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84"/>
  </p:notesMasterIdLst>
  <p:handoutMasterIdLst>
    <p:handoutMasterId r:id="rId85"/>
  </p:handoutMasterIdLst>
  <p:sldIdLst>
    <p:sldId id="575" r:id="rId4"/>
    <p:sldId id="576" r:id="rId5"/>
    <p:sldId id="577" r:id="rId6"/>
    <p:sldId id="578" r:id="rId7"/>
    <p:sldId id="594" r:id="rId8"/>
    <p:sldId id="288" r:id="rId9"/>
    <p:sldId id="325" r:id="rId10"/>
    <p:sldId id="529" r:id="rId11"/>
    <p:sldId id="407" r:id="rId12"/>
    <p:sldId id="547" r:id="rId13"/>
    <p:sldId id="333" r:id="rId14"/>
    <p:sldId id="412" r:id="rId15"/>
    <p:sldId id="409" r:id="rId16"/>
    <p:sldId id="555" r:id="rId17"/>
    <p:sldId id="582" r:id="rId18"/>
    <p:sldId id="559" r:id="rId19"/>
    <p:sldId id="595" r:id="rId20"/>
    <p:sldId id="524" r:id="rId21"/>
    <p:sldId id="526" r:id="rId22"/>
    <p:sldId id="527" r:id="rId23"/>
    <p:sldId id="528" r:id="rId24"/>
    <p:sldId id="584" r:id="rId25"/>
    <p:sldId id="447" r:id="rId26"/>
    <p:sldId id="448" r:id="rId27"/>
    <p:sldId id="530" r:id="rId28"/>
    <p:sldId id="531" r:id="rId29"/>
    <p:sldId id="532" r:id="rId30"/>
    <p:sldId id="602" r:id="rId31"/>
    <p:sldId id="581" r:id="rId32"/>
    <p:sldId id="599" r:id="rId33"/>
    <p:sldId id="603" r:id="rId34"/>
    <p:sldId id="601" r:id="rId35"/>
    <p:sldId id="415" r:id="rId36"/>
    <p:sldId id="417" r:id="rId37"/>
    <p:sldId id="523" r:id="rId38"/>
    <p:sldId id="428" r:id="rId39"/>
    <p:sldId id="541" r:id="rId40"/>
    <p:sldId id="543" r:id="rId41"/>
    <p:sldId id="420" r:id="rId42"/>
    <p:sldId id="435" r:id="rId43"/>
    <p:sldId id="423" r:id="rId44"/>
    <p:sldId id="585" r:id="rId45"/>
    <p:sldId id="425" r:id="rId46"/>
    <p:sldId id="426" r:id="rId47"/>
    <p:sldId id="552" r:id="rId48"/>
    <p:sldId id="557" r:id="rId49"/>
    <p:sldId id="558" r:id="rId50"/>
    <p:sldId id="436" r:id="rId51"/>
    <p:sldId id="437" r:id="rId52"/>
    <p:sldId id="586" r:id="rId53"/>
    <p:sldId id="587" r:id="rId54"/>
    <p:sldId id="548" r:id="rId55"/>
    <p:sldId id="340" r:id="rId56"/>
    <p:sldId id="341" r:id="rId57"/>
    <p:sldId id="445" r:id="rId58"/>
    <p:sldId id="342" r:id="rId59"/>
    <p:sldId id="343" r:id="rId60"/>
    <p:sldId id="345" r:id="rId61"/>
    <p:sldId id="598" r:id="rId62"/>
    <p:sldId id="450" r:id="rId63"/>
    <p:sldId id="451" r:id="rId64"/>
    <p:sldId id="588" r:id="rId65"/>
    <p:sldId id="348" r:id="rId66"/>
    <p:sldId id="468" r:id="rId67"/>
    <p:sldId id="469" r:id="rId68"/>
    <p:sldId id="353" r:id="rId69"/>
    <p:sldId id="356" r:id="rId70"/>
    <p:sldId id="553" r:id="rId71"/>
    <p:sldId id="563" r:id="rId72"/>
    <p:sldId id="546" r:id="rId73"/>
    <p:sldId id="589" r:id="rId74"/>
    <p:sldId id="476" r:id="rId75"/>
    <p:sldId id="572" r:id="rId76"/>
    <p:sldId id="569" r:id="rId77"/>
    <p:sldId id="570" r:id="rId78"/>
    <p:sldId id="571" r:id="rId79"/>
    <p:sldId id="573" r:id="rId80"/>
    <p:sldId id="590" r:id="rId81"/>
    <p:sldId id="591" r:id="rId82"/>
    <p:sldId id="294" r:id="rId83"/>
  </p:sldIdLst>
  <p:sldSz cx="12192000" cy="6858000"/>
  <p:notesSz cx="10234613" cy="7099300"/>
  <p:defaultTex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451"/>
    <a:srgbClr val="28303D"/>
    <a:srgbClr val="38404D"/>
    <a:srgbClr val="2D363D"/>
    <a:srgbClr val="EFEBE8"/>
    <a:srgbClr val="F5F5F5"/>
    <a:srgbClr val="00ABEA"/>
    <a:srgbClr val="F1F100"/>
    <a:srgbClr val="7F6F5F"/>
    <a:srgbClr val="7F6C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4" autoAdjust="0"/>
    <p:restoredTop sz="94660"/>
  </p:normalViewPr>
  <p:slideViewPr>
    <p:cSldViewPr snapToGrid="0">
      <p:cViewPr varScale="1">
        <p:scale>
          <a:sx n="106" d="100"/>
          <a:sy n="106" d="100"/>
        </p:scale>
        <p:origin x="516" y="84"/>
      </p:cViewPr>
      <p:guideLst>
        <p:guide orient="horz" pos="2160"/>
        <p:guide pos="3840"/>
      </p:guideLst>
    </p:cSldViewPr>
  </p:slideViewPr>
  <p:notesTextViewPr>
    <p:cViewPr>
      <p:scale>
        <a:sx n="1" d="1"/>
        <a:sy n="1" d="1"/>
      </p:scale>
      <p:origin x="0" y="0"/>
    </p:cViewPr>
  </p:notesTextViewPr>
  <p:notesViewPr>
    <p:cSldViewPr snapToGrid="0">
      <p:cViewPr varScale="1">
        <p:scale>
          <a:sx n="64" d="100"/>
          <a:sy n="64" d="100"/>
        </p:scale>
        <p:origin x="-2862" y="-120"/>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390820\Desktop\zhm\&#26032;&#24314;%20Microsoft%20Office%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6.0438801334632107E-2"/>
          <c:y val="8.7516447828886609E-2"/>
          <c:w val="0.90563672098338888"/>
          <c:h val="0.85364671398259151"/>
        </c:manualLayout>
      </c:layout>
      <c:lineChart>
        <c:grouping val="standard"/>
        <c:varyColors val="0"/>
        <c:ser>
          <c:idx val="1"/>
          <c:order val="0"/>
          <c:tx>
            <c:strRef>
              <c:f>Sheet1!$B$15</c:f>
              <c:strCache>
                <c:ptCount val="1"/>
                <c:pt idx="0">
                  <c:v>裸机：去掉钣金隔音罩及隔音棉</c:v>
                </c:pt>
              </c:strCache>
            </c:strRef>
          </c:tx>
          <c:marker>
            <c:symbol val="none"/>
          </c:marker>
          <c:cat>
            <c:numRef>
              <c:f>Sheet1!$A$16:$A$21</c:f>
              <c:numCache>
                <c:formatCode>General</c:formatCode>
                <c:ptCount val="6"/>
                <c:pt idx="0">
                  <c:v>90</c:v>
                </c:pt>
                <c:pt idx="1">
                  <c:v>100</c:v>
                </c:pt>
                <c:pt idx="2">
                  <c:v>110</c:v>
                </c:pt>
                <c:pt idx="3">
                  <c:v>120</c:v>
                </c:pt>
                <c:pt idx="4">
                  <c:v>130</c:v>
                </c:pt>
                <c:pt idx="5">
                  <c:v>140</c:v>
                </c:pt>
              </c:numCache>
            </c:numRef>
          </c:cat>
          <c:val>
            <c:numRef>
              <c:f>Sheet1!$B$16:$B$21</c:f>
              <c:numCache>
                <c:formatCode>General</c:formatCode>
                <c:ptCount val="6"/>
                <c:pt idx="0">
                  <c:v>65.86999999999999</c:v>
                </c:pt>
                <c:pt idx="1">
                  <c:v>67.56</c:v>
                </c:pt>
                <c:pt idx="2">
                  <c:v>69.489999999999995</c:v>
                </c:pt>
                <c:pt idx="3">
                  <c:v>70.08</c:v>
                </c:pt>
                <c:pt idx="4">
                  <c:v>71.77</c:v>
                </c:pt>
                <c:pt idx="5">
                  <c:v>72.06</c:v>
                </c:pt>
              </c:numCache>
            </c:numRef>
          </c:val>
          <c:smooth val="0"/>
        </c:ser>
        <c:ser>
          <c:idx val="2"/>
          <c:order val="1"/>
          <c:tx>
            <c:strRef>
              <c:f>Sheet1!$C$15</c:f>
              <c:strCache>
                <c:ptCount val="1"/>
                <c:pt idx="0">
                  <c:v>加钣金隔音罩，包南车隔音棉</c:v>
                </c:pt>
              </c:strCache>
            </c:strRef>
          </c:tx>
          <c:marker>
            <c:symbol val="none"/>
          </c:marker>
          <c:cat>
            <c:numRef>
              <c:f>Sheet1!$A$16:$A$21</c:f>
              <c:numCache>
                <c:formatCode>General</c:formatCode>
                <c:ptCount val="6"/>
                <c:pt idx="0">
                  <c:v>90</c:v>
                </c:pt>
                <c:pt idx="1">
                  <c:v>100</c:v>
                </c:pt>
                <c:pt idx="2">
                  <c:v>110</c:v>
                </c:pt>
                <c:pt idx="3">
                  <c:v>120</c:v>
                </c:pt>
                <c:pt idx="4">
                  <c:v>130</c:v>
                </c:pt>
                <c:pt idx="5">
                  <c:v>140</c:v>
                </c:pt>
              </c:numCache>
            </c:numRef>
          </c:cat>
          <c:val>
            <c:numRef>
              <c:f>Sheet1!$C$16:$C$21</c:f>
              <c:numCache>
                <c:formatCode>General</c:formatCode>
                <c:ptCount val="6"/>
                <c:pt idx="1">
                  <c:v>64.55</c:v>
                </c:pt>
                <c:pt idx="2">
                  <c:v>65.540000000000006</c:v>
                </c:pt>
                <c:pt idx="3">
                  <c:v>65.88</c:v>
                </c:pt>
                <c:pt idx="4">
                  <c:v>67.02</c:v>
                </c:pt>
                <c:pt idx="5">
                  <c:v>66.78</c:v>
                </c:pt>
              </c:numCache>
            </c:numRef>
          </c:val>
          <c:smooth val="0"/>
        </c:ser>
        <c:dLbls>
          <c:showLegendKey val="0"/>
          <c:showVal val="0"/>
          <c:showCatName val="0"/>
          <c:showSerName val="0"/>
          <c:showPercent val="0"/>
          <c:showBubbleSize val="0"/>
        </c:dLbls>
        <c:smooth val="0"/>
        <c:axId val="-1521295872"/>
        <c:axId val="-1521291520"/>
      </c:lineChart>
      <c:catAx>
        <c:axId val="-1521295872"/>
        <c:scaling>
          <c:orientation val="minMax"/>
        </c:scaling>
        <c:delete val="1"/>
        <c:axPos val="b"/>
        <c:numFmt formatCode="General" sourceLinked="1"/>
        <c:majorTickMark val="none"/>
        <c:minorTickMark val="none"/>
        <c:tickLblPos val="none"/>
        <c:crossAx val="-1521291520"/>
        <c:crosses val="autoZero"/>
        <c:auto val="1"/>
        <c:lblAlgn val="ctr"/>
        <c:lblOffset val="100"/>
        <c:noMultiLvlLbl val="0"/>
      </c:catAx>
      <c:valAx>
        <c:axId val="-1521291520"/>
        <c:scaling>
          <c:orientation val="minMax"/>
          <c:min val="63"/>
        </c:scaling>
        <c:delete val="1"/>
        <c:axPos val="l"/>
        <c:majorGridlines/>
        <c:numFmt formatCode="General" sourceLinked="1"/>
        <c:majorTickMark val="none"/>
        <c:minorTickMark val="none"/>
        <c:tickLblPos val="none"/>
        <c:crossAx val="-1521295872"/>
        <c:crosses val="autoZero"/>
        <c:crossBetween val="between"/>
        <c:majorUnit val="1"/>
      </c:valAx>
    </c:plotArea>
    <c:plotVisOnly val="1"/>
    <c:dispBlanksAs val="gap"/>
    <c:showDLblsOverMax val="0"/>
  </c:chart>
  <c:txPr>
    <a:bodyPr/>
    <a:lstStyle/>
    <a:p>
      <a:pPr>
        <a:defRPr sz="1800"/>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8F9D31-C0F7-42E4-8E3B-A4911EC3D4DD}" type="doc">
      <dgm:prSet loTypeId="urn:microsoft.com/office/officeart/2005/8/layout/cycle4#3" loCatId="matrix" qsTypeId="urn:microsoft.com/office/officeart/2005/8/quickstyle/simple1" qsCatId="simple" csTypeId="urn:microsoft.com/office/officeart/2005/8/colors/accent1_2" csCatId="accent1" phldr="1"/>
      <dgm:spPr/>
      <dgm:t>
        <a:bodyPr/>
        <a:lstStyle/>
        <a:p>
          <a:endParaRPr lang="zh-CN" altLang="en-US"/>
        </a:p>
      </dgm:t>
    </dgm:pt>
    <dgm:pt modelId="{72F23AEB-751D-4FCF-8713-C7595A1E3AE4}">
      <dgm:prSet phldrT="[文本]" custT="1"/>
      <dgm:spPr/>
      <dgm:t>
        <a:bodyPr/>
        <a:lstStyle/>
        <a:p>
          <a:pPr algn="l"/>
          <a:r>
            <a:rPr lang="en-US" altLang="zh-CN" sz="1800" dirty="0" smtClean="0">
              <a:solidFill>
                <a:schemeClr val="tx1"/>
              </a:solidFill>
              <a:latin typeface="Arial" pitchFamily="34" charset="0"/>
              <a:cs typeface="Arial" pitchFamily="34" charset="0"/>
            </a:rPr>
            <a:t>Efficient enthalpy-adding and heat exchange</a:t>
          </a:r>
        </a:p>
        <a:p>
          <a:pPr algn="l"/>
          <a:endParaRPr lang="zh-CN" altLang="en-US" sz="1800" dirty="0">
            <a:solidFill>
              <a:schemeClr val="tx1"/>
            </a:solidFill>
          </a:endParaRPr>
        </a:p>
      </dgm:t>
    </dgm:pt>
    <dgm:pt modelId="{CF510021-64A7-4E72-86BD-D43508BEE82E}" type="parTrans" cxnId="{10625F80-4349-4D29-A820-BDC86A2DF0D1}">
      <dgm:prSet/>
      <dgm:spPr/>
      <dgm:t>
        <a:bodyPr/>
        <a:lstStyle/>
        <a:p>
          <a:endParaRPr lang="zh-CN" altLang="en-US"/>
        </a:p>
      </dgm:t>
    </dgm:pt>
    <dgm:pt modelId="{3BECB688-D2C1-42C6-8C91-93B8BEAF7D49}" type="sibTrans" cxnId="{10625F80-4349-4D29-A820-BDC86A2DF0D1}">
      <dgm:prSet/>
      <dgm:spPr/>
      <dgm:t>
        <a:bodyPr/>
        <a:lstStyle/>
        <a:p>
          <a:endParaRPr lang="zh-CN" altLang="en-US"/>
        </a:p>
      </dgm:t>
    </dgm:pt>
    <dgm:pt modelId="{87718E49-AD07-42B1-A4CB-CEEEF65BF439}">
      <dgm:prSet phldrT="[文本]" custT="1"/>
      <dgm:spPr/>
      <dgm:t>
        <a:bodyPr/>
        <a:lstStyle/>
        <a:p>
          <a:pPr algn="l"/>
          <a:r>
            <a:rPr lang="en-US" altLang="zh-CN" sz="1600" b="1" dirty="0" smtClean="0">
              <a:latin typeface="Arial" pitchFamily="34" charset="0"/>
              <a:cs typeface="Arial" pitchFamily="34" charset="0"/>
            </a:rPr>
            <a:t>New type compressor</a:t>
          </a:r>
          <a:endParaRPr lang="zh-CN" altLang="en-US" sz="1600" b="1" dirty="0">
            <a:latin typeface="Arial" pitchFamily="34" charset="0"/>
            <a:cs typeface="Arial" pitchFamily="34" charset="0"/>
          </a:endParaRPr>
        </a:p>
      </dgm:t>
    </dgm:pt>
    <dgm:pt modelId="{E4F7A59C-9A76-4828-A0E6-8EC2A7A843AD}" type="parTrans" cxnId="{DB12B130-1BB1-4FCD-8F12-7124263D531D}">
      <dgm:prSet/>
      <dgm:spPr/>
      <dgm:t>
        <a:bodyPr/>
        <a:lstStyle/>
        <a:p>
          <a:endParaRPr lang="zh-CN" altLang="en-US"/>
        </a:p>
      </dgm:t>
    </dgm:pt>
    <dgm:pt modelId="{AF03FBE6-65EB-4F3A-85D9-959DBF5899D3}" type="sibTrans" cxnId="{DB12B130-1BB1-4FCD-8F12-7124263D531D}">
      <dgm:prSet/>
      <dgm:spPr/>
      <dgm:t>
        <a:bodyPr/>
        <a:lstStyle/>
        <a:p>
          <a:endParaRPr lang="zh-CN" altLang="en-US"/>
        </a:p>
      </dgm:t>
    </dgm:pt>
    <dgm:pt modelId="{C07D59B7-43DC-499C-99E2-115498EC5054}">
      <dgm:prSet phldrT="[文本]" custT="1"/>
      <dgm:spPr/>
      <dgm:t>
        <a:bodyPr/>
        <a:lstStyle/>
        <a:p>
          <a:pPr algn="l"/>
          <a:r>
            <a:rPr lang="en-US" altLang="zh-CN" sz="1800" dirty="0" smtClean="0">
              <a:solidFill>
                <a:schemeClr val="tx1"/>
              </a:solidFill>
              <a:latin typeface="Arial" pitchFamily="34" charset="0"/>
              <a:cs typeface="Arial" pitchFamily="34" charset="0"/>
            </a:rPr>
            <a:t>6 strong noise control technologies</a:t>
          </a:r>
          <a:endParaRPr lang="zh-CN" altLang="en-US" sz="1800" dirty="0" smtClean="0">
            <a:solidFill>
              <a:schemeClr val="tx1"/>
            </a:solidFill>
          </a:endParaRPr>
        </a:p>
      </dgm:t>
    </dgm:pt>
    <dgm:pt modelId="{FDA2CECA-ED7A-4950-B000-44AAEA6BA2AE}" type="parTrans" cxnId="{B432CFB2-C8A7-42E8-97CA-7FE9AF5E7B60}">
      <dgm:prSet/>
      <dgm:spPr/>
      <dgm:t>
        <a:bodyPr/>
        <a:lstStyle/>
        <a:p>
          <a:endParaRPr lang="zh-CN" altLang="en-US"/>
        </a:p>
      </dgm:t>
    </dgm:pt>
    <dgm:pt modelId="{E1D8EC6F-FE64-4A0B-90DC-49774D80335D}" type="sibTrans" cxnId="{B432CFB2-C8A7-42E8-97CA-7FE9AF5E7B60}">
      <dgm:prSet/>
      <dgm:spPr/>
      <dgm:t>
        <a:bodyPr/>
        <a:lstStyle/>
        <a:p>
          <a:endParaRPr lang="zh-CN" altLang="en-US"/>
        </a:p>
      </dgm:t>
    </dgm:pt>
    <dgm:pt modelId="{8D305191-D307-4D17-BAA9-1A22A79C9BDB}">
      <dgm:prSet phldrT="[文本]"/>
      <dgm:spPr/>
      <dgm:t>
        <a:bodyPr/>
        <a:lstStyle/>
        <a:p>
          <a:endParaRPr lang="zh-CN" altLang="en-US"/>
        </a:p>
      </dgm:t>
    </dgm:pt>
    <dgm:pt modelId="{07407E2E-D73E-44E7-A57C-BD6C6981EF71}" type="parTrans" cxnId="{3404D790-9AD0-4318-B655-1DD1C9CF8831}">
      <dgm:prSet/>
      <dgm:spPr/>
      <dgm:t>
        <a:bodyPr/>
        <a:lstStyle/>
        <a:p>
          <a:endParaRPr lang="zh-CN" altLang="en-US"/>
        </a:p>
      </dgm:t>
    </dgm:pt>
    <dgm:pt modelId="{4883BC45-8FBF-4CB9-A6ED-190A4107D316}" type="sibTrans" cxnId="{3404D790-9AD0-4318-B655-1DD1C9CF8831}">
      <dgm:prSet/>
      <dgm:spPr/>
      <dgm:t>
        <a:bodyPr/>
        <a:lstStyle/>
        <a:p>
          <a:endParaRPr lang="zh-CN" altLang="en-US"/>
        </a:p>
      </dgm:t>
    </dgm:pt>
    <dgm:pt modelId="{0C1AED16-8737-4F6D-B4BA-061AB42296A1}">
      <dgm:prSet phldrT="[文本]" custT="1"/>
      <dgm:spPr/>
      <dgm:t>
        <a:bodyPr/>
        <a:lstStyle/>
        <a:p>
          <a:endParaRPr lang="zh-CN" altLang="en-US"/>
        </a:p>
      </dgm:t>
    </dgm:pt>
    <dgm:pt modelId="{66B95806-0D1D-4B20-A952-F1B59F34232F}" type="parTrans" cxnId="{F966A674-A3A4-4184-A70E-B8884B9B3361}">
      <dgm:prSet/>
      <dgm:spPr/>
      <dgm:t>
        <a:bodyPr/>
        <a:lstStyle/>
        <a:p>
          <a:endParaRPr lang="zh-CN" altLang="en-US"/>
        </a:p>
      </dgm:t>
    </dgm:pt>
    <dgm:pt modelId="{B6D76760-4105-46E3-8381-1143E5B6CB7D}" type="sibTrans" cxnId="{F966A674-A3A4-4184-A70E-B8884B9B3361}">
      <dgm:prSet/>
      <dgm:spPr/>
      <dgm:t>
        <a:bodyPr/>
        <a:lstStyle/>
        <a:p>
          <a:endParaRPr lang="zh-CN" altLang="en-US"/>
        </a:p>
      </dgm:t>
    </dgm:pt>
    <dgm:pt modelId="{24901FA5-D368-4255-AEE2-CDFF327AD4B3}">
      <dgm:prSet phldrT="[文本]" custT="1"/>
      <dgm:spPr/>
      <dgm:t>
        <a:bodyPr anchor="t"/>
        <a:lstStyle/>
        <a:p>
          <a:pPr algn="l"/>
          <a:r>
            <a:rPr lang="en-US" altLang="zh-CN" sz="1600" b="1" dirty="0" smtClean="0">
              <a:latin typeface="Arial" pitchFamily="34" charset="0"/>
              <a:cs typeface="Arial" pitchFamily="34" charset="0"/>
            </a:rPr>
            <a:t>Large-flow and low-noise air duct</a:t>
          </a:r>
          <a:endParaRPr lang="zh-CN" altLang="en-US" sz="1600" b="1" dirty="0"/>
        </a:p>
      </dgm:t>
    </dgm:pt>
    <dgm:pt modelId="{FA8F9638-40CF-4FEF-8E26-EC2DB6E2F2FB}" type="parTrans" cxnId="{2DADA6DA-9C5F-41E3-9639-69A26D209225}">
      <dgm:prSet/>
      <dgm:spPr/>
      <dgm:t>
        <a:bodyPr/>
        <a:lstStyle/>
        <a:p>
          <a:endParaRPr lang="zh-CN" altLang="en-US"/>
        </a:p>
      </dgm:t>
    </dgm:pt>
    <dgm:pt modelId="{0F2BB0BD-7D27-4238-927D-CF404330AACC}" type="sibTrans" cxnId="{2DADA6DA-9C5F-41E3-9639-69A26D209225}">
      <dgm:prSet/>
      <dgm:spPr/>
      <dgm:t>
        <a:bodyPr/>
        <a:lstStyle/>
        <a:p>
          <a:endParaRPr lang="zh-CN" altLang="en-US"/>
        </a:p>
      </dgm:t>
    </dgm:pt>
    <dgm:pt modelId="{706FCDF6-E2F3-4F29-A842-7434975DC1D7}">
      <dgm:prSet custT="1"/>
      <dgm:spPr/>
      <dgm:t>
        <a:bodyPr/>
        <a:lstStyle/>
        <a:p>
          <a:endParaRPr lang="zh-CN" altLang="en-US" sz="1500" b="1" dirty="0" smtClean="0"/>
        </a:p>
      </dgm:t>
    </dgm:pt>
    <dgm:pt modelId="{BAE54020-B904-46CF-9107-083897E3C2E7}" type="sibTrans" cxnId="{77A06E2D-C630-4E87-A3A9-22094581EFD5}">
      <dgm:prSet/>
      <dgm:spPr/>
      <dgm:t>
        <a:bodyPr/>
        <a:lstStyle/>
        <a:p>
          <a:endParaRPr lang="zh-CN" altLang="en-US"/>
        </a:p>
      </dgm:t>
    </dgm:pt>
    <dgm:pt modelId="{60C0A983-7BE4-4492-AF7F-BC66B39FDECF}" type="parTrans" cxnId="{77A06E2D-C630-4E87-A3A9-22094581EFD5}">
      <dgm:prSet/>
      <dgm:spPr/>
      <dgm:t>
        <a:bodyPr/>
        <a:lstStyle/>
        <a:p>
          <a:endParaRPr lang="zh-CN" altLang="en-US"/>
        </a:p>
      </dgm:t>
    </dgm:pt>
    <dgm:pt modelId="{D6A2121F-377F-478A-B7D5-3BFB16A7C2EA}">
      <dgm:prSet custT="1"/>
      <dgm:spPr/>
      <dgm:t>
        <a:bodyPr/>
        <a:lstStyle/>
        <a:p>
          <a:endParaRPr lang="zh-CN" altLang="en-US"/>
        </a:p>
      </dgm:t>
    </dgm:pt>
    <dgm:pt modelId="{2E38B0A6-A13D-46C7-A47C-BDAACE69F67B}" type="parTrans" cxnId="{3DC6BBCE-5720-453A-9180-0E14DA0DFA0A}">
      <dgm:prSet/>
      <dgm:spPr/>
      <dgm:t>
        <a:bodyPr/>
        <a:lstStyle/>
        <a:p>
          <a:endParaRPr lang="zh-CN" altLang="en-US"/>
        </a:p>
      </dgm:t>
    </dgm:pt>
    <dgm:pt modelId="{758C502D-DF88-4A33-99FA-D6433486342C}" type="sibTrans" cxnId="{3DC6BBCE-5720-453A-9180-0E14DA0DFA0A}">
      <dgm:prSet/>
      <dgm:spPr/>
      <dgm:t>
        <a:bodyPr/>
        <a:lstStyle/>
        <a:p>
          <a:endParaRPr lang="zh-CN" altLang="en-US"/>
        </a:p>
      </dgm:t>
    </dgm:pt>
    <dgm:pt modelId="{C0A1CCA9-7EFF-40B0-8F35-A5130780E1C2}">
      <dgm:prSet custT="1"/>
      <dgm:spPr/>
      <dgm:t>
        <a:bodyPr/>
        <a:lstStyle/>
        <a:p>
          <a:endParaRPr lang="zh-CN" altLang="en-US"/>
        </a:p>
      </dgm:t>
    </dgm:pt>
    <dgm:pt modelId="{B6420D40-0A97-49EC-9517-DC14FB429FE0}" type="parTrans" cxnId="{B991D749-44AD-48A4-B5E3-11075020907A}">
      <dgm:prSet/>
      <dgm:spPr/>
      <dgm:t>
        <a:bodyPr/>
        <a:lstStyle/>
        <a:p>
          <a:endParaRPr lang="zh-CN" altLang="en-US"/>
        </a:p>
      </dgm:t>
    </dgm:pt>
    <dgm:pt modelId="{98204031-0B74-4DF9-A891-0639F6CCA6B5}" type="sibTrans" cxnId="{B991D749-44AD-48A4-B5E3-11075020907A}">
      <dgm:prSet/>
      <dgm:spPr/>
      <dgm:t>
        <a:bodyPr/>
        <a:lstStyle/>
        <a:p>
          <a:endParaRPr lang="zh-CN" altLang="en-US"/>
        </a:p>
      </dgm:t>
    </dgm:pt>
    <dgm:pt modelId="{6845738C-C511-4148-9C63-0A2606547CB2}">
      <dgm:prSet custT="1"/>
      <dgm:spPr/>
      <dgm:t>
        <a:bodyPr anchor="t"/>
        <a:lstStyle/>
        <a:p>
          <a:pPr algn="l"/>
          <a:r>
            <a:rPr lang="en-US" altLang="zh-CN" sz="1600" b="1" dirty="0" smtClean="0">
              <a:latin typeface="Arial" pitchFamily="34" charset="0"/>
              <a:cs typeface="Arial" pitchFamily="34" charset="0"/>
            </a:rPr>
            <a:t>Sound absorption, sound insulation</a:t>
          </a:r>
          <a:endParaRPr lang="zh-CN" altLang="en-US" sz="1600" b="1" dirty="0"/>
        </a:p>
      </dgm:t>
    </dgm:pt>
    <dgm:pt modelId="{C5AD3C77-4978-4F37-AF23-2BE0AC306CDF}" type="parTrans" cxnId="{305AEBCE-444B-4BCF-9A71-F36D769DD414}">
      <dgm:prSet/>
      <dgm:spPr/>
      <dgm:t>
        <a:bodyPr/>
        <a:lstStyle/>
        <a:p>
          <a:endParaRPr lang="zh-CN" altLang="en-US"/>
        </a:p>
      </dgm:t>
    </dgm:pt>
    <dgm:pt modelId="{789D5B66-F77D-409A-95DE-4360514FDBE4}" type="sibTrans" cxnId="{305AEBCE-444B-4BCF-9A71-F36D769DD414}">
      <dgm:prSet/>
      <dgm:spPr/>
      <dgm:t>
        <a:bodyPr/>
        <a:lstStyle/>
        <a:p>
          <a:endParaRPr lang="zh-CN" altLang="en-US"/>
        </a:p>
      </dgm:t>
    </dgm:pt>
    <dgm:pt modelId="{43154E47-45EF-4C6A-80CF-763C78948BDC}">
      <dgm:prSet custT="1"/>
      <dgm:spPr/>
      <dgm:t>
        <a:bodyPr anchor="t"/>
        <a:lstStyle/>
        <a:p>
          <a:pPr algn="l"/>
          <a:r>
            <a:rPr lang="en-US" altLang="zh-CN" sz="1600" b="1" dirty="0" smtClean="0">
              <a:latin typeface="Arial" pitchFamily="34" charset="0"/>
              <a:cs typeface="Arial" pitchFamily="34" charset="0"/>
            </a:rPr>
            <a:t>Enthalpy-adding pulse control</a:t>
          </a:r>
          <a:endParaRPr lang="zh-CN" altLang="en-US" sz="1600" b="1" dirty="0"/>
        </a:p>
      </dgm:t>
    </dgm:pt>
    <dgm:pt modelId="{857E2225-10A8-41F8-A306-56B1BCA95C03}" type="parTrans" cxnId="{07E510B6-CC99-48EA-85A4-6EBD4876227B}">
      <dgm:prSet/>
      <dgm:spPr/>
      <dgm:t>
        <a:bodyPr/>
        <a:lstStyle/>
        <a:p>
          <a:endParaRPr lang="zh-CN" altLang="en-US"/>
        </a:p>
      </dgm:t>
    </dgm:pt>
    <dgm:pt modelId="{1E9B914F-9533-4E5C-88AB-03527CE20BEB}" type="sibTrans" cxnId="{07E510B6-CC99-48EA-85A4-6EBD4876227B}">
      <dgm:prSet/>
      <dgm:spPr/>
      <dgm:t>
        <a:bodyPr/>
        <a:lstStyle/>
        <a:p>
          <a:endParaRPr lang="zh-CN" altLang="en-US"/>
        </a:p>
      </dgm:t>
    </dgm:pt>
    <dgm:pt modelId="{DA7EFF80-CE8B-41E4-A507-FD685EB241D8}">
      <dgm:prSet custT="1"/>
      <dgm:spPr/>
      <dgm:t>
        <a:bodyPr anchor="t"/>
        <a:lstStyle/>
        <a:p>
          <a:pPr algn="l"/>
          <a:r>
            <a:rPr lang="en-US" altLang="zh-CN" sz="1600" b="1" dirty="0" smtClean="0">
              <a:latin typeface="Arial" pitchFamily="34" charset="0"/>
              <a:cs typeface="Arial" pitchFamily="34" charset="0"/>
            </a:rPr>
            <a:t>Low-noise intelligent commutation</a:t>
          </a:r>
          <a:endParaRPr lang="zh-CN" altLang="en-US" sz="1600" b="1" dirty="0"/>
        </a:p>
      </dgm:t>
    </dgm:pt>
    <dgm:pt modelId="{372B5987-B4A9-4874-9CC2-EF594C728E7D}" type="parTrans" cxnId="{7EB737FA-44E1-4D31-B377-9F4FCD221F23}">
      <dgm:prSet/>
      <dgm:spPr/>
      <dgm:t>
        <a:bodyPr/>
        <a:lstStyle/>
        <a:p>
          <a:endParaRPr lang="zh-CN" altLang="en-US"/>
        </a:p>
      </dgm:t>
    </dgm:pt>
    <dgm:pt modelId="{1DC73EC1-2223-4846-B32E-B783F1D15235}" type="sibTrans" cxnId="{7EB737FA-44E1-4D31-B377-9F4FCD221F23}">
      <dgm:prSet/>
      <dgm:spPr/>
      <dgm:t>
        <a:bodyPr/>
        <a:lstStyle/>
        <a:p>
          <a:endParaRPr lang="zh-CN" altLang="en-US"/>
        </a:p>
      </dgm:t>
    </dgm:pt>
    <dgm:pt modelId="{E519D1DC-1A73-4C4B-8F4B-276679C198B0}">
      <dgm:prSet custT="1"/>
      <dgm:spPr/>
      <dgm:t>
        <a:bodyPr anchor="t"/>
        <a:lstStyle/>
        <a:p>
          <a:pPr algn="l"/>
          <a:r>
            <a:rPr lang="en-US" altLang="zh-CN" sz="1600" b="1" dirty="0" smtClean="0">
              <a:latin typeface="Arial" pitchFamily="34" charset="0"/>
              <a:cs typeface="Arial" pitchFamily="34" charset="0"/>
            </a:rPr>
            <a:t>Refrigerant flow noise reduction</a:t>
          </a:r>
          <a:endParaRPr lang="zh-CN" altLang="en-US" sz="1600" b="1" dirty="0"/>
        </a:p>
      </dgm:t>
    </dgm:pt>
    <dgm:pt modelId="{6D3CEFDD-4A9C-4EAB-8440-D5C58110D7FD}" type="parTrans" cxnId="{512F20DE-51B6-4AD6-994B-D1DE407B9680}">
      <dgm:prSet/>
      <dgm:spPr/>
      <dgm:t>
        <a:bodyPr/>
        <a:lstStyle/>
        <a:p>
          <a:endParaRPr lang="zh-CN" altLang="en-US"/>
        </a:p>
      </dgm:t>
    </dgm:pt>
    <dgm:pt modelId="{156B410F-BE18-40BA-9822-75170A56D6D7}" type="sibTrans" cxnId="{512F20DE-51B6-4AD6-994B-D1DE407B9680}">
      <dgm:prSet/>
      <dgm:spPr/>
      <dgm:t>
        <a:bodyPr/>
        <a:lstStyle/>
        <a:p>
          <a:endParaRPr lang="zh-CN" altLang="en-US"/>
        </a:p>
      </dgm:t>
    </dgm:pt>
    <dgm:pt modelId="{C77DD0F8-93BD-4C3E-A605-AA5322A11357}">
      <dgm:prSet custT="1"/>
      <dgm:spPr/>
      <dgm:t>
        <a:bodyPr anchor="t"/>
        <a:lstStyle/>
        <a:p>
          <a:pPr algn="l"/>
          <a:r>
            <a:rPr lang="en-US" altLang="zh-CN" sz="1600" b="1" dirty="0" smtClean="0">
              <a:latin typeface="Arial" pitchFamily="34" charset="0"/>
              <a:cs typeface="Arial" pitchFamily="34" charset="0"/>
            </a:rPr>
            <a:t>Intelligent quiet control</a:t>
          </a:r>
          <a:endParaRPr lang="zh-CN" altLang="en-US" sz="1600" b="1" dirty="0"/>
        </a:p>
      </dgm:t>
    </dgm:pt>
    <dgm:pt modelId="{2EF5CAFC-31CC-46C6-9757-19C7BC4D1B90}" type="parTrans" cxnId="{715D22E1-80F8-416D-8197-1E1BFECF0666}">
      <dgm:prSet/>
      <dgm:spPr/>
      <dgm:t>
        <a:bodyPr/>
        <a:lstStyle/>
        <a:p>
          <a:endParaRPr lang="zh-CN" altLang="en-US"/>
        </a:p>
      </dgm:t>
    </dgm:pt>
    <dgm:pt modelId="{17975B73-25A2-4104-A6A0-91166AEF4896}" type="sibTrans" cxnId="{715D22E1-80F8-416D-8197-1E1BFECF0666}">
      <dgm:prSet/>
      <dgm:spPr/>
      <dgm:t>
        <a:bodyPr/>
        <a:lstStyle/>
        <a:p>
          <a:endParaRPr lang="zh-CN" altLang="en-US"/>
        </a:p>
      </dgm:t>
    </dgm:pt>
    <dgm:pt modelId="{726FBA8B-A6A1-4A45-9B59-DCA7ED69140F}">
      <dgm:prSet custT="1"/>
      <dgm:spPr/>
      <dgm:t>
        <a:bodyPr/>
        <a:lstStyle/>
        <a:p>
          <a:pPr algn="l"/>
          <a:r>
            <a:rPr lang="en-US" altLang="zh-CN" sz="1800" dirty="0" smtClean="0">
              <a:solidFill>
                <a:schemeClr val="tx1"/>
              </a:solidFill>
              <a:latin typeface="Arial" pitchFamily="34" charset="0"/>
              <a:cs typeface="Arial" pitchFamily="34" charset="0"/>
            </a:rPr>
            <a:t>Intelligent control and management</a:t>
          </a:r>
          <a:endParaRPr lang="zh-CN" altLang="en-US" sz="1800" dirty="0">
            <a:solidFill>
              <a:schemeClr val="tx1"/>
            </a:solidFill>
          </a:endParaRPr>
        </a:p>
      </dgm:t>
    </dgm:pt>
    <dgm:pt modelId="{BB85C3CD-80C7-42B3-9E9D-1D4EA62DB8B3}" type="parTrans" cxnId="{B5FBFF68-4704-4A2A-B80F-764BE3A28312}">
      <dgm:prSet/>
      <dgm:spPr/>
      <dgm:t>
        <a:bodyPr/>
        <a:lstStyle/>
        <a:p>
          <a:endParaRPr lang="zh-CN" altLang="en-US"/>
        </a:p>
      </dgm:t>
    </dgm:pt>
    <dgm:pt modelId="{BEFEF9F9-CDA4-429A-9CF7-4FD4CF8CCF8D}" type="sibTrans" cxnId="{B5FBFF68-4704-4A2A-B80F-764BE3A28312}">
      <dgm:prSet/>
      <dgm:spPr/>
      <dgm:t>
        <a:bodyPr/>
        <a:lstStyle/>
        <a:p>
          <a:endParaRPr lang="zh-CN" altLang="en-US"/>
        </a:p>
      </dgm:t>
    </dgm:pt>
    <dgm:pt modelId="{05AE2114-77E7-483D-BB69-E0850FC9F752}">
      <dgm:prSet custT="1"/>
      <dgm:spPr/>
      <dgm:t>
        <a:bodyPr/>
        <a:lstStyle/>
        <a:p>
          <a:pPr algn="l"/>
          <a:r>
            <a:rPr lang="en-US" altLang="zh-CN" sz="1600" b="1" dirty="0" smtClean="0">
              <a:latin typeface="Arial" pitchFamily="34" charset="0"/>
              <a:cs typeface="Arial" pitchFamily="34" charset="0"/>
            </a:rPr>
            <a:t>Distributed</a:t>
          </a:r>
          <a:r>
            <a:rPr lang="zh-CN" altLang="en-US" sz="1600" b="1" dirty="0" smtClean="0">
              <a:latin typeface="Arial" pitchFamily="34" charset="0"/>
              <a:cs typeface="Arial" pitchFamily="34" charset="0"/>
            </a:rPr>
            <a:t> </a:t>
          </a:r>
          <a:r>
            <a:rPr lang="en-US" altLang="zh-CN" sz="1600" b="1" dirty="0" smtClean="0">
              <a:latin typeface="Arial" pitchFamily="34" charset="0"/>
              <a:cs typeface="Arial" pitchFamily="34" charset="0"/>
            </a:rPr>
            <a:t>remote central control system</a:t>
          </a:r>
          <a:endParaRPr lang="zh-CN" altLang="en-US" sz="1600" b="1" dirty="0">
            <a:latin typeface="Arial" pitchFamily="34" charset="0"/>
            <a:cs typeface="Arial" pitchFamily="34" charset="0"/>
          </a:endParaRPr>
        </a:p>
      </dgm:t>
    </dgm:pt>
    <dgm:pt modelId="{59B4BA2A-469C-460C-96BF-324B07F9638C}" type="parTrans" cxnId="{E3DD543F-86E7-413E-8405-0C072A24F9D9}">
      <dgm:prSet/>
      <dgm:spPr/>
      <dgm:t>
        <a:bodyPr/>
        <a:lstStyle/>
        <a:p>
          <a:endParaRPr lang="zh-CN" altLang="en-US"/>
        </a:p>
      </dgm:t>
    </dgm:pt>
    <dgm:pt modelId="{DF2649B2-AEB2-40F1-8E23-4334431105F3}" type="sibTrans" cxnId="{E3DD543F-86E7-413E-8405-0C072A24F9D9}">
      <dgm:prSet/>
      <dgm:spPr/>
      <dgm:t>
        <a:bodyPr/>
        <a:lstStyle/>
        <a:p>
          <a:endParaRPr lang="zh-CN" altLang="en-US"/>
        </a:p>
      </dgm:t>
    </dgm:pt>
    <dgm:pt modelId="{2261671C-2D9D-41DB-87DE-DFB0D9741792}">
      <dgm:prSet phldrT="[文本]" custT="1"/>
      <dgm:spPr/>
      <dgm:t>
        <a:bodyPr/>
        <a:lstStyle/>
        <a:p>
          <a:pPr algn="l"/>
          <a:r>
            <a:rPr lang="en-US" altLang="zh-CN" sz="1800" dirty="0" smtClean="0">
              <a:solidFill>
                <a:schemeClr val="tx1"/>
              </a:solidFill>
              <a:latin typeface="Arial" pitchFamily="34" charset="0"/>
              <a:cs typeface="Arial" pitchFamily="34" charset="0"/>
            </a:rPr>
            <a:t>Large capacity, compact design</a:t>
          </a:r>
          <a:endParaRPr lang="zh-CN" altLang="en-US" sz="1800" dirty="0">
            <a:solidFill>
              <a:schemeClr val="tx1"/>
            </a:solidFill>
            <a:latin typeface="Arial" pitchFamily="34" charset="0"/>
            <a:cs typeface="Arial" pitchFamily="34" charset="0"/>
          </a:endParaRPr>
        </a:p>
      </dgm:t>
    </dgm:pt>
    <dgm:pt modelId="{2B98AFCF-A702-4FED-8CB5-46019A1B4C4E}" type="parTrans" cxnId="{96B82F9E-EBEC-429D-BD76-8F0BE7AB6952}">
      <dgm:prSet/>
      <dgm:spPr/>
      <dgm:t>
        <a:bodyPr/>
        <a:lstStyle/>
        <a:p>
          <a:endParaRPr lang="zh-CN" altLang="en-US"/>
        </a:p>
      </dgm:t>
    </dgm:pt>
    <dgm:pt modelId="{2C1D792F-9ACE-4EA5-AC9D-0C10247C926E}" type="sibTrans" cxnId="{96B82F9E-EBEC-429D-BD76-8F0BE7AB6952}">
      <dgm:prSet/>
      <dgm:spPr/>
      <dgm:t>
        <a:bodyPr/>
        <a:lstStyle/>
        <a:p>
          <a:endParaRPr lang="zh-CN" altLang="en-US"/>
        </a:p>
      </dgm:t>
    </dgm:pt>
    <dgm:pt modelId="{BB4BDF8D-1C5F-41C8-94CA-B1B0C543EB29}">
      <dgm:prSet phldrT="[文本]"/>
      <dgm:spPr/>
      <dgm:t>
        <a:bodyPr/>
        <a:lstStyle/>
        <a:p>
          <a:endParaRPr lang="zh-CN" altLang="en-US" sz="1600" b="1" dirty="0">
            <a:solidFill>
              <a:schemeClr val="tx1"/>
            </a:solidFill>
          </a:endParaRPr>
        </a:p>
      </dgm:t>
    </dgm:pt>
    <dgm:pt modelId="{D15F0E4A-6B1B-43DA-AFFE-16E52BDA2169}" type="parTrans" cxnId="{D09E871F-2EBA-4936-9271-43FDCD9B4A48}">
      <dgm:prSet/>
      <dgm:spPr/>
      <dgm:t>
        <a:bodyPr/>
        <a:lstStyle/>
        <a:p>
          <a:endParaRPr lang="zh-CN" altLang="en-US"/>
        </a:p>
      </dgm:t>
    </dgm:pt>
    <dgm:pt modelId="{0D436A70-CC0C-412B-B581-A0B2CC4A7BA1}" type="sibTrans" cxnId="{D09E871F-2EBA-4936-9271-43FDCD9B4A48}">
      <dgm:prSet/>
      <dgm:spPr/>
      <dgm:t>
        <a:bodyPr/>
        <a:lstStyle/>
        <a:p>
          <a:endParaRPr lang="zh-CN" altLang="en-US"/>
        </a:p>
      </dgm:t>
    </dgm:pt>
    <dgm:pt modelId="{9FC94378-FDDA-4DC2-9093-A6B83FF37EE5}">
      <dgm:prSet custT="1"/>
      <dgm:spPr/>
      <dgm:t>
        <a:bodyPr/>
        <a:lstStyle/>
        <a:p>
          <a:r>
            <a:rPr lang="en-US" altLang="en-US" sz="1600" b="1" dirty="0" smtClean="0">
              <a:solidFill>
                <a:schemeClr val="tx1"/>
              </a:solidFill>
              <a:latin typeface="Arial" pitchFamily="34" charset="0"/>
              <a:cs typeface="Arial" pitchFamily="34" charset="0"/>
            </a:rPr>
            <a:t>Connectable to 100 IDUs</a:t>
          </a:r>
          <a:endParaRPr lang="zh-CN" altLang="en-US" sz="1600" b="1" dirty="0">
            <a:solidFill>
              <a:schemeClr val="tx1"/>
            </a:solidFill>
            <a:latin typeface="Arial" pitchFamily="34" charset="0"/>
            <a:cs typeface="Arial" pitchFamily="34" charset="0"/>
          </a:endParaRPr>
        </a:p>
      </dgm:t>
    </dgm:pt>
    <dgm:pt modelId="{85C2CB75-A98D-4179-B15A-C8D44FF552F1}" type="parTrans" cxnId="{DD344620-9FB6-4202-89F7-ABFEED0597EA}">
      <dgm:prSet/>
      <dgm:spPr/>
      <dgm:t>
        <a:bodyPr/>
        <a:lstStyle/>
        <a:p>
          <a:endParaRPr lang="zh-CN" altLang="en-US"/>
        </a:p>
      </dgm:t>
    </dgm:pt>
    <dgm:pt modelId="{9ABA53C2-EB77-4775-BAF3-9F61731DEAAF}" type="sibTrans" cxnId="{DD344620-9FB6-4202-89F7-ABFEED0597EA}">
      <dgm:prSet/>
      <dgm:spPr/>
      <dgm:t>
        <a:bodyPr/>
        <a:lstStyle/>
        <a:p>
          <a:endParaRPr lang="zh-CN" altLang="en-US"/>
        </a:p>
      </dgm:t>
    </dgm:pt>
    <dgm:pt modelId="{45709908-E10C-4005-92D5-CC5173EB6DF8}">
      <dgm:prSet custT="1"/>
      <dgm:spPr/>
      <dgm:t>
        <a:bodyPr/>
        <a:lstStyle/>
        <a:p>
          <a:r>
            <a:rPr lang="en-US" altLang="zh-CN" sz="1600" b="1" dirty="0" smtClean="0">
              <a:solidFill>
                <a:schemeClr val="tx1"/>
              </a:solidFill>
              <a:latin typeface="Arial" pitchFamily="34" charset="0"/>
              <a:cs typeface="Arial" pitchFamily="34" charset="0"/>
            </a:rPr>
            <a:t>Wide capacity range</a:t>
          </a:r>
          <a:endParaRPr lang="zh-CN" altLang="en-US" sz="1600" b="1" dirty="0">
            <a:solidFill>
              <a:schemeClr val="tx1"/>
            </a:solidFill>
            <a:latin typeface="Arial" pitchFamily="34" charset="0"/>
            <a:cs typeface="Arial" pitchFamily="34" charset="0"/>
          </a:endParaRPr>
        </a:p>
      </dgm:t>
    </dgm:pt>
    <dgm:pt modelId="{E2DB5B4C-CDE5-4A83-9174-E3A9BDF81DCB}" type="parTrans" cxnId="{A218A5B0-A1F3-4076-AB7B-CE6EEC604E8C}">
      <dgm:prSet/>
      <dgm:spPr/>
      <dgm:t>
        <a:bodyPr/>
        <a:lstStyle/>
        <a:p>
          <a:endParaRPr lang="zh-CN" altLang="en-US"/>
        </a:p>
      </dgm:t>
    </dgm:pt>
    <dgm:pt modelId="{A4C0AD90-60EA-447A-9A98-98C8780B94D5}" type="sibTrans" cxnId="{A218A5B0-A1F3-4076-AB7B-CE6EEC604E8C}">
      <dgm:prSet/>
      <dgm:spPr/>
      <dgm:t>
        <a:bodyPr/>
        <a:lstStyle/>
        <a:p>
          <a:endParaRPr lang="zh-CN" altLang="en-US"/>
        </a:p>
      </dgm:t>
    </dgm:pt>
    <dgm:pt modelId="{8EE6EF46-CBF0-408C-9461-3A3D91722FAA}">
      <dgm:prSet custT="1"/>
      <dgm:spPr/>
      <dgm:t>
        <a:bodyPr/>
        <a:lstStyle/>
        <a:p>
          <a:r>
            <a:rPr lang="en-US" altLang="zh-CN" sz="1600" b="1" dirty="0" smtClean="0">
              <a:solidFill>
                <a:schemeClr val="tx1"/>
              </a:solidFill>
              <a:latin typeface="Arial" pitchFamily="34" charset="0"/>
              <a:cs typeface="Arial" pitchFamily="34" charset="0"/>
            </a:rPr>
            <a:t>Compact design</a:t>
          </a:r>
          <a:endParaRPr lang="zh-CN" altLang="en-US" sz="1600" b="1" dirty="0">
            <a:solidFill>
              <a:schemeClr val="tx1"/>
            </a:solidFill>
            <a:latin typeface="Arial" pitchFamily="34" charset="0"/>
            <a:cs typeface="Arial" pitchFamily="34" charset="0"/>
          </a:endParaRPr>
        </a:p>
      </dgm:t>
    </dgm:pt>
    <dgm:pt modelId="{7C475B7F-0F83-482E-A409-485751674D4A}" type="parTrans" cxnId="{B43E793D-D18D-4577-BDC6-A8A9AB87B906}">
      <dgm:prSet/>
      <dgm:spPr/>
      <dgm:t>
        <a:bodyPr/>
        <a:lstStyle/>
        <a:p>
          <a:endParaRPr lang="zh-CN" altLang="en-US"/>
        </a:p>
      </dgm:t>
    </dgm:pt>
    <dgm:pt modelId="{5857FC09-5B69-41EF-9A58-803E0F89CB6C}" type="sibTrans" cxnId="{B43E793D-D18D-4577-BDC6-A8A9AB87B906}">
      <dgm:prSet/>
      <dgm:spPr/>
      <dgm:t>
        <a:bodyPr/>
        <a:lstStyle/>
        <a:p>
          <a:endParaRPr lang="zh-CN" altLang="en-US"/>
        </a:p>
      </dgm:t>
    </dgm:pt>
    <dgm:pt modelId="{3E437958-5E08-4C25-8F28-A7834A29A3DD}">
      <dgm:prSet/>
      <dgm:spPr/>
      <dgm:t>
        <a:bodyPr/>
        <a:lstStyle/>
        <a:p>
          <a:endParaRPr lang="zh-CN" altLang="en-US" sz="1600" b="1" dirty="0">
            <a:solidFill>
              <a:schemeClr val="tx1"/>
            </a:solidFill>
          </a:endParaRPr>
        </a:p>
      </dgm:t>
    </dgm:pt>
    <dgm:pt modelId="{305DD253-94D4-4593-8479-A28A719913C2}" type="parTrans" cxnId="{CEC388E7-C164-438B-ACE8-3BE205C3310F}">
      <dgm:prSet/>
      <dgm:spPr/>
      <dgm:t>
        <a:bodyPr/>
        <a:lstStyle/>
        <a:p>
          <a:endParaRPr lang="zh-CN" altLang="en-US"/>
        </a:p>
      </dgm:t>
    </dgm:pt>
    <dgm:pt modelId="{1A3832D3-E38F-4E58-A1AD-67D636D9730C}" type="sibTrans" cxnId="{CEC388E7-C164-438B-ACE8-3BE205C3310F}">
      <dgm:prSet/>
      <dgm:spPr/>
      <dgm:t>
        <a:bodyPr/>
        <a:lstStyle/>
        <a:p>
          <a:endParaRPr lang="zh-CN" altLang="en-US"/>
        </a:p>
      </dgm:t>
    </dgm:pt>
    <dgm:pt modelId="{BCADEC8F-692F-43CA-B9E8-6641B980E330}">
      <dgm:prSet custT="1"/>
      <dgm:spPr/>
      <dgm:t>
        <a:bodyPr/>
        <a:lstStyle/>
        <a:p>
          <a:r>
            <a:rPr lang="en-US" altLang="zh-CN" sz="1600" b="1" dirty="0" smtClean="0">
              <a:latin typeface="Arial" pitchFamily="34" charset="0"/>
              <a:cs typeface="Arial" pitchFamily="34" charset="0"/>
            </a:rPr>
            <a:t>Multiple gateway protocols (</a:t>
          </a:r>
          <a:r>
            <a:rPr lang="en-US" altLang="en-US" sz="1600" b="1" dirty="0" err="1" smtClean="0">
              <a:latin typeface="Arial" pitchFamily="34" charset="0"/>
              <a:cs typeface="Arial" pitchFamily="34" charset="0"/>
            </a:rPr>
            <a:t>modbus</a:t>
          </a:r>
          <a:r>
            <a:rPr lang="en-US" altLang="en-US" sz="1600" b="1" dirty="0" smtClean="0">
              <a:latin typeface="Arial" pitchFamily="34" charset="0"/>
              <a:cs typeface="Arial" pitchFamily="34" charset="0"/>
            </a:rPr>
            <a:t>\KNS\BACNET\</a:t>
          </a:r>
          <a:r>
            <a:rPr lang="en-US" altLang="en-US" sz="1600" b="1" dirty="0" err="1" smtClean="0">
              <a:latin typeface="Arial" pitchFamily="34" charset="0"/>
              <a:cs typeface="Arial" pitchFamily="34" charset="0"/>
            </a:rPr>
            <a:t>modbus</a:t>
          </a:r>
          <a:r>
            <a:rPr lang="en-US" altLang="en-US" sz="1600" b="1" dirty="0" smtClean="0">
              <a:latin typeface="Arial" pitchFamily="34" charset="0"/>
              <a:cs typeface="Arial" pitchFamily="34" charset="0"/>
            </a:rPr>
            <a:t> mini)</a:t>
          </a:r>
          <a:endParaRPr lang="zh-CN" altLang="en-US" sz="1600" b="1" dirty="0">
            <a:latin typeface="Arial" pitchFamily="34" charset="0"/>
            <a:cs typeface="Arial" pitchFamily="34" charset="0"/>
          </a:endParaRPr>
        </a:p>
      </dgm:t>
    </dgm:pt>
    <dgm:pt modelId="{5EEF669B-9885-4DE8-AB3E-D25FC24FCD1E}" type="parTrans" cxnId="{C7730F0D-CE2D-43D7-9969-7CB398C95EE8}">
      <dgm:prSet/>
      <dgm:spPr/>
      <dgm:t>
        <a:bodyPr/>
        <a:lstStyle/>
        <a:p>
          <a:endParaRPr lang="zh-CN" altLang="en-US"/>
        </a:p>
      </dgm:t>
    </dgm:pt>
    <dgm:pt modelId="{0D8E80B7-B9BE-4312-8E81-F427E8E7A58F}" type="sibTrans" cxnId="{C7730F0D-CE2D-43D7-9969-7CB398C95EE8}">
      <dgm:prSet/>
      <dgm:spPr/>
      <dgm:t>
        <a:bodyPr/>
        <a:lstStyle/>
        <a:p>
          <a:endParaRPr lang="zh-CN" altLang="en-US"/>
        </a:p>
      </dgm:t>
    </dgm:pt>
    <dgm:pt modelId="{4BB6C83A-4CB3-4EBB-854F-90C99E6BF4AB}">
      <dgm:prSet custT="1"/>
      <dgm:spPr/>
      <dgm:t>
        <a:bodyPr/>
        <a:lstStyle/>
        <a:p>
          <a:r>
            <a:rPr lang="en-US" altLang="zh-CN" sz="1600" b="1" dirty="0" smtClean="0">
              <a:latin typeface="Arial" pitchFamily="34" charset="0"/>
              <a:cs typeface="Arial" pitchFamily="34" charset="0"/>
            </a:rPr>
            <a:t>Intelligent billing calculation system</a:t>
          </a:r>
          <a:endParaRPr lang="zh-CN" altLang="en-US" sz="1600" b="1" dirty="0">
            <a:latin typeface="Arial" pitchFamily="34" charset="0"/>
            <a:cs typeface="Arial" pitchFamily="34" charset="0"/>
          </a:endParaRPr>
        </a:p>
      </dgm:t>
    </dgm:pt>
    <dgm:pt modelId="{FE247049-4E72-4E92-9A30-F27EF9EE8292}" type="parTrans" cxnId="{AEE50DFD-6127-4DF6-AE5B-276694E5F93E}">
      <dgm:prSet/>
      <dgm:spPr/>
      <dgm:t>
        <a:bodyPr/>
        <a:lstStyle/>
        <a:p>
          <a:endParaRPr lang="zh-CN" altLang="en-US"/>
        </a:p>
      </dgm:t>
    </dgm:pt>
    <dgm:pt modelId="{5D4D6B10-B2CE-4B00-8643-09E140F52CE7}" type="sibTrans" cxnId="{AEE50DFD-6127-4DF6-AE5B-276694E5F93E}">
      <dgm:prSet/>
      <dgm:spPr/>
      <dgm:t>
        <a:bodyPr/>
        <a:lstStyle/>
        <a:p>
          <a:endParaRPr lang="zh-CN" altLang="en-US"/>
        </a:p>
      </dgm:t>
    </dgm:pt>
    <dgm:pt modelId="{3137E166-50DD-4BFC-B3DF-785AB02D26E9}">
      <dgm:prSet custT="1"/>
      <dgm:spPr/>
      <dgm:t>
        <a:bodyPr/>
        <a:lstStyle/>
        <a:p>
          <a:pPr algn="l"/>
          <a:r>
            <a:rPr lang="en-US" altLang="en-US" sz="1600" b="1" dirty="0" smtClean="0">
              <a:latin typeface="Arial" pitchFamily="34" charset="0"/>
              <a:cs typeface="Arial" pitchFamily="34" charset="0"/>
            </a:rPr>
            <a:t>Dual EEV enthalpy-adding control</a:t>
          </a:r>
          <a:endParaRPr lang="zh-CN" altLang="en-US" sz="1600" b="1" dirty="0" smtClean="0">
            <a:latin typeface="Arial" pitchFamily="34" charset="0"/>
            <a:cs typeface="Arial" pitchFamily="34" charset="0"/>
          </a:endParaRPr>
        </a:p>
      </dgm:t>
    </dgm:pt>
    <dgm:pt modelId="{17A629E8-693A-415C-A77C-D2966C36A17B}" type="parTrans" cxnId="{5EA5B214-5F28-4EBC-82B9-523530B149CC}">
      <dgm:prSet/>
      <dgm:spPr/>
      <dgm:t>
        <a:bodyPr/>
        <a:lstStyle/>
        <a:p>
          <a:endParaRPr lang="zh-CN" altLang="en-US"/>
        </a:p>
      </dgm:t>
    </dgm:pt>
    <dgm:pt modelId="{07840189-B0A8-46DC-8D3B-AC316C6818D6}" type="sibTrans" cxnId="{5EA5B214-5F28-4EBC-82B9-523530B149CC}">
      <dgm:prSet/>
      <dgm:spPr/>
      <dgm:t>
        <a:bodyPr/>
        <a:lstStyle/>
        <a:p>
          <a:endParaRPr lang="zh-CN" altLang="en-US"/>
        </a:p>
      </dgm:t>
    </dgm:pt>
    <dgm:pt modelId="{68E2B5D4-F578-4823-832E-D52B2FBBB076}">
      <dgm:prSet custT="1"/>
      <dgm:spPr/>
      <dgm:t>
        <a:bodyPr/>
        <a:lstStyle/>
        <a:p>
          <a:pPr algn="l"/>
          <a:r>
            <a:rPr lang="en-US" altLang="en-US" sz="1600" b="1" dirty="0" smtClean="0">
              <a:latin typeface="Arial" pitchFamily="34" charset="0"/>
              <a:cs typeface="Arial" pitchFamily="34" charset="0"/>
            </a:rPr>
            <a:t>Multiple EEV flow control technology</a:t>
          </a:r>
          <a:endParaRPr lang="zh-CN" altLang="en-US" sz="1600" b="1" dirty="0" smtClean="0">
            <a:latin typeface="Arial" pitchFamily="34" charset="0"/>
            <a:cs typeface="Arial" pitchFamily="34" charset="0"/>
          </a:endParaRPr>
        </a:p>
      </dgm:t>
    </dgm:pt>
    <dgm:pt modelId="{C12881B5-DBB2-4C3E-BDAC-27890E45E69E}" type="parTrans" cxnId="{4676911F-D53F-40DB-B68A-A07A06DDC24F}">
      <dgm:prSet/>
      <dgm:spPr/>
      <dgm:t>
        <a:bodyPr/>
        <a:lstStyle/>
        <a:p>
          <a:endParaRPr lang="zh-CN" altLang="en-US"/>
        </a:p>
      </dgm:t>
    </dgm:pt>
    <dgm:pt modelId="{968F5E37-5D41-49BF-B66B-0BD97868D18C}" type="sibTrans" cxnId="{4676911F-D53F-40DB-B68A-A07A06DDC24F}">
      <dgm:prSet/>
      <dgm:spPr/>
      <dgm:t>
        <a:bodyPr/>
        <a:lstStyle/>
        <a:p>
          <a:endParaRPr lang="zh-CN" altLang="en-US"/>
        </a:p>
      </dgm:t>
    </dgm:pt>
    <dgm:pt modelId="{54298587-D1C0-4135-8CCC-5B8508F48024}">
      <dgm:prSet custT="1"/>
      <dgm:spPr/>
      <dgm:t>
        <a:bodyPr/>
        <a:lstStyle/>
        <a:p>
          <a:pPr algn="l"/>
          <a:r>
            <a:rPr lang="en-US" altLang="zh-CN" sz="1600" b="1" dirty="0" smtClean="0">
              <a:latin typeface="Arial" pitchFamily="34" charset="0"/>
              <a:cs typeface="Arial" pitchFamily="34" charset="0"/>
            </a:rPr>
            <a:t>High-efficiency heat exchanger</a:t>
          </a:r>
          <a:endParaRPr lang="zh-CN" altLang="en-US" sz="1600" b="1" dirty="0" smtClean="0">
            <a:latin typeface="Arial" pitchFamily="34" charset="0"/>
            <a:cs typeface="Arial" pitchFamily="34" charset="0"/>
          </a:endParaRPr>
        </a:p>
      </dgm:t>
    </dgm:pt>
    <dgm:pt modelId="{0192FBA6-079E-4961-A23F-FAA595A87171}" type="parTrans" cxnId="{856BFBF1-58B1-4289-9960-A0D7C61BD6EF}">
      <dgm:prSet/>
      <dgm:spPr/>
      <dgm:t>
        <a:bodyPr/>
        <a:lstStyle/>
        <a:p>
          <a:endParaRPr lang="zh-CN" altLang="en-US"/>
        </a:p>
      </dgm:t>
    </dgm:pt>
    <dgm:pt modelId="{3CD5442E-D5DA-4D37-9CDF-1F7122CFE66F}" type="sibTrans" cxnId="{856BFBF1-58B1-4289-9960-A0D7C61BD6EF}">
      <dgm:prSet/>
      <dgm:spPr/>
      <dgm:t>
        <a:bodyPr/>
        <a:lstStyle/>
        <a:p>
          <a:endParaRPr lang="zh-CN" altLang="en-US"/>
        </a:p>
      </dgm:t>
    </dgm:pt>
    <dgm:pt modelId="{B5511423-B1E1-4C36-98FE-C3FBE186C593}">
      <dgm:prSet custT="1"/>
      <dgm:spPr/>
      <dgm:t>
        <a:bodyPr/>
        <a:lstStyle/>
        <a:p>
          <a:pPr algn="l"/>
          <a:r>
            <a:rPr lang="en-US" altLang="zh-CN" sz="1600" b="1" dirty="0" smtClean="0">
              <a:latin typeface="Arial" pitchFamily="34" charset="0"/>
              <a:cs typeface="Arial" pitchFamily="34" charset="0"/>
            </a:rPr>
            <a:t>Layered dual-zone heat exchange</a:t>
          </a:r>
          <a:endParaRPr lang="zh-CN" altLang="en-US" sz="1600" b="1" dirty="0" smtClean="0">
            <a:latin typeface="Arial" pitchFamily="34" charset="0"/>
            <a:cs typeface="Arial" pitchFamily="34" charset="0"/>
          </a:endParaRPr>
        </a:p>
      </dgm:t>
    </dgm:pt>
    <dgm:pt modelId="{F04E1239-B475-4CE4-B2C7-46A371AC051F}" type="parTrans" cxnId="{B7519563-E3DD-400D-AE75-B784DCCB32E9}">
      <dgm:prSet/>
      <dgm:spPr/>
      <dgm:t>
        <a:bodyPr/>
        <a:lstStyle/>
        <a:p>
          <a:endParaRPr lang="zh-CN" altLang="en-US"/>
        </a:p>
      </dgm:t>
    </dgm:pt>
    <dgm:pt modelId="{01DDE79D-9E5B-4785-B549-921630E29AED}" type="sibTrans" cxnId="{B7519563-E3DD-400D-AE75-B784DCCB32E9}">
      <dgm:prSet/>
      <dgm:spPr/>
      <dgm:t>
        <a:bodyPr/>
        <a:lstStyle/>
        <a:p>
          <a:endParaRPr lang="zh-CN" altLang="en-US"/>
        </a:p>
      </dgm:t>
    </dgm:pt>
    <dgm:pt modelId="{B14F45D2-CE1A-46F1-8D59-9BEEE46F0A56}">
      <dgm:prSet custT="1"/>
      <dgm:spPr/>
      <dgm:t>
        <a:bodyPr/>
        <a:lstStyle/>
        <a:p>
          <a:pPr algn="l"/>
          <a:r>
            <a:rPr lang="en-US" altLang="zh-CN" sz="1600" b="1" dirty="0" smtClean="0">
              <a:latin typeface="Arial" pitchFamily="34" charset="0"/>
              <a:cs typeface="Arial" pitchFamily="34" charset="0"/>
            </a:rPr>
            <a:t>Large flow air duct</a:t>
          </a:r>
          <a:endParaRPr lang="zh-CN" altLang="en-US" sz="1600" b="1" dirty="0" smtClean="0">
            <a:latin typeface="Arial" pitchFamily="34" charset="0"/>
            <a:cs typeface="Arial" pitchFamily="34" charset="0"/>
          </a:endParaRPr>
        </a:p>
      </dgm:t>
    </dgm:pt>
    <dgm:pt modelId="{A4FE4FC8-402A-4E38-A159-B7ED077BAAE6}" type="parTrans" cxnId="{AD0B30BD-7341-4778-97EC-155395339A8A}">
      <dgm:prSet/>
      <dgm:spPr/>
      <dgm:t>
        <a:bodyPr/>
        <a:lstStyle/>
        <a:p>
          <a:endParaRPr lang="zh-CN" altLang="en-US"/>
        </a:p>
      </dgm:t>
    </dgm:pt>
    <dgm:pt modelId="{EF0DB88A-0916-4C9C-A9B4-6C9EB50A9352}" type="sibTrans" cxnId="{AD0B30BD-7341-4778-97EC-155395339A8A}">
      <dgm:prSet/>
      <dgm:spPr/>
      <dgm:t>
        <a:bodyPr/>
        <a:lstStyle/>
        <a:p>
          <a:endParaRPr lang="zh-CN" altLang="en-US"/>
        </a:p>
      </dgm:t>
    </dgm:pt>
    <dgm:pt modelId="{F513070D-25D1-4E67-AED0-87958A23146A}">
      <dgm:prSet custT="1"/>
      <dgm:spPr/>
      <dgm:t>
        <a:bodyPr/>
        <a:lstStyle/>
        <a:p>
          <a:pPr algn="l"/>
          <a:r>
            <a:rPr lang="en-US" altLang="en-US" sz="1600" b="1" dirty="0" smtClean="0">
              <a:latin typeface="Arial" pitchFamily="34" charset="0"/>
              <a:ea typeface="+mn-ea"/>
              <a:cs typeface="Arial" pitchFamily="34" charset="0"/>
            </a:rPr>
            <a:t>Operating range: </a:t>
          </a:r>
          <a:r>
            <a:rPr lang="en-US" altLang="en-US" sz="1600" b="1" dirty="0" smtClean="0">
              <a:solidFill>
                <a:schemeClr val="tx1"/>
              </a:solidFill>
              <a:latin typeface="Arial" pitchFamily="34" charset="0"/>
              <a:ea typeface="+mn-ea"/>
              <a:cs typeface="Arial" pitchFamily="34" charset="0"/>
            </a:rPr>
            <a:t>-30℃-52℃</a:t>
          </a:r>
          <a:endParaRPr lang="zh-CN" altLang="en-US" sz="1600" b="1" dirty="0" smtClean="0">
            <a:solidFill>
              <a:schemeClr val="tx1"/>
            </a:solidFill>
            <a:latin typeface="Arial" pitchFamily="34" charset="0"/>
            <a:ea typeface="+mn-ea"/>
            <a:cs typeface="Arial" pitchFamily="34" charset="0"/>
          </a:endParaRPr>
        </a:p>
      </dgm:t>
    </dgm:pt>
    <dgm:pt modelId="{856E47FD-5F54-4336-AE83-2ADB82D2F752}" type="parTrans" cxnId="{DD94B9A9-2579-4389-A384-E72C2795C914}">
      <dgm:prSet/>
      <dgm:spPr/>
      <dgm:t>
        <a:bodyPr/>
        <a:lstStyle/>
        <a:p>
          <a:endParaRPr lang="zh-CN" altLang="en-US"/>
        </a:p>
      </dgm:t>
    </dgm:pt>
    <dgm:pt modelId="{DB4E953C-2D95-460B-A1BE-002935339D88}" type="sibTrans" cxnId="{DD94B9A9-2579-4389-A384-E72C2795C914}">
      <dgm:prSet/>
      <dgm:spPr/>
      <dgm:t>
        <a:bodyPr/>
        <a:lstStyle/>
        <a:p>
          <a:endParaRPr lang="zh-CN" altLang="en-US"/>
        </a:p>
      </dgm:t>
    </dgm:pt>
    <dgm:pt modelId="{5B236ADF-2253-4C0D-B94B-D4BD5FA2E467}" type="pres">
      <dgm:prSet presAssocID="{8F8F9D31-C0F7-42E4-8E3B-A4911EC3D4DD}" presName="cycleMatrixDiagram" presStyleCnt="0">
        <dgm:presLayoutVars>
          <dgm:chMax val="1"/>
          <dgm:dir/>
          <dgm:animLvl val="lvl"/>
          <dgm:resizeHandles val="exact"/>
        </dgm:presLayoutVars>
      </dgm:prSet>
      <dgm:spPr/>
      <dgm:t>
        <a:bodyPr/>
        <a:lstStyle/>
        <a:p>
          <a:endParaRPr lang="zh-CN" altLang="en-US"/>
        </a:p>
      </dgm:t>
    </dgm:pt>
    <dgm:pt modelId="{DD26CFBB-6C8B-421A-91D7-7F14AAE0B50E}" type="pres">
      <dgm:prSet presAssocID="{8F8F9D31-C0F7-42E4-8E3B-A4911EC3D4DD}" presName="children" presStyleCnt="0"/>
      <dgm:spPr/>
    </dgm:pt>
    <dgm:pt modelId="{2CAA1821-7A35-4628-8566-DE5A86DE1C14}" type="pres">
      <dgm:prSet presAssocID="{8F8F9D31-C0F7-42E4-8E3B-A4911EC3D4DD}" presName="child1group" presStyleCnt="0"/>
      <dgm:spPr/>
    </dgm:pt>
    <dgm:pt modelId="{0FE631CE-27C6-4B9E-AD50-6F1EA04C2565}" type="pres">
      <dgm:prSet presAssocID="{8F8F9D31-C0F7-42E4-8E3B-A4911EC3D4DD}" presName="child1" presStyleLbl="bgAcc1" presStyleIdx="0" presStyleCnt="4" custScaleX="193201" custScaleY="140643" custLinFactNeighborX="-16902" custLinFactNeighborY="19027"/>
      <dgm:spPr/>
      <dgm:t>
        <a:bodyPr/>
        <a:lstStyle/>
        <a:p>
          <a:endParaRPr lang="zh-CN" altLang="en-US"/>
        </a:p>
      </dgm:t>
    </dgm:pt>
    <dgm:pt modelId="{E9B4D4AC-D24F-4803-A1EE-82079D48940D}" type="pres">
      <dgm:prSet presAssocID="{8F8F9D31-C0F7-42E4-8E3B-A4911EC3D4DD}" presName="child1Text" presStyleLbl="bgAcc1" presStyleIdx="0" presStyleCnt="4">
        <dgm:presLayoutVars>
          <dgm:bulletEnabled val="1"/>
        </dgm:presLayoutVars>
      </dgm:prSet>
      <dgm:spPr/>
      <dgm:t>
        <a:bodyPr/>
        <a:lstStyle/>
        <a:p>
          <a:endParaRPr lang="zh-CN" altLang="en-US"/>
        </a:p>
      </dgm:t>
    </dgm:pt>
    <dgm:pt modelId="{C260779C-5B63-4E65-A165-71DA364B86BB}" type="pres">
      <dgm:prSet presAssocID="{8F8F9D31-C0F7-42E4-8E3B-A4911EC3D4DD}" presName="child2group" presStyleCnt="0"/>
      <dgm:spPr/>
    </dgm:pt>
    <dgm:pt modelId="{02EB624A-D46E-4C83-8A37-366384065228}" type="pres">
      <dgm:prSet presAssocID="{8F8F9D31-C0F7-42E4-8E3B-A4911EC3D4DD}" presName="child2" presStyleLbl="bgAcc1" presStyleIdx="1" presStyleCnt="4" custScaleX="199863" custScaleY="140690" custLinFactNeighborX="39461" custLinFactNeighborY="18488"/>
      <dgm:spPr/>
      <dgm:t>
        <a:bodyPr/>
        <a:lstStyle/>
        <a:p>
          <a:endParaRPr lang="zh-CN" altLang="en-US"/>
        </a:p>
      </dgm:t>
    </dgm:pt>
    <dgm:pt modelId="{F953D4A1-D409-418C-8DCF-431F3DDA595B}" type="pres">
      <dgm:prSet presAssocID="{8F8F9D31-C0F7-42E4-8E3B-A4911EC3D4DD}" presName="child2Text" presStyleLbl="bgAcc1" presStyleIdx="1" presStyleCnt="4">
        <dgm:presLayoutVars>
          <dgm:bulletEnabled val="1"/>
        </dgm:presLayoutVars>
      </dgm:prSet>
      <dgm:spPr/>
      <dgm:t>
        <a:bodyPr/>
        <a:lstStyle/>
        <a:p>
          <a:endParaRPr lang="zh-CN" altLang="en-US"/>
        </a:p>
      </dgm:t>
    </dgm:pt>
    <dgm:pt modelId="{3E9EDD18-DB6A-446F-8FCA-2F42BF6A602D}" type="pres">
      <dgm:prSet presAssocID="{8F8F9D31-C0F7-42E4-8E3B-A4911EC3D4DD}" presName="child3group" presStyleCnt="0"/>
      <dgm:spPr/>
    </dgm:pt>
    <dgm:pt modelId="{BE12F348-6F36-430B-97F0-37704F1303C1}" type="pres">
      <dgm:prSet presAssocID="{8F8F9D31-C0F7-42E4-8E3B-A4911EC3D4DD}" presName="child3" presStyleLbl="bgAcc1" presStyleIdx="2" presStyleCnt="4" custScaleX="213016" custScaleY="139043" custLinFactNeighborX="31661" custLinFactNeighborY="-16759"/>
      <dgm:spPr/>
      <dgm:t>
        <a:bodyPr/>
        <a:lstStyle/>
        <a:p>
          <a:endParaRPr lang="zh-CN" altLang="en-US"/>
        </a:p>
      </dgm:t>
    </dgm:pt>
    <dgm:pt modelId="{DBA3DFCE-BF93-4C43-B8F8-652DD7D78CDE}" type="pres">
      <dgm:prSet presAssocID="{8F8F9D31-C0F7-42E4-8E3B-A4911EC3D4DD}" presName="child3Text" presStyleLbl="bgAcc1" presStyleIdx="2" presStyleCnt="4">
        <dgm:presLayoutVars>
          <dgm:bulletEnabled val="1"/>
        </dgm:presLayoutVars>
      </dgm:prSet>
      <dgm:spPr/>
      <dgm:t>
        <a:bodyPr/>
        <a:lstStyle/>
        <a:p>
          <a:endParaRPr lang="zh-CN" altLang="en-US"/>
        </a:p>
      </dgm:t>
    </dgm:pt>
    <dgm:pt modelId="{B53AB628-6E35-4910-B04F-3A2918E98303}" type="pres">
      <dgm:prSet presAssocID="{8F8F9D31-C0F7-42E4-8E3B-A4911EC3D4DD}" presName="child4group" presStyleCnt="0"/>
      <dgm:spPr/>
    </dgm:pt>
    <dgm:pt modelId="{E9B99FE3-5DA3-4172-B627-E3F549DEC164}" type="pres">
      <dgm:prSet presAssocID="{8F8F9D31-C0F7-42E4-8E3B-A4911EC3D4DD}" presName="child4" presStyleLbl="bgAcc1" presStyleIdx="3" presStyleCnt="4" custScaleX="193201" custScaleY="140410" custLinFactNeighborX="-16309" custLinFactNeighborY="-18256"/>
      <dgm:spPr/>
      <dgm:t>
        <a:bodyPr/>
        <a:lstStyle/>
        <a:p>
          <a:endParaRPr lang="zh-CN" altLang="en-US"/>
        </a:p>
      </dgm:t>
    </dgm:pt>
    <dgm:pt modelId="{CB147C5D-B64D-48DC-A148-7A20AC604997}" type="pres">
      <dgm:prSet presAssocID="{8F8F9D31-C0F7-42E4-8E3B-A4911EC3D4DD}" presName="child4Text" presStyleLbl="bgAcc1" presStyleIdx="3" presStyleCnt="4">
        <dgm:presLayoutVars>
          <dgm:bulletEnabled val="1"/>
        </dgm:presLayoutVars>
      </dgm:prSet>
      <dgm:spPr/>
      <dgm:t>
        <a:bodyPr/>
        <a:lstStyle/>
        <a:p>
          <a:endParaRPr lang="zh-CN" altLang="en-US"/>
        </a:p>
      </dgm:t>
    </dgm:pt>
    <dgm:pt modelId="{C45614D5-456C-4E66-A9CD-64CFA97BEA40}" type="pres">
      <dgm:prSet presAssocID="{8F8F9D31-C0F7-42E4-8E3B-A4911EC3D4DD}" presName="childPlaceholder" presStyleCnt="0"/>
      <dgm:spPr/>
    </dgm:pt>
    <dgm:pt modelId="{11F21AA9-6EDD-4980-ABE0-38E2FD8FBD70}" type="pres">
      <dgm:prSet presAssocID="{8F8F9D31-C0F7-42E4-8E3B-A4911EC3D4DD}" presName="circle" presStyleCnt="0"/>
      <dgm:spPr/>
    </dgm:pt>
    <dgm:pt modelId="{2124A647-11DB-4742-9990-37566E3EDC18}" type="pres">
      <dgm:prSet presAssocID="{8F8F9D31-C0F7-42E4-8E3B-A4911EC3D4DD}" presName="quadrant1" presStyleLbl="node1" presStyleIdx="0" presStyleCnt="4" custLinFactNeighborX="-12115" custLinFactNeighborY="-3028">
        <dgm:presLayoutVars>
          <dgm:chMax val="1"/>
          <dgm:bulletEnabled val="1"/>
        </dgm:presLayoutVars>
      </dgm:prSet>
      <dgm:spPr/>
      <dgm:t>
        <a:bodyPr/>
        <a:lstStyle/>
        <a:p>
          <a:endParaRPr lang="zh-CN" altLang="en-US"/>
        </a:p>
      </dgm:t>
    </dgm:pt>
    <dgm:pt modelId="{C1846DC8-D327-4C02-AE3E-1A44C4513FC5}" type="pres">
      <dgm:prSet presAssocID="{8F8F9D31-C0F7-42E4-8E3B-A4911EC3D4DD}" presName="quadrant2" presStyleLbl="node1" presStyleIdx="1" presStyleCnt="4" custLinFactNeighborX="-12115" custLinFactNeighborY="-3028">
        <dgm:presLayoutVars>
          <dgm:chMax val="1"/>
          <dgm:bulletEnabled val="1"/>
        </dgm:presLayoutVars>
      </dgm:prSet>
      <dgm:spPr/>
      <dgm:t>
        <a:bodyPr/>
        <a:lstStyle/>
        <a:p>
          <a:endParaRPr lang="zh-CN" altLang="en-US"/>
        </a:p>
      </dgm:t>
    </dgm:pt>
    <dgm:pt modelId="{C2C721AB-F575-4017-8A74-C004B27B74A4}" type="pres">
      <dgm:prSet presAssocID="{8F8F9D31-C0F7-42E4-8E3B-A4911EC3D4DD}" presName="quadrant3" presStyleLbl="node1" presStyleIdx="2" presStyleCnt="4" custLinFactNeighborX="-12115" custLinFactNeighborY="-3028">
        <dgm:presLayoutVars>
          <dgm:chMax val="1"/>
          <dgm:bulletEnabled val="1"/>
        </dgm:presLayoutVars>
      </dgm:prSet>
      <dgm:spPr/>
      <dgm:t>
        <a:bodyPr/>
        <a:lstStyle/>
        <a:p>
          <a:endParaRPr lang="zh-CN" altLang="en-US"/>
        </a:p>
      </dgm:t>
    </dgm:pt>
    <dgm:pt modelId="{AC88A7F0-BEF8-4949-A295-DDE9AAC114EF}" type="pres">
      <dgm:prSet presAssocID="{8F8F9D31-C0F7-42E4-8E3B-A4911EC3D4DD}" presName="quadrant4" presStyleLbl="node1" presStyleIdx="3" presStyleCnt="4" custLinFactNeighborX="-12115" custLinFactNeighborY="-3028">
        <dgm:presLayoutVars>
          <dgm:chMax val="1"/>
          <dgm:bulletEnabled val="1"/>
        </dgm:presLayoutVars>
      </dgm:prSet>
      <dgm:spPr/>
      <dgm:t>
        <a:bodyPr/>
        <a:lstStyle/>
        <a:p>
          <a:endParaRPr lang="zh-CN" altLang="en-US"/>
        </a:p>
      </dgm:t>
    </dgm:pt>
    <dgm:pt modelId="{8B3801DC-0E69-4178-A81D-F7A7E2D8DCC0}" type="pres">
      <dgm:prSet presAssocID="{8F8F9D31-C0F7-42E4-8E3B-A4911EC3D4DD}" presName="quadrantPlaceholder" presStyleCnt="0"/>
      <dgm:spPr/>
    </dgm:pt>
    <dgm:pt modelId="{7362ADEF-0D31-4F0A-92D3-85CECBEE8DDE}" type="pres">
      <dgm:prSet presAssocID="{8F8F9D31-C0F7-42E4-8E3B-A4911EC3D4DD}" presName="center1" presStyleLbl="fgShp" presStyleIdx="0" presStyleCnt="2" custLinFactNeighborX="-35069"/>
      <dgm:spPr/>
    </dgm:pt>
    <dgm:pt modelId="{4C4A84DE-9C1D-466E-94BD-D64611B84156}" type="pres">
      <dgm:prSet presAssocID="{8F8F9D31-C0F7-42E4-8E3B-A4911EC3D4DD}" presName="center2" presStyleLbl="fgShp" presStyleIdx="1" presStyleCnt="2" custLinFactNeighborX="-35069"/>
      <dgm:spPr/>
    </dgm:pt>
  </dgm:ptLst>
  <dgm:cxnLst>
    <dgm:cxn modelId="{DC277355-E47B-4381-8D4F-FB1024754F6D}" type="presOf" srcId="{B5511423-B1E1-4C36-98FE-C3FBE186C593}" destId="{02EB624A-D46E-4C83-8A37-366384065228}" srcOrd="0" destOrd="4" presId="urn:microsoft.com/office/officeart/2005/8/layout/cycle4#3"/>
    <dgm:cxn modelId="{5AC16B86-F88B-43EC-AA9A-BB8ACB8205CE}" type="presOf" srcId="{45709908-E10C-4005-92D5-CC5173EB6DF8}" destId="{0FE631CE-27C6-4B9E-AD50-6F1EA04C2565}" srcOrd="0" destOrd="2" presId="urn:microsoft.com/office/officeart/2005/8/layout/cycle4#3"/>
    <dgm:cxn modelId="{ECF4A873-E5FB-470C-AFC2-7CAC1D2F110E}" type="presOf" srcId="{B14F45D2-CE1A-46F1-8D59-9BEEE46F0A56}" destId="{F953D4A1-D409-418C-8DCF-431F3DDA595B}" srcOrd="1" destOrd="5" presId="urn:microsoft.com/office/officeart/2005/8/layout/cycle4#3"/>
    <dgm:cxn modelId="{B5FBFF68-4704-4A2A-B80F-764BE3A28312}" srcId="{8F8F9D31-C0F7-42E4-8E3B-A4911EC3D4DD}" destId="{726FBA8B-A6A1-4A45-9B59-DCA7ED69140F}" srcOrd="3" destOrd="0" parTransId="{BB85C3CD-80C7-42B3-9E9D-1D4EA62DB8B3}" sibTransId="{BEFEF9F9-CDA4-429A-9CF7-4FD4CF8CCF8D}"/>
    <dgm:cxn modelId="{B34141A0-E681-4B6B-B8AE-E1AF883FB45D}" type="presOf" srcId="{8EE6EF46-CBF0-408C-9461-3A3D91722FAA}" destId="{E9B4D4AC-D24F-4803-A1EE-82079D48940D}" srcOrd="1" destOrd="3" presId="urn:microsoft.com/office/officeart/2005/8/layout/cycle4#3"/>
    <dgm:cxn modelId="{DD94B9A9-2579-4389-A384-E72C2795C914}" srcId="{72F23AEB-751D-4FCF-8713-C7595A1E3AE4}" destId="{F513070D-25D1-4E67-AED0-87958A23146A}" srcOrd="6" destOrd="0" parTransId="{856E47FD-5F54-4336-AE83-2ADB82D2F752}" sibTransId="{DB4E953C-2D95-460B-A1BE-002935339D88}"/>
    <dgm:cxn modelId="{8F3AEB04-C371-4C20-9C0F-810CCA37B61F}" type="presOf" srcId="{BCADEC8F-692F-43CA-B9E8-6641B980E330}" destId="{E9B99FE3-5DA3-4172-B627-E3F549DEC164}" srcOrd="0" destOrd="1" presId="urn:microsoft.com/office/officeart/2005/8/layout/cycle4#3"/>
    <dgm:cxn modelId="{FC3A095B-9C97-42FC-9A3D-6CC60BBDE642}" type="presOf" srcId="{8EE6EF46-CBF0-408C-9461-3A3D91722FAA}" destId="{0FE631CE-27C6-4B9E-AD50-6F1EA04C2565}" srcOrd="0" destOrd="3" presId="urn:microsoft.com/office/officeart/2005/8/layout/cycle4#3"/>
    <dgm:cxn modelId="{07E510B6-CC99-48EA-85A4-6EBD4876227B}" srcId="{C07D59B7-43DC-499C-99E2-115498EC5054}" destId="{43154E47-45EF-4C6A-80CF-763C78948BDC}" srcOrd="2" destOrd="0" parTransId="{857E2225-10A8-41F8-A306-56B1BCA95C03}" sibTransId="{1E9B914F-9533-4E5C-88AB-03527CE20BEB}"/>
    <dgm:cxn modelId="{DEBFDA26-4989-49CE-8CD6-B21E4CE02E13}" type="presOf" srcId="{DA7EFF80-CE8B-41E4-A507-FD685EB241D8}" destId="{BE12F348-6F36-430B-97F0-37704F1303C1}" srcOrd="0" destOrd="3" presId="urn:microsoft.com/office/officeart/2005/8/layout/cycle4#3"/>
    <dgm:cxn modelId="{B432CFB2-C8A7-42E8-97CA-7FE9AF5E7B60}" srcId="{8F8F9D31-C0F7-42E4-8E3B-A4911EC3D4DD}" destId="{C07D59B7-43DC-499C-99E2-115498EC5054}" srcOrd="2" destOrd="0" parTransId="{FDA2CECA-ED7A-4950-B000-44AAEA6BA2AE}" sibTransId="{E1D8EC6F-FE64-4A0B-90DC-49774D80335D}"/>
    <dgm:cxn modelId="{329882B1-139C-4F7A-960A-FBEAF609965C}" type="presOf" srcId="{43154E47-45EF-4C6A-80CF-763C78948BDC}" destId="{DBA3DFCE-BF93-4C43-B8F8-652DD7D78CDE}" srcOrd="1" destOrd="2" presId="urn:microsoft.com/office/officeart/2005/8/layout/cycle4#3"/>
    <dgm:cxn modelId="{93E83A2B-B81A-4B60-A408-F17C21A6F5CB}" type="presOf" srcId="{BB4BDF8D-1C5F-41C8-94CA-B1B0C543EB29}" destId="{0FE631CE-27C6-4B9E-AD50-6F1EA04C2565}" srcOrd="0" destOrd="0" presId="urn:microsoft.com/office/officeart/2005/8/layout/cycle4#3"/>
    <dgm:cxn modelId="{F78357D2-2B9C-4537-A33F-43DB06DE8EC7}" type="presOf" srcId="{3E437958-5E08-4C25-8F28-A7834A29A3DD}" destId="{E9B4D4AC-D24F-4803-A1EE-82079D48940D}" srcOrd="1" destOrd="4" presId="urn:microsoft.com/office/officeart/2005/8/layout/cycle4#3"/>
    <dgm:cxn modelId="{CEC388E7-C164-438B-ACE8-3BE205C3310F}" srcId="{2261671C-2D9D-41DB-87DE-DFB0D9741792}" destId="{3E437958-5E08-4C25-8F28-A7834A29A3DD}" srcOrd="4" destOrd="0" parTransId="{305DD253-94D4-4593-8479-A28A719913C2}" sibTransId="{1A3832D3-E38F-4E58-A1AD-67D636D9730C}"/>
    <dgm:cxn modelId="{F7B89D08-AF7A-4580-9CD1-3F7192C9A4D4}" type="presOf" srcId="{BCADEC8F-692F-43CA-B9E8-6641B980E330}" destId="{CB147C5D-B64D-48DC-A148-7A20AC604997}" srcOrd="1" destOrd="1" presId="urn:microsoft.com/office/officeart/2005/8/layout/cycle4#3"/>
    <dgm:cxn modelId="{D6AAD6E4-E5A7-422E-8BC9-ADB7DDB9407C}" type="presOf" srcId="{87718E49-AD07-42B1-A4CB-CEEEF65BF439}" destId="{F953D4A1-D409-418C-8DCF-431F3DDA595B}" srcOrd="1" destOrd="0" presId="urn:microsoft.com/office/officeart/2005/8/layout/cycle4#3"/>
    <dgm:cxn modelId="{B991D749-44AD-48A4-B5E3-11075020907A}" srcId="{8D305191-D307-4D17-BAA9-1A22A79C9BDB}" destId="{C0A1CCA9-7EFF-40B0-8F35-A5130780E1C2}" srcOrd="2" destOrd="0" parTransId="{B6420D40-0A97-49EC-9517-DC14FB429FE0}" sibTransId="{98204031-0B74-4DF9-A891-0639F6CCA6B5}"/>
    <dgm:cxn modelId="{DB12B130-1BB1-4FCD-8F12-7124263D531D}" srcId="{72F23AEB-751D-4FCF-8713-C7595A1E3AE4}" destId="{87718E49-AD07-42B1-A4CB-CEEEF65BF439}" srcOrd="0" destOrd="0" parTransId="{E4F7A59C-9A76-4828-A0E6-8EC2A7A843AD}" sibTransId="{AF03FBE6-65EB-4F3A-85D9-959DBF5899D3}"/>
    <dgm:cxn modelId="{91C95616-F62D-4C22-A777-EA388AF5A29D}" type="presOf" srcId="{9FC94378-FDDA-4DC2-9093-A6B83FF37EE5}" destId="{E9B4D4AC-D24F-4803-A1EE-82079D48940D}" srcOrd="1" destOrd="1" presId="urn:microsoft.com/office/officeart/2005/8/layout/cycle4#3"/>
    <dgm:cxn modelId="{AF2F3CED-D74C-4091-8E55-91B859582096}" type="presOf" srcId="{C77DD0F8-93BD-4C3E-A605-AA5322A11357}" destId="{DBA3DFCE-BF93-4C43-B8F8-652DD7D78CDE}" srcOrd="1" destOrd="5" presId="urn:microsoft.com/office/officeart/2005/8/layout/cycle4#3"/>
    <dgm:cxn modelId="{2B2E350A-92AE-42C8-96B0-61C30093DA2D}" type="presOf" srcId="{3E437958-5E08-4C25-8F28-A7834A29A3DD}" destId="{0FE631CE-27C6-4B9E-AD50-6F1EA04C2565}" srcOrd="0" destOrd="4" presId="urn:microsoft.com/office/officeart/2005/8/layout/cycle4#3"/>
    <dgm:cxn modelId="{396E8C29-5E34-499F-97C8-490C85E0C004}" type="presOf" srcId="{F513070D-25D1-4E67-AED0-87958A23146A}" destId="{F953D4A1-D409-418C-8DCF-431F3DDA595B}" srcOrd="1" destOrd="6" presId="urn:microsoft.com/office/officeart/2005/8/layout/cycle4#3"/>
    <dgm:cxn modelId="{C7B27C9A-FEBD-4C4B-BA1F-BA14969E3D57}" type="presOf" srcId="{05AE2114-77E7-483D-BB69-E0850FC9F752}" destId="{E9B99FE3-5DA3-4172-B627-E3F549DEC164}" srcOrd="0" destOrd="0" presId="urn:microsoft.com/office/officeart/2005/8/layout/cycle4#3"/>
    <dgm:cxn modelId="{33B419FB-7E97-434B-AA2B-FEA6BF6ABBB6}" type="presOf" srcId="{9FC94378-FDDA-4DC2-9093-A6B83FF37EE5}" destId="{0FE631CE-27C6-4B9E-AD50-6F1EA04C2565}" srcOrd="0" destOrd="1" presId="urn:microsoft.com/office/officeart/2005/8/layout/cycle4#3"/>
    <dgm:cxn modelId="{AD0B30BD-7341-4778-97EC-155395339A8A}" srcId="{72F23AEB-751D-4FCF-8713-C7595A1E3AE4}" destId="{B14F45D2-CE1A-46F1-8D59-9BEEE46F0A56}" srcOrd="5" destOrd="0" parTransId="{A4FE4FC8-402A-4E38-A159-B7ED077BAAE6}" sibTransId="{EF0DB88A-0916-4C9C-A9B4-6C9EB50A9352}"/>
    <dgm:cxn modelId="{009C8870-F178-430F-9B99-EB2CC0D26ECF}" type="presOf" srcId="{726FBA8B-A6A1-4A45-9B59-DCA7ED69140F}" destId="{AC88A7F0-BEF8-4949-A295-DDE9AAC114EF}" srcOrd="0" destOrd="0" presId="urn:microsoft.com/office/officeart/2005/8/layout/cycle4#3"/>
    <dgm:cxn modelId="{B9713BF0-7964-4AFA-BF2D-2FFB10A76928}" type="presOf" srcId="{43154E47-45EF-4C6A-80CF-763C78948BDC}" destId="{BE12F348-6F36-430B-97F0-37704F1303C1}" srcOrd="0" destOrd="2" presId="urn:microsoft.com/office/officeart/2005/8/layout/cycle4#3"/>
    <dgm:cxn modelId="{77A06E2D-C630-4E87-A3A9-22094581EFD5}" srcId="{8D305191-D307-4D17-BAA9-1A22A79C9BDB}" destId="{706FCDF6-E2F3-4F29-A842-7434975DC1D7}" srcOrd="3" destOrd="0" parTransId="{60C0A983-7BE4-4492-AF7F-BC66B39FDECF}" sibTransId="{BAE54020-B904-46CF-9107-083897E3C2E7}"/>
    <dgm:cxn modelId="{642D20E1-8FBE-4BDF-999A-252113ED1899}" type="presOf" srcId="{F513070D-25D1-4E67-AED0-87958A23146A}" destId="{02EB624A-D46E-4C83-8A37-366384065228}" srcOrd="0" destOrd="6" presId="urn:microsoft.com/office/officeart/2005/8/layout/cycle4#3"/>
    <dgm:cxn modelId="{B78C47FF-CD23-405B-86FB-F73BAFCD4244}" type="presOf" srcId="{8F8F9D31-C0F7-42E4-8E3B-A4911EC3D4DD}" destId="{5B236ADF-2253-4C0D-B94B-D4BD5FA2E467}" srcOrd="0" destOrd="0" presId="urn:microsoft.com/office/officeart/2005/8/layout/cycle4#3"/>
    <dgm:cxn modelId="{DBE4461A-B813-4E96-962C-2A9ED85BBBB7}" type="presOf" srcId="{3137E166-50DD-4BFC-B3DF-785AB02D26E9}" destId="{F953D4A1-D409-418C-8DCF-431F3DDA595B}" srcOrd="1" destOrd="1" presId="urn:microsoft.com/office/officeart/2005/8/layout/cycle4#3"/>
    <dgm:cxn modelId="{D09E871F-2EBA-4936-9271-43FDCD9B4A48}" srcId="{2261671C-2D9D-41DB-87DE-DFB0D9741792}" destId="{BB4BDF8D-1C5F-41C8-94CA-B1B0C543EB29}" srcOrd="0" destOrd="0" parTransId="{D15F0E4A-6B1B-43DA-AFFE-16E52BDA2169}" sibTransId="{0D436A70-CC0C-412B-B581-A0B2CC4A7BA1}"/>
    <dgm:cxn modelId="{E3DD543F-86E7-413E-8405-0C072A24F9D9}" srcId="{726FBA8B-A6A1-4A45-9B59-DCA7ED69140F}" destId="{05AE2114-77E7-483D-BB69-E0850FC9F752}" srcOrd="0" destOrd="0" parTransId="{59B4BA2A-469C-460C-96BF-324B07F9638C}" sibTransId="{DF2649B2-AEB2-40F1-8E23-4334431105F3}"/>
    <dgm:cxn modelId="{0F9E260B-F7A2-4D2E-8600-CFA09E0FF6D5}" type="presOf" srcId="{72F23AEB-751D-4FCF-8713-C7595A1E3AE4}" destId="{C1846DC8-D327-4C02-AE3E-1A44C4513FC5}" srcOrd="0" destOrd="0" presId="urn:microsoft.com/office/officeart/2005/8/layout/cycle4#3"/>
    <dgm:cxn modelId="{1A960615-FDBB-4A03-952B-86D4538543F4}" type="presOf" srcId="{45709908-E10C-4005-92D5-CC5173EB6DF8}" destId="{E9B4D4AC-D24F-4803-A1EE-82079D48940D}" srcOrd="1" destOrd="2" presId="urn:microsoft.com/office/officeart/2005/8/layout/cycle4#3"/>
    <dgm:cxn modelId="{10625F80-4349-4D29-A820-BDC86A2DF0D1}" srcId="{8F8F9D31-C0F7-42E4-8E3B-A4911EC3D4DD}" destId="{72F23AEB-751D-4FCF-8713-C7595A1E3AE4}" srcOrd="1" destOrd="0" parTransId="{CF510021-64A7-4E72-86BD-D43508BEE82E}" sibTransId="{3BECB688-D2C1-42C6-8C91-93B8BEAF7D49}"/>
    <dgm:cxn modelId="{2A9AE44C-B791-4AE1-B9A4-400C4690679A}" type="presOf" srcId="{68E2B5D4-F578-4823-832E-D52B2FBBB076}" destId="{02EB624A-D46E-4C83-8A37-366384065228}" srcOrd="0" destOrd="2" presId="urn:microsoft.com/office/officeart/2005/8/layout/cycle4#3"/>
    <dgm:cxn modelId="{5ECA8BDB-A423-49CC-BB44-89EAEB366106}" type="presOf" srcId="{24901FA5-D368-4255-AEE2-CDFF327AD4B3}" destId="{DBA3DFCE-BF93-4C43-B8F8-652DD7D78CDE}" srcOrd="1" destOrd="0" presId="urn:microsoft.com/office/officeart/2005/8/layout/cycle4#3"/>
    <dgm:cxn modelId="{715D22E1-80F8-416D-8197-1E1BFECF0666}" srcId="{C07D59B7-43DC-499C-99E2-115498EC5054}" destId="{C77DD0F8-93BD-4C3E-A605-AA5322A11357}" srcOrd="5" destOrd="0" parTransId="{2EF5CAFC-31CC-46C6-9757-19C7BC4D1B90}" sibTransId="{17975B73-25A2-4104-A6A0-91166AEF4896}"/>
    <dgm:cxn modelId="{A218A5B0-A1F3-4076-AB7B-CE6EEC604E8C}" srcId="{2261671C-2D9D-41DB-87DE-DFB0D9741792}" destId="{45709908-E10C-4005-92D5-CC5173EB6DF8}" srcOrd="2" destOrd="0" parTransId="{E2DB5B4C-CDE5-4A83-9174-E3A9BDF81DCB}" sibTransId="{A4C0AD90-60EA-447A-9A98-98C8780B94D5}"/>
    <dgm:cxn modelId="{856BFBF1-58B1-4289-9960-A0D7C61BD6EF}" srcId="{72F23AEB-751D-4FCF-8713-C7595A1E3AE4}" destId="{54298587-D1C0-4135-8CCC-5B8508F48024}" srcOrd="3" destOrd="0" parTransId="{0192FBA6-079E-4961-A23F-FAA595A87171}" sibTransId="{3CD5442E-D5DA-4D37-9CDF-1F7122CFE66F}"/>
    <dgm:cxn modelId="{3D20C8B4-F32E-4C27-95B0-E4C3D53D0EA0}" type="presOf" srcId="{DA7EFF80-CE8B-41E4-A507-FD685EB241D8}" destId="{DBA3DFCE-BF93-4C43-B8F8-652DD7D78CDE}" srcOrd="1" destOrd="3" presId="urn:microsoft.com/office/officeart/2005/8/layout/cycle4#3"/>
    <dgm:cxn modelId="{2863D2ED-639C-4F07-87FE-AECEB15DF694}" type="presOf" srcId="{4BB6C83A-4CB3-4EBB-854F-90C99E6BF4AB}" destId="{CB147C5D-B64D-48DC-A148-7A20AC604997}" srcOrd="1" destOrd="2" presId="urn:microsoft.com/office/officeart/2005/8/layout/cycle4#3"/>
    <dgm:cxn modelId="{406B4B94-17E2-4012-9198-63CF27A13D78}" type="presOf" srcId="{C77DD0F8-93BD-4C3E-A605-AA5322A11357}" destId="{BE12F348-6F36-430B-97F0-37704F1303C1}" srcOrd="0" destOrd="5" presId="urn:microsoft.com/office/officeart/2005/8/layout/cycle4#3"/>
    <dgm:cxn modelId="{7EB737FA-44E1-4D31-B377-9F4FCD221F23}" srcId="{C07D59B7-43DC-499C-99E2-115498EC5054}" destId="{DA7EFF80-CE8B-41E4-A507-FD685EB241D8}" srcOrd="3" destOrd="0" parTransId="{372B5987-B4A9-4874-9CC2-EF594C728E7D}" sibTransId="{1DC73EC1-2223-4846-B32E-B783F1D15235}"/>
    <dgm:cxn modelId="{78F496AF-23B9-4071-873C-9A36EF8E0AA9}" type="presOf" srcId="{E519D1DC-1A73-4C4B-8F4B-276679C198B0}" destId="{BE12F348-6F36-430B-97F0-37704F1303C1}" srcOrd="0" destOrd="4" presId="urn:microsoft.com/office/officeart/2005/8/layout/cycle4#3"/>
    <dgm:cxn modelId="{84501536-5ABD-4B7F-8A6E-8FC1FBA78ACE}" type="presOf" srcId="{05AE2114-77E7-483D-BB69-E0850FC9F752}" destId="{CB147C5D-B64D-48DC-A148-7A20AC604997}" srcOrd="1" destOrd="0" presId="urn:microsoft.com/office/officeart/2005/8/layout/cycle4#3"/>
    <dgm:cxn modelId="{6604443E-E683-4120-AF6E-B98AE23C61F9}" type="presOf" srcId="{87718E49-AD07-42B1-A4CB-CEEEF65BF439}" destId="{02EB624A-D46E-4C83-8A37-366384065228}" srcOrd="0" destOrd="0" presId="urn:microsoft.com/office/officeart/2005/8/layout/cycle4#3"/>
    <dgm:cxn modelId="{A780D13C-E59C-4CB8-8EF4-5519FEA70849}" type="presOf" srcId="{54298587-D1C0-4135-8CCC-5B8508F48024}" destId="{F953D4A1-D409-418C-8DCF-431F3DDA595B}" srcOrd="1" destOrd="3" presId="urn:microsoft.com/office/officeart/2005/8/layout/cycle4#3"/>
    <dgm:cxn modelId="{34A1212D-DD8A-4FCC-91E3-69B24648E598}" type="presOf" srcId="{4BB6C83A-4CB3-4EBB-854F-90C99E6BF4AB}" destId="{E9B99FE3-5DA3-4172-B627-E3F549DEC164}" srcOrd="0" destOrd="2" presId="urn:microsoft.com/office/officeart/2005/8/layout/cycle4#3"/>
    <dgm:cxn modelId="{B43E793D-D18D-4577-BDC6-A8A9AB87B906}" srcId="{2261671C-2D9D-41DB-87DE-DFB0D9741792}" destId="{8EE6EF46-CBF0-408C-9461-3A3D91722FAA}" srcOrd="3" destOrd="0" parTransId="{7C475B7F-0F83-482E-A409-485751674D4A}" sibTransId="{5857FC09-5B69-41EF-9A58-803E0F89CB6C}"/>
    <dgm:cxn modelId="{BB496EB5-92A0-47BE-83AB-B690A2887DBE}" type="presOf" srcId="{3137E166-50DD-4BFC-B3DF-785AB02D26E9}" destId="{02EB624A-D46E-4C83-8A37-366384065228}" srcOrd="0" destOrd="1" presId="urn:microsoft.com/office/officeart/2005/8/layout/cycle4#3"/>
    <dgm:cxn modelId="{305AEBCE-444B-4BCF-9A71-F36D769DD414}" srcId="{C07D59B7-43DC-499C-99E2-115498EC5054}" destId="{6845738C-C511-4148-9C63-0A2606547CB2}" srcOrd="1" destOrd="0" parTransId="{C5AD3C77-4978-4F37-AF23-2BE0AC306CDF}" sibTransId="{789D5B66-F77D-409A-95DE-4360514FDBE4}"/>
    <dgm:cxn modelId="{AEE50DFD-6127-4DF6-AE5B-276694E5F93E}" srcId="{726FBA8B-A6A1-4A45-9B59-DCA7ED69140F}" destId="{4BB6C83A-4CB3-4EBB-854F-90C99E6BF4AB}" srcOrd="2" destOrd="0" parTransId="{FE247049-4E72-4E92-9A30-F27EF9EE8292}" sibTransId="{5D4D6B10-B2CE-4B00-8643-09E140F52CE7}"/>
    <dgm:cxn modelId="{14278ADC-51BE-4F38-AA63-854C85FE543E}" type="presOf" srcId="{6845738C-C511-4148-9C63-0A2606547CB2}" destId="{BE12F348-6F36-430B-97F0-37704F1303C1}" srcOrd="0" destOrd="1" presId="urn:microsoft.com/office/officeart/2005/8/layout/cycle4#3"/>
    <dgm:cxn modelId="{2DADA6DA-9C5F-41E3-9639-69A26D209225}" srcId="{C07D59B7-43DC-499C-99E2-115498EC5054}" destId="{24901FA5-D368-4255-AEE2-CDFF327AD4B3}" srcOrd="0" destOrd="0" parTransId="{FA8F9638-40CF-4FEF-8E26-EC2DB6E2F2FB}" sibTransId="{0F2BB0BD-7D27-4238-927D-CF404330AACC}"/>
    <dgm:cxn modelId="{DA3985C9-D2C9-41BB-A1A0-03700F3BCF0D}" type="presOf" srcId="{BB4BDF8D-1C5F-41C8-94CA-B1B0C543EB29}" destId="{E9B4D4AC-D24F-4803-A1EE-82079D48940D}" srcOrd="1" destOrd="0" presId="urn:microsoft.com/office/officeart/2005/8/layout/cycle4#3"/>
    <dgm:cxn modelId="{CA9D1B93-D8C3-4F5A-83B1-ECB8813C95AC}" type="presOf" srcId="{B5511423-B1E1-4C36-98FE-C3FBE186C593}" destId="{F953D4A1-D409-418C-8DCF-431F3DDA595B}" srcOrd="1" destOrd="4" presId="urn:microsoft.com/office/officeart/2005/8/layout/cycle4#3"/>
    <dgm:cxn modelId="{96B82F9E-EBEC-429D-BD76-8F0BE7AB6952}" srcId="{8F8F9D31-C0F7-42E4-8E3B-A4911EC3D4DD}" destId="{2261671C-2D9D-41DB-87DE-DFB0D9741792}" srcOrd="0" destOrd="0" parTransId="{2B98AFCF-A702-4FED-8CB5-46019A1B4C4E}" sibTransId="{2C1D792F-9ACE-4EA5-AC9D-0C10247C926E}"/>
    <dgm:cxn modelId="{C7730F0D-CE2D-43D7-9969-7CB398C95EE8}" srcId="{726FBA8B-A6A1-4A45-9B59-DCA7ED69140F}" destId="{BCADEC8F-692F-43CA-B9E8-6641B980E330}" srcOrd="1" destOrd="0" parTransId="{5EEF669B-9885-4DE8-AB3E-D25FC24FCD1E}" sibTransId="{0D8E80B7-B9BE-4312-8E81-F427E8E7A58F}"/>
    <dgm:cxn modelId="{1595E4A3-9B4B-44A8-A85C-2100FB3EE8E8}" type="presOf" srcId="{E519D1DC-1A73-4C4B-8F4B-276679C198B0}" destId="{DBA3DFCE-BF93-4C43-B8F8-652DD7D78CDE}" srcOrd="1" destOrd="4" presId="urn:microsoft.com/office/officeart/2005/8/layout/cycle4#3"/>
    <dgm:cxn modelId="{64268A2B-753D-46E7-A182-0BB4A1A4FE08}" type="presOf" srcId="{68E2B5D4-F578-4823-832E-D52B2FBBB076}" destId="{F953D4A1-D409-418C-8DCF-431F3DDA595B}" srcOrd="1" destOrd="2" presId="urn:microsoft.com/office/officeart/2005/8/layout/cycle4#3"/>
    <dgm:cxn modelId="{5EA5B214-5F28-4EBC-82B9-523530B149CC}" srcId="{72F23AEB-751D-4FCF-8713-C7595A1E3AE4}" destId="{3137E166-50DD-4BFC-B3DF-785AB02D26E9}" srcOrd="1" destOrd="0" parTransId="{17A629E8-693A-415C-A77C-D2966C36A17B}" sibTransId="{07840189-B0A8-46DC-8D3B-AC316C6818D6}"/>
    <dgm:cxn modelId="{3404D790-9AD0-4318-B655-1DD1C9CF8831}" srcId="{8F8F9D31-C0F7-42E4-8E3B-A4911EC3D4DD}" destId="{8D305191-D307-4D17-BAA9-1A22A79C9BDB}" srcOrd="4" destOrd="0" parTransId="{07407E2E-D73E-44E7-A57C-BD6C6981EF71}" sibTransId="{4883BC45-8FBF-4CB9-A6ED-190A4107D316}"/>
    <dgm:cxn modelId="{B7519563-E3DD-400D-AE75-B784DCCB32E9}" srcId="{72F23AEB-751D-4FCF-8713-C7595A1E3AE4}" destId="{B5511423-B1E1-4C36-98FE-C3FBE186C593}" srcOrd="4" destOrd="0" parTransId="{F04E1239-B475-4CE4-B2C7-46A371AC051F}" sibTransId="{01DDE79D-9E5B-4785-B549-921630E29AED}"/>
    <dgm:cxn modelId="{F966A674-A3A4-4184-A70E-B8884B9B3361}" srcId="{8D305191-D307-4D17-BAA9-1A22A79C9BDB}" destId="{0C1AED16-8737-4F6D-B4BA-061AB42296A1}" srcOrd="0" destOrd="0" parTransId="{66B95806-0D1D-4B20-A952-F1B59F34232F}" sibTransId="{B6D76760-4105-46E3-8381-1143E5B6CB7D}"/>
    <dgm:cxn modelId="{3DC6BBCE-5720-453A-9180-0E14DA0DFA0A}" srcId="{8D305191-D307-4D17-BAA9-1A22A79C9BDB}" destId="{D6A2121F-377F-478A-B7D5-3BFB16A7C2EA}" srcOrd="1" destOrd="0" parTransId="{2E38B0A6-A13D-46C7-A47C-BDAACE69F67B}" sibTransId="{758C502D-DF88-4A33-99FA-D6433486342C}"/>
    <dgm:cxn modelId="{E87E0894-2FC4-43F3-8B17-D1A073BB49C5}" type="presOf" srcId="{2261671C-2D9D-41DB-87DE-DFB0D9741792}" destId="{2124A647-11DB-4742-9990-37566E3EDC18}" srcOrd="0" destOrd="0" presId="urn:microsoft.com/office/officeart/2005/8/layout/cycle4#3"/>
    <dgm:cxn modelId="{4E5F632C-EEFE-4BFB-B975-313AEA6903D2}" type="presOf" srcId="{6845738C-C511-4148-9C63-0A2606547CB2}" destId="{DBA3DFCE-BF93-4C43-B8F8-652DD7D78CDE}" srcOrd="1" destOrd="1" presId="urn:microsoft.com/office/officeart/2005/8/layout/cycle4#3"/>
    <dgm:cxn modelId="{33B9EBA3-15FE-4912-B911-002B2F6A8C58}" type="presOf" srcId="{24901FA5-D368-4255-AEE2-CDFF327AD4B3}" destId="{BE12F348-6F36-430B-97F0-37704F1303C1}" srcOrd="0" destOrd="0" presId="urn:microsoft.com/office/officeart/2005/8/layout/cycle4#3"/>
    <dgm:cxn modelId="{75C60894-1D1A-479A-A36B-923768BB18BA}" type="presOf" srcId="{C07D59B7-43DC-499C-99E2-115498EC5054}" destId="{C2C721AB-F575-4017-8A74-C004B27B74A4}" srcOrd="0" destOrd="0" presId="urn:microsoft.com/office/officeart/2005/8/layout/cycle4#3"/>
    <dgm:cxn modelId="{9AB21029-385C-4E8C-BB89-E4680B89DB02}" type="presOf" srcId="{B14F45D2-CE1A-46F1-8D59-9BEEE46F0A56}" destId="{02EB624A-D46E-4C83-8A37-366384065228}" srcOrd="0" destOrd="5" presId="urn:microsoft.com/office/officeart/2005/8/layout/cycle4#3"/>
    <dgm:cxn modelId="{DD344620-9FB6-4202-89F7-ABFEED0597EA}" srcId="{2261671C-2D9D-41DB-87DE-DFB0D9741792}" destId="{9FC94378-FDDA-4DC2-9093-A6B83FF37EE5}" srcOrd="1" destOrd="0" parTransId="{85C2CB75-A98D-4179-B15A-C8D44FF552F1}" sibTransId="{9ABA53C2-EB77-4775-BAF3-9F61731DEAAF}"/>
    <dgm:cxn modelId="{4676911F-D53F-40DB-B68A-A07A06DDC24F}" srcId="{72F23AEB-751D-4FCF-8713-C7595A1E3AE4}" destId="{68E2B5D4-F578-4823-832E-D52B2FBBB076}" srcOrd="2" destOrd="0" parTransId="{C12881B5-DBB2-4C3E-BDAC-27890E45E69E}" sibTransId="{968F5E37-5D41-49BF-B66B-0BD97868D18C}"/>
    <dgm:cxn modelId="{0B2BA82A-8920-4FBA-987E-AD66C6D3DA48}" type="presOf" srcId="{54298587-D1C0-4135-8CCC-5B8508F48024}" destId="{02EB624A-D46E-4C83-8A37-366384065228}" srcOrd="0" destOrd="3" presId="urn:microsoft.com/office/officeart/2005/8/layout/cycle4#3"/>
    <dgm:cxn modelId="{512F20DE-51B6-4AD6-994B-D1DE407B9680}" srcId="{C07D59B7-43DC-499C-99E2-115498EC5054}" destId="{E519D1DC-1A73-4C4B-8F4B-276679C198B0}" srcOrd="4" destOrd="0" parTransId="{6D3CEFDD-4A9C-4EAB-8440-D5C58110D7FD}" sibTransId="{156B410F-BE18-40BA-9822-75170A56D6D7}"/>
    <dgm:cxn modelId="{5C487BEB-9F6A-48FB-B299-917F06EF6DD0}" type="presParOf" srcId="{5B236ADF-2253-4C0D-B94B-D4BD5FA2E467}" destId="{DD26CFBB-6C8B-421A-91D7-7F14AAE0B50E}" srcOrd="0" destOrd="0" presId="urn:microsoft.com/office/officeart/2005/8/layout/cycle4#3"/>
    <dgm:cxn modelId="{983EA2D0-B441-48E1-932D-BF585D640057}" type="presParOf" srcId="{DD26CFBB-6C8B-421A-91D7-7F14AAE0B50E}" destId="{2CAA1821-7A35-4628-8566-DE5A86DE1C14}" srcOrd="0" destOrd="0" presId="urn:microsoft.com/office/officeart/2005/8/layout/cycle4#3"/>
    <dgm:cxn modelId="{4F68FB5F-29B4-4A84-9B5B-D3AD89C9C52D}" type="presParOf" srcId="{2CAA1821-7A35-4628-8566-DE5A86DE1C14}" destId="{0FE631CE-27C6-4B9E-AD50-6F1EA04C2565}" srcOrd="0" destOrd="0" presId="urn:microsoft.com/office/officeart/2005/8/layout/cycle4#3"/>
    <dgm:cxn modelId="{5AF5AF04-02D7-49BE-BFFE-D8D57640BA06}" type="presParOf" srcId="{2CAA1821-7A35-4628-8566-DE5A86DE1C14}" destId="{E9B4D4AC-D24F-4803-A1EE-82079D48940D}" srcOrd="1" destOrd="0" presId="urn:microsoft.com/office/officeart/2005/8/layout/cycle4#3"/>
    <dgm:cxn modelId="{C5414DC4-DEA5-4722-A2E5-8E1E39B7D486}" type="presParOf" srcId="{DD26CFBB-6C8B-421A-91D7-7F14AAE0B50E}" destId="{C260779C-5B63-4E65-A165-71DA364B86BB}" srcOrd="1" destOrd="0" presId="urn:microsoft.com/office/officeart/2005/8/layout/cycle4#3"/>
    <dgm:cxn modelId="{3C0701E5-8EB2-4E0B-BA4A-4806B4560214}" type="presParOf" srcId="{C260779C-5B63-4E65-A165-71DA364B86BB}" destId="{02EB624A-D46E-4C83-8A37-366384065228}" srcOrd="0" destOrd="0" presId="urn:microsoft.com/office/officeart/2005/8/layout/cycle4#3"/>
    <dgm:cxn modelId="{06A9C53F-6EBE-47B2-9348-B2688C34B64D}" type="presParOf" srcId="{C260779C-5B63-4E65-A165-71DA364B86BB}" destId="{F953D4A1-D409-418C-8DCF-431F3DDA595B}" srcOrd="1" destOrd="0" presId="urn:microsoft.com/office/officeart/2005/8/layout/cycle4#3"/>
    <dgm:cxn modelId="{50045E93-491F-446E-90FC-D1CABB5A0CDB}" type="presParOf" srcId="{DD26CFBB-6C8B-421A-91D7-7F14AAE0B50E}" destId="{3E9EDD18-DB6A-446F-8FCA-2F42BF6A602D}" srcOrd="2" destOrd="0" presId="urn:microsoft.com/office/officeart/2005/8/layout/cycle4#3"/>
    <dgm:cxn modelId="{68295629-99D4-4D9B-BD4A-36E3FFC009DF}" type="presParOf" srcId="{3E9EDD18-DB6A-446F-8FCA-2F42BF6A602D}" destId="{BE12F348-6F36-430B-97F0-37704F1303C1}" srcOrd="0" destOrd="0" presId="urn:microsoft.com/office/officeart/2005/8/layout/cycle4#3"/>
    <dgm:cxn modelId="{1FBFB7BB-FC25-4900-AE72-738B2E688090}" type="presParOf" srcId="{3E9EDD18-DB6A-446F-8FCA-2F42BF6A602D}" destId="{DBA3DFCE-BF93-4C43-B8F8-652DD7D78CDE}" srcOrd="1" destOrd="0" presId="urn:microsoft.com/office/officeart/2005/8/layout/cycle4#3"/>
    <dgm:cxn modelId="{01FE651D-6BFC-4FA8-BE06-C144DAC9FFD6}" type="presParOf" srcId="{DD26CFBB-6C8B-421A-91D7-7F14AAE0B50E}" destId="{B53AB628-6E35-4910-B04F-3A2918E98303}" srcOrd="3" destOrd="0" presId="urn:microsoft.com/office/officeart/2005/8/layout/cycle4#3"/>
    <dgm:cxn modelId="{3FB39290-F439-45DD-BA3A-E7ABBDABCB59}" type="presParOf" srcId="{B53AB628-6E35-4910-B04F-3A2918E98303}" destId="{E9B99FE3-5DA3-4172-B627-E3F549DEC164}" srcOrd="0" destOrd="0" presId="urn:microsoft.com/office/officeart/2005/8/layout/cycle4#3"/>
    <dgm:cxn modelId="{26C1D2F7-5641-4332-9ED6-7C2B74915F03}" type="presParOf" srcId="{B53AB628-6E35-4910-B04F-3A2918E98303}" destId="{CB147C5D-B64D-48DC-A148-7A20AC604997}" srcOrd="1" destOrd="0" presId="urn:microsoft.com/office/officeart/2005/8/layout/cycle4#3"/>
    <dgm:cxn modelId="{1DB8D95B-4819-4438-A1A1-01264C914139}" type="presParOf" srcId="{DD26CFBB-6C8B-421A-91D7-7F14AAE0B50E}" destId="{C45614D5-456C-4E66-A9CD-64CFA97BEA40}" srcOrd="4" destOrd="0" presId="urn:microsoft.com/office/officeart/2005/8/layout/cycle4#3"/>
    <dgm:cxn modelId="{45C650BB-DD12-4787-AEBD-3FEABC93B1F6}" type="presParOf" srcId="{5B236ADF-2253-4C0D-B94B-D4BD5FA2E467}" destId="{11F21AA9-6EDD-4980-ABE0-38E2FD8FBD70}" srcOrd="1" destOrd="0" presId="urn:microsoft.com/office/officeart/2005/8/layout/cycle4#3"/>
    <dgm:cxn modelId="{6BCCADB5-4DAD-4C53-9A54-76343E46CDDB}" type="presParOf" srcId="{11F21AA9-6EDD-4980-ABE0-38E2FD8FBD70}" destId="{2124A647-11DB-4742-9990-37566E3EDC18}" srcOrd="0" destOrd="0" presId="urn:microsoft.com/office/officeart/2005/8/layout/cycle4#3"/>
    <dgm:cxn modelId="{70960EF6-A8C2-42D7-B7AC-FE3931DB69DC}" type="presParOf" srcId="{11F21AA9-6EDD-4980-ABE0-38E2FD8FBD70}" destId="{C1846DC8-D327-4C02-AE3E-1A44C4513FC5}" srcOrd="1" destOrd="0" presId="urn:microsoft.com/office/officeart/2005/8/layout/cycle4#3"/>
    <dgm:cxn modelId="{B932B0CC-77B1-4215-A9AA-7CA270E95C21}" type="presParOf" srcId="{11F21AA9-6EDD-4980-ABE0-38E2FD8FBD70}" destId="{C2C721AB-F575-4017-8A74-C004B27B74A4}" srcOrd="2" destOrd="0" presId="urn:microsoft.com/office/officeart/2005/8/layout/cycle4#3"/>
    <dgm:cxn modelId="{C59F7AEE-AA9B-4D83-90EA-ED7637FB40B9}" type="presParOf" srcId="{11F21AA9-6EDD-4980-ABE0-38E2FD8FBD70}" destId="{AC88A7F0-BEF8-4949-A295-DDE9AAC114EF}" srcOrd="3" destOrd="0" presId="urn:microsoft.com/office/officeart/2005/8/layout/cycle4#3"/>
    <dgm:cxn modelId="{28BDBCB4-945F-4923-A55B-CE5BFDA021CB}" type="presParOf" srcId="{11F21AA9-6EDD-4980-ABE0-38E2FD8FBD70}" destId="{8B3801DC-0E69-4178-A81D-F7A7E2D8DCC0}" srcOrd="4" destOrd="0" presId="urn:microsoft.com/office/officeart/2005/8/layout/cycle4#3"/>
    <dgm:cxn modelId="{2330E886-1D67-457C-AB8C-6A7479DEF7E8}" type="presParOf" srcId="{5B236ADF-2253-4C0D-B94B-D4BD5FA2E467}" destId="{7362ADEF-0D31-4F0A-92D3-85CECBEE8DDE}" srcOrd="2" destOrd="0" presId="urn:microsoft.com/office/officeart/2005/8/layout/cycle4#3"/>
    <dgm:cxn modelId="{5EAC711D-7795-4449-BE58-01BA73ED9D6B}" type="presParOf" srcId="{5B236ADF-2253-4C0D-B94B-D4BD5FA2E467}" destId="{4C4A84DE-9C1D-466E-94BD-D64611B84156}" srcOrd="3" destOrd="0" presId="urn:microsoft.com/office/officeart/2005/8/layout/cycle4#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ED86CC2-87DD-48EE-BB93-57EC95A689D5}" type="doc">
      <dgm:prSet loTypeId="urn:microsoft.com/office/officeart/2005/8/layout/equation2" loCatId="process" qsTypeId="urn:microsoft.com/office/officeart/2005/8/quickstyle/simple1" qsCatId="simple" csTypeId="urn:microsoft.com/office/officeart/2005/8/colors/colorful5" csCatId="colorful" phldr="1"/>
      <dgm:spPr/>
    </dgm:pt>
    <dgm:pt modelId="{0B40366B-A6C6-4F3A-B6EC-A553EE2759F6}">
      <dgm:prSet phldrT="[文本]" custT="1"/>
      <dgm:spPr/>
      <dgm:t>
        <a:bodyPr/>
        <a:lstStyle/>
        <a:p>
          <a:r>
            <a:rPr lang="en-US" altLang="zh-CN" sz="1500" dirty="0" smtClean="0"/>
            <a:t>System pressure</a:t>
          </a:r>
          <a:endParaRPr lang="zh-CN" altLang="en-US" sz="1500" dirty="0"/>
        </a:p>
      </dgm:t>
    </dgm:pt>
    <dgm:pt modelId="{EC478458-973E-41F6-BCF8-5F19CA028FBE}" type="parTrans" cxnId="{7D72648D-0C55-466A-8EC4-FE8ED9DFBF14}">
      <dgm:prSet/>
      <dgm:spPr/>
      <dgm:t>
        <a:bodyPr/>
        <a:lstStyle/>
        <a:p>
          <a:endParaRPr lang="zh-CN" altLang="en-US"/>
        </a:p>
      </dgm:t>
    </dgm:pt>
    <dgm:pt modelId="{DCDB0E8E-8F81-4376-8A78-85FB6BDEDCAB}" type="sibTrans" cxnId="{7D72648D-0C55-466A-8EC4-FE8ED9DFBF14}">
      <dgm:prSet/>
      <dgm:spPr/>
      <dgm:t>
        <a:bodyPr/>
        <a:lstStyle/>
        <a:p>
          <a:endParaRPr lang="zh-CN" altLang="en-US"/>
        </a:p>
      </dgm:t>
    </dgm:pt>
    <dgm:pt modelId="{9F789B3B-7C44-4E70-87D8-47AF4CE7439E}">
      <dgm:prSet phldrT="[文本]" custT="1"/>
      <dgm:spPr/>
      <dgm:t>
        <a:bodyPr/>
        <a:lstStyle/>
        <a:p>
          <a:r>
            <a:rPr lang="en-US" altLang="zh-CN" sz="1500" dirty="0" smtClean="0"/>
            <a:t>Compressor temperature</a:t>
          </a:r>
          <a:endParaRPr lang="zh-CN" altLang="en-US" sz="1500" dirty="0"/>
        </a:p>
      </dgm:t>
    </dgm:pt>
    <dgm:pt modelId="{8B9A79C9-E106-4F82-A1C0-C5FCD5766AC3}" type="parTrans" cxnId="{9AC66B61-067A-49AC-9A27-6086F51E0AA8}">
      <dgm:prSet/>
      <dgm:spPr/>
      <dgm:t>
        <a:bodyPr/>
        <a:lstStyle/>
        <a:p>
          <a:endParaRPr lang="zh-CN" altLang="en-US"/>
        </a:p>
      </dgm:t>
    </dgm:pt>
    <dgm:pt modelId="{96D8854B-9853-4E50-8030-795E5D584A09}" type="sibTrans" cxnId="{9AC66B61-067A-49AC-9A27-6086F51E0AA8}">
      <dgm:prSet/>
      <dgm:spPr/>
      <dgm:t>
        <a:bodyPr/>
        <a:lstStyle/>
        <a:p>
          <a:endParaRPr lang="zh-CN" altLang="en-US"/>
        </a:p>
      </dgm:t>
    </dgm:pt>
    <dgm:pt modelId="{C5CDE57A-1973-482A-A4AD-BE81252D591E}">
      <dgm:prSet phldrT="[文本]"/>
      <dgm:spPr/>
      <dgm:t>
        <a:bodyPr/>
        <a:lstStyle/>
        <a:p>
          <a:r>
            <a:rPr lang="en-US" altLang="zh-CN" dirty="0" smtClean="0"/>
            <a:t>Defrosting capacity</a:t>
          </a:r>
          <a:endParaRPr lang="zh-CN" altLang="en-US" dirty="0"/>
        </a:p>
      </dgm:t>
    </dgm:pt>
    <dgm:pt modelId="{7B0DA052-BF65-4F2B-95C1-79577DC73BF9}" type="parTrans" cxnId="{E4FAA501-25DE-428C-B75F-3CB5B136932B}">
      <dgm:prSet/>
      <dgm:spPr/>
      <dgm:t>
        <a:bodyPr/>
        <a:lstStyle/>
        <a:p>
          <a:endParaRPr lang="zh-CN" altLang="en-US"/>
        </a:p>
      </dgm:t>
    </dgm:pt>
    <dgm:pt modelId="{1C763FED-5BFB-4BF0-8298-BAE143162064}" type="sibTrans" cxnId="{E4FAA501-25DE-428C-B75F-3CB5B136932B}">
      <dgm:prSet/>
      <dgm:spPr/>
      <dgm:t>
        <a:bodyPr/>
        <a:lstStyle/>
        <a:p>
          <a:endParaRPr lang="zh-CN" altLang="en-US"/>
        </a:p>
      </dgm:t>
    </dgm:pt>
    <dgm:pt modelId="{CCA13C3F-F3FD-4CE0-AFDF-9AE7BC2B84FC}">
      <dgm:prSet phldrT="[文本]" custT="1"/>
      <dgm:spPr/>
      <dgm:t>
        <a:bodyPr/>
        <a:lstStyle/>
        <a:p>
          <a:r>
            <a:rPr lang="en-US" altLang="zh-CN" sz="1500" dirty="0" smtClean="0"/>
            <a:t>Defrosting time</a:t>
          </a:r>
          <a:endParaRPr lang="zh-CN" altLang="en-US" sz="1500" dirty="0"/>
        </a:p>
      </dgm:t>
    </dgm:pt>
    <dgm:pt modelId="{3C733391-05BE-46EC-A326-59DCD064EA57}" type="parTrans" cxnId="{61FD480C-62D4-4723-BA14-35185845522A}">
      <dgm:prSet/>
      <dgm:spPr/>
      <dgm:t>
        <a:bodyPr/>
        <a:lstStyle/>
        <a:p>
          <a:endParaRPr lang="zh-CN" altLang="en-US"/>
        </a:p>
      </dgm:t>
    </dgm:pt>
    <dgm:pt modelId="{DF50C523-A82F-4970-AACA-3E3DDA41BDD0}" type="sibTrans" cxnId="{61FD480C-62D4-4723-BA14-35185845522A}">
      <dgm:prSet/>
      <dgm:spPr/>
      <dgm:t>
        <a:bodyPr/>
        <a:lstStyle/>
        <a:p>
          <a:endParaRPr lang="zh-CN" altLang="en-US"/>
        </a:p>
      </dgm:t>
    </dgm:pt>
    <dgm:pt modelId="{1C3C6699-0931-46AC-828B-CE4A7654E470}" type="pres">
      <dgm:prSet presAssocID="{AED86CC2-87DD-48EE-BB93-57EC95A689D5}" presName="Name0" presStyleCnt="0">
        <dgm:presLayoutVars>
          <dgm:dir/>
          <dgm:resizeHandles val="exact"/>
        </dgm:presLayoutVars>
      </dgm:prSet>
      <dgm:spPr/>
    </dgm:pt>
    <dgm:pt modelId="{3262187A-FAE6-4E68-A8F2-596E1D83D36B}" type="pres">
      <dgm:prSet presAssocID="{AED86CC2-87DD-48EE-BB93-57EC95A689D5}" presName="vNodes" presStyleCnt="0"/>
      <dgm:spPr/>
    </dgm:pt>
    <dgm:pt modelId="{682EDF64-41A1-4CDF-9AC1-C66B24305BB9}" type="pres">
      <dgm:prSet presAssocID="{0B40366B-A6C6-4F3A-B6EC-A553EE2759F6}" presName="node" presStyleLbl="node1" presStyleIdx="0" presStyleCnt="4" custScaleX="191254" custLinFactY="40348" custLinFactNeighborX="-936" custLinFactNeighborY="100000">
        <dgm:presLayoutVars>
          <dgm:bulletEnabled val="1"/>
        </dgm:presLayoutVars>
      </dgm:prSet>
      <dgm:spPr/>
      <dgm:t>
        <a:bodyPr/>
        <a:lstStyle/>
        <a:p>
          <a:endParaRPr lang="zh-CN" altLang="en-US"/>
        </a:p>
      </dgm:t>
    </dgm:pt>
    <dgm:pt modelId="{559DEBBC-4427-4EC7-A828-754A2E4DD8B1}" type="pres">
      <dgm:prSet presAssocID="{DCDB0E8E-8F81-4376-8A78-85FB6BDEDCAB}" presName="spacerT" presStyleCnt="0"/>
      <dgm:spPr/>
    </dgm:pt>
    <dgm:pt modelId="{8DA99A0A-BA46-4436-A404-00B1B62D8C3D}" type="pres">
      <dgm:prSet presAssocID="{DCDB0E8E-8F81-4376-8A78-85FB6BDEDCAB}" presName="sibTrans" presStyleLbl="sibTrans2D1" presStyleIdx="0" presStyleCnt="3" custLinFactY="56195" custLinFactNeighborX="-1614" custLinFactNeighborY="100000"/>
      <dgm:spPr/>
      <dgm:t>
        <a:bodyPr/>
        <a:lstStyle/>
        <a:p>
          <a:endParaRPr lang="zh-CN" altLang="en-US"/>
        </a:p>
      </dgm:t>
    </dgm:pt>
    <dgm:pt modelId="{B6DD263C-3BAA-4F9A-99E2-E91AA2A325AC}" type="pres">
      <dgm:prSet presAssocID="{DCDB0E8E-8F81-4376-8A78-85FB6BDEDCAB}" presName="spacerB" presStyleCnt="0"/>
      <dgm:spPr/>
    </dgm:pt>
    <dgm:pt modelId="{7D4E8D2C-B3B2-4645-939E-55B2DCACC3E0}" type="pres">
      <dgm:prSet presAssocID="{CCA13C3F-F3FD-4CE0-AFDF-9AE7BC2B84FC}" presName="node" presStyleLbl="node1" presStyleIdx="1" presStyleCnt="4" custScaleX="179185" custScaleY="146161" custLinFactX="15299" custLinFactNeighborX="100000" custLinFactNeighborY="-71626">
        <dgm:presLayoutVars>
          <dgm:bulletEnabled val="1"/>
        </dgm:presLayoutVars>
      </dgm:prSet>
      <dgm:spPr/>
      <dgm:t>
        <a:bodyPr/>
        <a:lstStyle/>
        <a:p>
          <a:endParaRPr lang="zh-CN" altLang="en-US"/>
        </a:p>
      </dgm:t>
    </dgm:pt>
    <dgm:pt modelId="{7D8E7F4D-0077-4B6A-A63B-FCE47BBC2BB1}" type="pres">
      <dgm:prSet presAssocID="{DF50C523-A82F-4970-AACA-3E3DDA41BDD0}" presName="spacerT" presStyleCnt="0"/>
      <dgm:spPr/>
    </dgm:pt>
    <dgm:pt modelId="{F04522F2-79CF-4E55-AF43-2C5FFDE9C0BD}" type="pres">
      <dgm:prSet presAssocID="{DF50C523-A82F-4970-AACA-3E3DDA41BDD0}" presName="sibTrans" presStyleLbl="sibTrans2D1" presStyleIdx="1" presStyleCnt="3" custLinFactY="-62880" custLinFactNeighborX="-1614" custLinFactNeighborY="-100000"/>
      <dgm:spPr/>
      <dgm:t>
        <a:bodyPr/>
        <a:lstStyle/>
        <a:p>
          <a:endParaRPr lang="zh-CN" altLang="en-US"/>
        </a:p>
      </dgm:t>
    </dgm:pt>
    <dgm:pt modelId="{3ACD1E7A-B4FE-4C99-82FA-BD1940D6E269}" type="pres">
      <dgm:prSet presAssocID="{DF50C523-A82F-4970-AACA-3E3DDA41BDD0}" presName="spacerB" presStyleCnt="0"/>
      <dgm:spPr/>
    </dgm:pt>
    <dgm:pt modelId="{3714867C-5B73-48FC-89DD-2201A315DA2C}" type="pres">
      <dgm:prSet presAssocID="{9F789B3B-7C44-4E70-87D8-47AF4CE7439E}" presName="node" presStyleLbl="node1" presStyleIdx="2" presStyleCnt="4" custScaleX="240710" custLinFactY="-34532" custLinFactNeighborX="-936" custLinFactNeighborY="-100000">
        <dgm:presLayoutVars>
          <dgm:bulletEnabled val="1"/>
        </dgm:presLayoutVars>
      </dgm:prSet>
      <dgm:spPr/>
      <dgm:t>
        <a:bodyPr/>
        <a:lstStyle/>
        <a:p>
          <a:endParaRPr lang="zh-CN" altLang="en-US"/>
        </a:p>
      </dgm:t>
    </dgm:pt>
    <dgm:pt modelId="{AEE0C4FD-87D5-42F1-82DE-8CC5C462F268}" type="pres">
      <dgm:prSet presAssocID="{AED86CC2-87DD-48EE-BB93-57EC95A689D5}" presName="sibTransLast" presStyleLbl="sibTrans2D1" presStyleIdx="2" presStyleCnt="3" custScaleX="118980" custScaleY="139720" custLinFactNeighborX="-11331" custLinFactNeighborY="-21933"/>
      <dgm:spPr/>
      <dgm:t>
        <a:bodyPr/>
        <a:lstStyle/>
        <a:p>
          <a:endParaRPr lang="zh-CN" altLang="en-US"/>
        </a:p>
      </dgm:t>
    </dgm:pt>
    <dgm:pt modelId="{9139D12A-B814-42D0-9ECC-6DE320B08079}" type="pres">
      <dgm:prSet presAssocID="{AED86CC2-87DD-48EE-BB93-57EC95A689D5}" presName="connectorText" presStyleLbl="sibTrans2D1" presStyleIdx="2" presStyleCnt="3"/>
      <dgm:spPr/>
      <dgm:t>
        <a:bodyPr/>
        <a:lstStyle/>
        <a:p>
          <a:endParaRPr lang="zh-CN" altLang="en-US"/>
        </a:p>
      </dgm:t>
    </dgm:pt>
    <dgm:pt modelId="{CE1538A7-E62E-4875-94C4-76D6B52B5AC6}" type="pres">
      <dgm:prSet presAssocID="{AED86CC2-87DD-48EE-BB93-57EC95A689D5}" presName="lastNode" presStyleLbl="node1" presStyleIdx="3" presStyleCnt="4" custLinFactX="63059" custLinFactNeighborX="100000" custLinFactNeighborY="-969">
        <dgm:presLayoutVars>
          <dgm:bulletEnabled val="1"/>
        </dgm:presLayoutVars>
      </dgm:prSet>
      <dgm:spPr/>
      <dgm:t>
        <a:bodyPr/>
        <a:lstStyle/>
        <a:p>
          <a:endParaRPr lang="zh-CN" altLang="en-US"/>
        </a:p>
      </dgm:t>
    </dgm:pt>
  </dgm:ptLst>
  <dgm:cxnLst>
    <dgm:cxn modelId="{9AC66B61-067A-49AC-9A27-6086F51E0AA8}" srcId="{AED86CC2-87DD-48EE-BB93-57EC95A689D5}" destId="{9F789B3B-7C44-4E70-87D8-47AF4CE7439E}" srcOrd="2" destOrd="0" parTransId="{8B9A79C9-E106-4F82-A1C0-C5FCD5766AC3}" sibTransId="{96D8854B-9853-4E50-8030-795E5D584A09}"/>
    <dgm:cxn modelId="{0579564D-A1FD-4A1D-B033-B751D061A96F}" type="presOf" srcId="{C5CDE57A-1973-482A-A4AD-BE81252D591E}" destId="{CE1538A7-E62E-4875-94C4-76D6B52B5AC6}" srcOrd="0" destOrd="0" presId="urn:microsoft.com/office/officeart/2005/8/layout/equation2"/>
    <dgm:cxn modelId="{E4FAA501-25DE-428C-B75F-3CB5B136932B}" srcId="{AED86CC2-87DD-48EE-BB93-57EC95A689D5}" destId="{C5CDE57A-1973-482A-A4AD-BE81252D591E}" srcOrd="3" destOrd="0" parTransId="{7B0DA052-BF65-4F2B-95C1-79577DC73BF9}" sibTransId="{1C763FED-5BFB-4BF0-8298-BAE143162064}"/>
    <dgm:cxn modelId="{1ECC0E18-44C8-49BD-8EF7-F94586E59F96}" type="presOf" srcId="{DF50C523-A82F-4970-AACA-3E3DDA41BDD0}" destId="{F04522F2-79CF-4E55-AF43-2C5FFDE9C0BD}" srcOrd="0" destOrd="0" presId="urn:microsoft.com/office/officeart/2005/8/layout/equation2"/>
    <dgm:cxn modelId="{61FD480C-62D4-4723-BA14-35185845522A}" srcId="{AED86CC2-87DD-48EE-BB93-57EC95A689D5}" destId="{CCA13C3F-F3FD-4CE0-AFDF-9AE7BC2B84FC}" srcOrd="1" destOrd="0" parTransId="{3C733391-05BE-46EC-A326-59DCD064EA57}" sibTransId="{DF50C523-A82F-4970-AACA-3E3DDA41BDD0}"/>
    <dgm:cxn modelId="{B56B4266-738B-42B5-B673-3B299A25482A}" type="presOf" srcId="{AED86CC2-87DD-48EE-BB93-57EC95A689D5}" destId="{1C3C6699-0931-46AC-828B-CE4A7654E470}" srcOrd="0" destOrd="0" presId="urn:microsoft.com/office/officeart/2005/8/layout/equation2"/>
    <dgm:cxn modelId="{7CEC38B9-4E90-4FFD-ACB6-721D77966366}" type="presOf" srcId="{96D8854B-9853-4E50-8030-795E5D584A09}" destId="{9139D12A-B814-42D0-9ECC-6DE320B08079}" srcOrd="1" destOrd="0" presId="urn:microsoft.com/office/officeart/2005/8/layout/equation2"/>
    <dgm:cxn modelId="{D2108CD0-F542-4E93-9B58-724232819CA3}" type="presOf" srcId="{DCDB0E8E-8F81-4376-8A78-85FB6BDEDCAB}" destId="{8DA99A0A-BA46-4436-A404-00B1B62D8C3D}" srcOrd="0" destOrd="0" presId="urn:microsoft.com/office/officeart/2005/8/layout/equation2"/>
    <dgm:cxn modelId="{402A6BFA-42F7-402A-9CDC-D556A4165435}" type="presOf" srcId="{0B40366B-A6C6-4F3A-B6EC-A553EE2759F6}" destId="{682EDF64-41A1-4CDF-9AC1-C66B24305BB9}" srcOrd="0" destOrd="0" presId="urn:microsoft.com/office/officeart/2005/8/layout/equation2"/>
    <dgm:cxn modelId="{AC08341A-CC8D-456F-9EF6-6F3DC3F6696D}" type="presOf" srcId="{CCA13C3F-F3FD-4CE0-AFDF-9AE7BC2B84FC}" destId="{7D4E8D2C-B3B2-4645-939E-55B2DCACC3E0}" srcOrd="0" destOrd="0" presId="urn:microsoft.com/office/officeart/2005/8/layout/equation2"/>
    <dgm:cxn modelId="{E6FF46E3-1629-4965-995E-73ADA3AB540F}" type="presOf" srcId="{96D8854B-9853-4E50-8030-795E5D584A09}" destId="{AEE0C4FD-87D5-42F1-82DE-8CC5C462F268}" srcOrd="0" destOrd="0" presId="urn:microsoft.com/office/officeart/2005/8/layout/equation2"/>
    <dgm:cxn modelId="{25C35572-3D0B-4864-9ACA-C110FA0BBDF2}" type="presOf" srcId="{9F789B3B-7C44-4E70-87D8-47AF4CE7439E}" destId="{3714867C-5B73-48FC-89DD-2201A315DA2C}" srcOrd="0" destOrd="0" presId="urn:microsoft.com/office/officeart/2005/8/layout/equation2"/>
    <dgm:cxn modelId="{7D72648D-0C55-466A-8EC4-FE8ED9DFBF14}" srcId="{AED86CC2-87DD-48EE-BB93-57EC95A689D5}" destId="{0B40366B-A6C6-4F3A-B6EC-A553EE2759F6}" srcOrd="0" destOrd="0" parTransId="{EC478458-973E-41F6-BCF8-5F19CA028FBE}" sibTransId="{DCDB0E8E-8F81-4376-8A78-85FB6BDEDCAB}"/>
    <dgm:cxn modelId="{75785A9E-D732-40B7-9638-FCB8D64273A5}" type="presParOf" srcId="{1C3C6699-0931-46AC-828B-CE4A7654E470}" destId="{3262187A-FAE6-4E68-A8F2-596E1D83D36B}" srcOrd="0" destOrd="0" presId="urn:microsoft.com/office/officeart/2005/8/layout/equation2"/>
    <dgm:cxn modelId="{4EE85CEC-6960-4283-850B-6FC00F386A75}" type="presParOf" srcId="{3262187A-FAE6-4E68-A8F2-596E1D83D36B}" destId="{682EDF64-41A1-4CDF-9AC1-C66B24305BB9}" srcOrd="0" destOrd="0" presId="urn:microsoft.com/office/officeart/2005/8/layout/equation2"/>
    <dgm:cxn modelId="{465C5B0B-E0F9-4EE6-A6EC-8969EA21DCC0}" type="presParOf" srcId="{3262187A-FAE6-4E68-A8F2-596E1D83D36B}" destId="{559DEBBC-4427-4EC7-A828-754A2E4DD8B1}" srcOrd="1" destOrd="0" presId="urn:microsoft.com/office/officeart/2005/8/layout/equation2"/>
    <dgm:cxn modelId="{4A7F2235-6CE4-487D-8658-7951185D9C36}" type="presParOf" srcId="{3262187A-FAE6-4E68-A8F2-596E1D83D36B}" destId="{8DA99A0A-BA46-4436-A404-00B1B62D8C3D}" srcOrd="2" destOrd="0" presId="urn:microsoft.com/office/officeart/2005/8/layout/equation2"/>
    <dgm:cxn modelId="{92180ED3-4D6C-4482-A27A-426DD9645221}" type="presParOf" srcId="{3262187A-FAE6-4E68-A8F2-596E1D83D36B}" destId="{B6DD263C-3BAA-4F9A-99E2-E91AA2A325AC}" srcOrd="3" destOrd="0" presId="urn:microsoft.com/office/officeart/2005/8/layout/equation2"/>
    <dgm:cxn modelId="{837CBCEA-B640-40CC-A580-77C9100ED168}" type="presParOf" srcId="{3262187A-FAE6-4E68-A8F2-596E1D83D36B}" destId="{7D4E8D2C-B3B2-4645-939E-55B2DCACC3E0}" srcOrd="4" destOrd="0" presId="urn:microsoft.com/office/officeart/2005/8/layout/equation2"/>
    <dgm:cxn modelId="{8A3A8ABF-D67E-48B5-9CFA-05B402E3DDD4}" type="presParOf" srcId="{3262187A-FAE6-4E68-A8F2-596E1D83D36B}" destId="{7D8E7F4D-0077-4B6A-A63B-FCE47BBC2BB1}" srcOrd="5" destOrd="0" presId="urn:microsoft.com/office/officeart/2005/8/layout/equation2"/>
    <dgm:cxn modelId="{321C313A-BEDD-4551-8915-EF29C9A21704}" type="presParOf" srcId="{3262187A-FAE6-4E68-A8F2-596E1D83D36B}" destId="{F04522F2-79CF-4E55-AF43-2C5FFDE9C0BD}" srcOrd="6" destOrd="0" presId="urn:microsoft.com/office/officeart/2005/8/layout/equation2"/>
    <dgm:cxn modelId="{6F6A8ADB-C320-421D-B68A-DAC14540D70A}" type="presParOf" srcId="{3262187A-FAE6-4E68-A8F2-596E1D83D36B}" destId="{3ACD1E7A-B4FE-4C99-82FA-BD1940D6E269}" srcOrd="7" destOrd="0" presId="urn:microsoft.com/office/officeart/2005/8/layout/equation2"/>
    <dgm:cxn modelId="{C5C3EA51-E2F9-49C8-8B9F-227429999AF1}" type="presParOf" srcId="{3262187A-FAE6-4E68-A8F2-596E1D83D36B}" destId="{3714867C-5B73-48FC-89DD-2201A315DA2C}" srcOrd="8" destOrd="0" presId="urn:microsoft.com/office/officeart/2005/8/layout/equation2"/>
    <dgm:cxn modelId="{84C886C2-51BC-4535-8522-1C31D3278D38}" type="presParOf" srcId="{1C3C6699-0931-46AC-828B-CE4A7654E470}" destId="{AEE0C4FD-87D5-42F1-82DE-8CC5C462F268}" srcOrd="1" destOrd="0" presId="urn:microsoft.com/office/officeart/2005/8/layout/equation2"/>
    <dgm:cxn modelId="{5F99C893-9C95-46ED-93C7-49459E08FF69}" type="presParOf" srcId="{AEE0C4FD-87D5-42F1-82DE-8CC5C462F268}" destId="{9139D12A-B814-42D0-9ECC-6DE320B08079}" srcOrd="0" destOrd="0" presId="urn:microsoft.com/office/officeart/2005/8/layout/equation2"/>
    <dgm:cxn modelId="{B774F9E3-A786-4765-8AFB-928AA130E634}" type="presParOf" srcId="{1C3C6699-0931-46AC-828B-CE4A7654E470}" destId="{CE1538A7-E62E-4875-94C4-76D6B52B5AC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CE9B74-C3FC-4682-94DB-8A8150022825}" type="doc">
      <dgm:prSet loTypeId="urn:microsoft.com/office/officeart/2005/8/layout/equation1" loCatId="process" qsTypeId="urn:microsoft.com/office/officeart/2005/8/quickstyle/simple1" qsCatId="simple" csTypeId="urn:microsoft.com/office/officeart/2005/8/colors/accent0_3" csCatId="mainScheme" phldr="1"/>
      <dgm:spPr/>
    </dgm:pt>
    <dgm:pt modelId="{3298EB01-5CD6-407E-A6C0-EDB612FB200C}">
      <dgm:prSet phldrT="[文本]"/>
      <dgm:spPr/>
      <dgm:t>
        <a:bodyPr/>
        <a:lstStyle/>
        <a:p>
          <a:r>
            <a:rPr lang="en-US" altLang="zh-CN" b="1" cap="none" spc="0" dirty="0" smtClean="0">
              <a:ln w="0"/>
              <a:effectLst/>
              <a:latin typeface="Arial" pitchFamily="34" charset="0"/>
              <a:ea typeface="微软雅黑" panose="020B0503020204020204" pitchFamily="34" charset="-122"/>
              <a:cs typeface="Arial" pitchFamily="34" charset="0"/>
            </a:rPr>
            <a:t>Low-temp low-pres. liquid refrigerant circulation control</a:t>
          </a:r>
          <a:endParaRPr lang="zh-CN" altLang="en-US" dirty="0">
            <a:latin typeface="Arial" pitchFamily="34" charset="0"/>
            <a:cs typeface="Arial" pitchFamily="34" charset="0"/>
          </a:endParaRPr>
        </a:p>
      </dgm:t>
    </dgm:pt>
    <dgm:pt modelId="{CDD1791B-3A98-48A1-81BA-4AC6DB8B32F2}" type="parTrans" cxnId="{61A449DB-7966-41CC-8960-A21B730AB870}">
      <dgm:prSet/>
      <dgm:spPr/>
      <dgm:t>
        <a:bodyPr/>
        <a:lstStyle/>
        <a:p>
          <a:endParaRPr lang="zh-CN" altLang="en-US"/>
        </a:p>
      </dgm:t>
    </dgm:pt>
    <dgm:pt modelId="{236D75B4-BDF8-4BB0-82D4-E5C5B2A7E8E7}" type="sibTrans" cxnId="{61A449DB-7966-41CC-8960-A21B730AB870}">
      <dgm:prSet/>
      <dgm:spPr/>
      <dgm:t>
        <a:bodyPr/>
        <a:lstStyle/>
        <a:p>
          <a:endParaRPr lang="zh-CN" altLang="en-US"/>
        </a:p>
      </dgm:t>
    </dgm:pt>
    <dgm:pt modelId="{F44B4CBD-DB36-4ADD-9B0E-C139AFFE5A55}">
      <dgm:prSet phldrT="[文本]"/>
      <dgm:spPr/>
      <dgm:t>
        <a:bodyPr/>
        <a:lstStyle/>
        <a:p>
          <a:r>
            <a:rPr lang="en-US" altLang="zh-CN" b="1" cap="none" spc="0" dirty="0" smtClean="0">
              <a:ln w="0"/>
              <a:effectLst/>
              <a:latin typeface="Arial" pitchFamily="34" charset="0"/>
              <a:ea typeface="微软雅黑" panose="020B0503020204020204" pitchFamily="34" charset="-122"/>
              <a:cs typeface="Arial" pitchFamily="34" charset="0"/>
            </a:rPr>
            <a:t>-40</a:t>
          </a:r>
          <a:r>
            <a:rPr lang="zh-CN" altLang="en-US" b="1" cap="none" spc="0" dirty="0" smtClean="0">
              <a:ln w="0"/>
              <a:effectLst/>
              <a:latin typeface="Arial" pitchFamily="34" charset="0"/>
              <a:ea typeface="微软雅黑" panose="020B0503020204020204" pitchFamily="34" charset="-122"/>
              <a:cs typeface="Arial" pitchFamily="34" charset="0"/>
            </a:rPr>
            <a:t>℃ </a:t>
          </a:r>
          <a:r>
            <a:rPr lang="en-US" altLang="zh-CN" b="1" cap="none" spc="0" dirty="0" smtClean="0">
              <a:ln w="0"/>
              <a:effectLst/>
              <a:latin typeface="Arial" pitchFamily="34" charset="0"/>
              <a:ea typeface="微软雅黑" panose="020B0503020204020204" pitchFamily="34" charset="-122"/>
              <a:cs typeface="Arial" pitchFamily="34" charset="0"/>
            </a:rPr>
            <a:t>evaporation temp. control</a:t>
          </a:r>
          <a:endParaRPr lang="zh-CN" altLang="en-US" dirty="0">
            <a:latin typeface="Arial" pitchFamily="34" charset="0"/>
            <a:cs typeface="Arial" pitchFamily="34" charset="0"/>
          </a:endParaRPr>
        </a:p>
      </dgm:t>
    </dgm:pt>
    <dgm:pt modelId="{48E65E9C-466F-4200-9B43-AD15C4672C97}" type="parTrans" cxnId="{7264FE53-7BBE-4D54-99AC-E788C0C60129}">
      <dgm:prSet/>
      <dgm:spPr/>
      <dgm:t>
        <a:bodyPr/>
        <a:lstStyle/>
        <a:p>
          <a:endParaRPr lang="zh-CN" altLang="en-US"/>
        </a:p>
      </dgm:t>
    </dgm:pt>
    <dgm:pt modelId="{8CA1C0C0-95C5-4CC2-AD79-147D7DF544DD}" type="sibTrans" cxnId="{7264FE53-7BBE-4D54-99AC-E788C0C60129}">
      <dgm:prSet/>
      <dgm:spPr/>
      <dgm:t>
        <a:bodyPr/>
        <a:lstStyle/>
        <a:p>
          <a:endParaRPr lang="zh-CN" altLang="en-US"/>
        </a:p>
      </dgm:t>
    </dgm:pt>
    <dgm:pt modelId="{C496EA67-DFD7-4D6F-848C-111940D0D982}">
      <dgm:prSet phldrT="[文本]" custT="1"/>
      <dgm:spPr/>
      <dgm:t>
        <a:bodyPr/>
        <a:lstStyle/>
        <a:p>
          <a:r>
            <a:rPr lang="en-US" altLang="zh-CN" sz="1200" b="1" cap="none" spc="0" dirty="0" smtClean="0">
              <a:ln w="0"/>
              <a:effectLst/>
              <a:latin typeface="Arial" pitchFamily="34" charset="0"/>
              <a:ea typeface="微软雅黑" panose="020B0503020204020204" pitchFamily="34" charset="-122"/>
              <a:cs typeface="Arial" pitchFamily="34" charset="0"/>
            </a:rPr>
            <a:t>Low-temp. large temperature difference heat exchange control</a:t>
          </a:r>
          <a:endParaRPr lang="zh-CN" altLang="en-US" sz="1200" dirty="0">
            <a:latin typeface="Arial" pitchFamily="34" charset="0"/>
            <a:cs typeface="Arial" pitchFamily="34" charset="0"/>
          </a:endParaRPr>
        </a:p>
      </dgm:t>
    </dgm:pt>
    <dgm:pt modelId="{BD8008EA-3358-4BE7-9AD9-951DAF5BF465}" type="parTrans" cxnId="{401621C7-73A4-4558-813B-7F0BC7C23BB8}">
      <dgm:prSet/>
      <dgm:spPr/>
      <dgm:t>
        <a:bodyPr/>
        <a:lstStyle/>
        <a:p>
          <a:endParaRPr lang="zh-CN" altLang="en-US"/>
        </a:p>
      </dgm:t>
    </dgm:pt>
    <dgm:pt modelId="{25666AAA-BF12-47B3-B2D3-050DD0ECB745}" type="sibTrans" cxnId="{401621C7-73A4-4558-813B-7F0BC7C23BB8}">
      <dgm:prSet/>
      <dgm:spPr/>
      <dgm:t>
        <a:bodyPr/>
        <a:lstStyle/>
        <a:p>
          <a:endParaRPr lang="zh-CN" altLang="en-US"/>
        </a:p>
      </dgm:t>
    </dgm:pt>
    <dgm:pt modelId="{F651D43D-9B39-4210-B7AC-6CBCD2D39219}" type="pres">
      <dgm:prSet presAssocID="{EACE9B74-C3FC-4682-94DB-8A8150022825}" presName="linearFlow" presStyleCnt="0">
        <dgm:presLayoutVars>
          <dgm:dir/>
          <dgm:resizeHandles val="exact"/>
        </dgm:presLayoutVars>
      </dgm:prSet>
      <dgm:spPr/>
    </dgm:pt>
    <dgm:pt modelId="{6DDFC98B-26C1-43F0-9648-9687663E75DB}" type="pres">
      <dgm:prSet presAssocID="{3298EB01-5CD6-407E-A6C0-EDB612FB200C}" presName="node" presStyleLbl="node1" presStyleIdx="0" presStyleCnt="3">
        <dgm:presLayoutVars>
          <dgm:bulletEnabled val="1"/>
        </dgm:presLayoutVars>
      </dgm:prSet>
      <dgm:spPr/>
      <dgm:t>
        <a:bodyPr/>
        <a:lstStyle/>
        <a:p>
          <a:endParaRPr lang="zh-CN" altLang="en-US"/>
        </a:p>
      </dgm:t>
    </dgm:pt>
    <dgm:pt modelId="{C5F2B38E-3B04-40D9-9AEF-E540FE8FE7F1}" type="pres">
      <dgm:prSet presAssocID="{236D75B4-BDF8-4BB0-82D4-E5C5B2A7E8E7}" presName="spacerL" presStyleCnt="0"/>
      <dgm:spPr/>
    </dgm:pt>
    <dgm:pt modelId="{E5095619-4F94-41C1-B9E4-2614BFE72619}" type="pres">
      <dgm:prSet presAssocID="{236D75B4-BDF8-4BB0-82D4-E5C5B2A7E8E7}" presName="sibTrans" presStyleLbl="sibTrans2D1" presStyleIdx="0" presStyleCnt="2"/>
      <dgm:spPr/>
      <dgm:t>
        <a:bodyPr/>
        <a:lstStyle/>
        <a:p>
          <a:endParaRPr lang="zh-CN" altLang="en-US"/>
        </a:p>
      </dgm:t>
    </dgm:pt>
    <dgm:pt modelId="{A0BC52F5-99A8-4FD3-8892-4C6776D34B1E}" type="pres">
      <dgm:prSet presAssocID="{236D75B4-BDF8-4BB0-82D4-E5C5B2A7E8E7}" presName="spacerR" presStyleCnt="0"/>
      <dgm:spPr/>
    </dgm:pt>
    <dgm:pt modelId="{E380B953-EBB8-42E2-AAE8-08044D4C0577}" type="pres">
      <dgm:prSet presAssocID="{F44B4CBD-DB36-4ADD-9B0E-C139AFFE5A55}" presName="node" presStyleLbl="node1" presStyleIdx="1" presStyleCnt="3">
        <dgm:presLayoutVars>
          <dgm:bulletEnabled val="1"/>
        </dgm:presLayoutVars>
      </dgm:prSet>
      <dgm:spPr/>
      <dgm:t>
        <a:bodyPr/>
        <a:lstStyle/>
        <a:p>
          <a:endParaRPr lang="zh-CN" altLang="en-US"/>
        </a:p>
      </dgm:t>
    </dgm:pt>
    <dgm:pt modelId="{0CEFD34C-E8A1-443E-B39C-5B149CC21B0F}" type="pres">
      <dgm:prSet presAssocID="{8CA1C0C0-95C5-4CC2-AD79-147D7DF544DD}" presName="spacerL" presStyleCnt="0"/>
      <dgm:spPr/>
    </dgm:pt>
    <dgm:pt modelId="{54B9A592-8967-4528-8AF3-DC1C36BE6D16}" type="pres">
      <dgm:prSet presAssocID="{8CA1C0C0-95C5-4CC2-AD79-147D7DF544DD}" presName="sibTrans" presStyleLbl="sibTrans2D1" presStyleIdx="1" presStyleCnt="2"/>
      <dgm:spPr/>
      <dgm:t>
        <a:bodyPr/>
        <a:lstStyle/>
        <a:p>
          <a:endParaRPr lang="zh-CN" altLang="en-US"/>
        </a:p>
      </dgm:t>
    </dgm:pt>
    <dgm:pt modelId="{1672709B-BADD-4346-82E5-6A07132CF7D4}" type="pres">
      <dgm:prSet presAssocID="{8CA1C0C0-95C5-4CC2-AD79-147D7DF544DD}" presName="spacerR" presStyleCnt="0"/>
      <dgm:spPr/>
    </dgm:pt>
    <dgm:pt modelId="{EE0EEEBA-4DC1-4F29-A1D1-70E8EE6996EE}" type="pres">
      <dgm:prSet presAssocID="{C496EA67-DFD7-4D6F-848C-111940D0D982}" presName="node" presStyleLbl="node1" presStyleIdx="2" presStyleCnt="3">
        <dgm:presLayoutVars>
          <dgm:bulletEnabled val="1"/>
        </dgm:presLayoutVars>
      </dgm:prSet>
      <dgm:spPr/>
      <dgm:t>
        <a:bodyPr/>
        <a:lstStyle/>
        <a:p>
          <a:endParaRPr lang="zh-CN" altLang="en-US"/>
        </a:p>
      </dgm:t>
    </dgm:pt>
  </dgm:ptLst>
  <dgm:cxnLst>
    <dgm:cxn modelId="{9EC73C49-90F6-4B07-AC69-68F35D7D5172}" type="presOf" srcId="{F44B4CBD-DB36-4ADD-9B0E-C139AFFE5A55}" destId="{E380B953-EBB8-42E2-AAE8-08044D4C0577}" srcOrd="0" destOrd="0" presId="urn:microsoft.com/office/officeart/2005/8/layout/equation1"/>
    <dgm:cxn modelId="{7264FE53-7BBE-4D54-99AC-E788C0C60129}" srcId="{EACE9B74-C3FC-4682-94DB-8A8150022825}" destId="{F44B4CBD-DB36-4ADD-9B0E-C139AFFE5A55}" srcOrd="1" destOrd="0" parTransId="{48E65E9C-466F-4200-9B43-AD15C4672C97}" sibTransId="{8CA1C0C0-95C5-4CC2-AD79-147D7DF544DD}"/>
    <dgm:cxn modelId="{401621C7-73A4-4558-813B-7F0BC7C23BB8}" srcId="{EACE9B74-C3FC-4682-94DB-8A8150022825}" destId="{C496EA67-DFD7-4D6F-848C-111940D0D982}" srcOrd="2" destOrd="0" parTransId="{BD8008EA-3358-4BE7-9AD9-951DAF5BF465}" sibTransId="{25666AAA-BF12-47B3-B2D3-050DD0ECB745}"/>
    <dgm:cxn modelId="{8E9E7B1D-E8EC-4CAE-92F5-1C6B0467AFBE}" type="presOf" srcId="{8CA1C0C0-95C5-4CC2-AD79-147D7DF544DD}" destId="{54B9A592-8967-4528-8AF3-DC1C36BE6D16}" srcOrd="0" destOrd="0" presId="urn:microsoft.com/office/officeart/2005/8/layout/equation1"/>
    <dgm:cxn modelId="{B205AE01-349D-4432-AB9A-B8ED9767DC62}" type="presOf" srcId="{C496EA67-DFD7-4D6F-848C-111940D0D982}" destId="{EE0EEEBA-4DC1-4F29-A1D1-70E8EE6996EE}" srcOrd="0" destOrd="0" presId="urn:microsoft.com/office/officeart/2005/8/layout/equation1"/>
    <dgm:cxn modelId="{70A6641E-9893-45CD-9519-0582AFE20DBC}" type="presOf" srcId="{236D75B4-BDF8-4BB0-82D4-E5C5B2A7E8E7}" destId="{E5095619-4F94-41C1-B9E4-2614BFE72619}" srcOrd="0" destOrd="0" presId="urn:microsoft.com/office/officeart/2005/8/layout/equation1"/>
    <dgm:cxn modelId="{608840A8-0738-4BBE-B04E-DDE74946F167}" type="presOf" srcId="{3298EB01-5CD6-407E-A6C0-EDB612FB200C}" destId="{6DDFC98B-26C1-43F0-9648-9687663E75DB}" srcOrd="0" destOrd="0" presId="urn:microsoft.com/office/officeart/2005/8/layout/equation1"/>
    <dgm:cxn modelId="{06F59C64-D33E-485E-9C2B-513615A5E4AE}" type="presOf" srcId="{EACE9B74-C3FC-4682-94DB-8A8150022825}" destId="{F651D43D-9B39-4210-B7AC-6CBCD2D39219}" srcOrd="0" destOrd="0" presId="urn:microsoft.com/office/officeart/2005/8/layout/equation1"/>
    <dgm:cxn modelId="{61A449DB-7966-41CC-8960-A21B730AB870}" srcId="{EACE9B74-C3FC-4682-94DB-8A8150022825}" destId="{3298EB01-5CD6-407E-A6C0-EDB612FB200C}" srcOrd="0" destOrd="0" parTransId="{CDD1791B-3A98-48A1-81BA-4AC6DB8B32F2}" sibTransId="{236D75B4-BDF8-4BB0-82D4-E5C5B2A7E8E7}"/>
    <dgm:cxn modelId="{0C924795-7158-4ADB-9162-C99CBB577C2C}" type="presParOf" srcId="{F651D43D-9B39-4210-B7AC-6CBCD2D39219}" destId="{6DDFC98B-26C1-43F0-9648-9687663E75DB}" srcOrd="0" destOrd="0" presId="urn:microsoft.com/office/officeart/2005/8/layout/equation1"/>
    <dgm:cxn modelId="{322EA17D-82D1-4E39-8238-9DF3338CF007}" type="presParOf" srcId="{F651D43D-9B39-4210-B7AC-6CBCD2D39219}" destId="{C5F2B38E-3B04-40D9-9AEF-E540FE8FE7F1}" srcOrd="1" destOrd="0" presId="urn:microsoft.com/office/officeart/2005/8/layout/equation1"/>
    <dgm:cxn modelId="{9230DD1E-37E7-4380-B229-EFA59F74062C}" type="presParOf" srcId="{F651D43D-9B39-4210-B7AC-6CBCD2D39219}" destId="{E5095619-4F94-41C1-B9E4-2614BFE72619}" srcOrd="2" destOrd="0" presId="urn:microsoft.com/office/officeart/2005/8/layout/equation1"/>
    <dgm:cxn modelId="{90911D2A-6CBF-47E2-B011-06F1A9AB2DDA}" type="presParOf" srcId="{F651D43D-9B39-4210-B7AC-6CBCD2D39219}" destId="{A0BC52F5-99A8-4FD3-8892-4C6776D34B1E}" srcOrd="3" destOrd="0" presId="urn:microsoft.com/office/officeart/2005/8/layout/equation1"/>
    <dgm:cxn modelId="{A7A3AF63-74FB-4EFA-B08F-29AEAFD17F82}" type="presParOf" srcId="{F651D43D-9B39-4210-B7AC-6CBCD2D39219}" destId="{E380B953-EBB8-42E2-AAE8-08044D4C0577}" srcOrd="4" destOrd="0" presId="urn:microsoft.com/office/officeart/2005/8/layout/equation1"/>
    <dgm:cxn modelId="{DECF0C94-219C-4C33-A684-D85997944FCE}" type="presParOf" srcId="{F651D43D-9B39-4210-B7AC-6CBCD2D39219}" destId="{0CEFD34C-E8A1-443E-B39C-5B149CC21B0F}" srcOrd="5" destOrd="0" presId="urn:microsoft.com/office/officeart/2005/8/layout/equation1"/>
    <dgm:cxn modelId="{61D91ABE-1A5A-44F5-A3A2-522044840A6E}" type="presParOf" srcId="{F651D43D-9B39-4210-B7AC-6CBCD2D39219}" destId="{54B9A592-8967-4528-8AF3-DC1C36BE6D16}" srcOrd="6" destOrd="0" presId="urn:microsoft.com/office/officeart/2005/8/layout/equation1"/>
    <dgm:cxn modelId="{F9695412-15CF-411D-94D9-FE832E92F884}" type="presParOf" srcId="{F651D43D-9B39-4210-B7AC-6CBCD2D39219}" destId="{1672709B-BADD-4346-82E5-6A07132CF7D4}" srcOrd="7" destOrd="0" presId="urn:microsoft.com/office/officeart/2005/8/layout/equation1"/>
    <dgm:cxn modelId="{5323A8B7-4C87-40DF-B57F-D35C812D3FB0}" type="presParOf" srcId="{F651D43D-9B39-4210-B7AC-6CBCD2D39219}" destId="{EE0EEEBA-4DC1-4F29-A1D1-70E8EE6996EE}"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E9B74-C3FC-4682-94DB-8A8150022825}" type="doc">
      <dgm:prSet loTypeId="urn:microsoft.com/office/officeart/2005/8/layout/equation1" loCatId="process" qsTypeId="urn:microsoft.com/office/officeart/2005/8/quickstyle/simple1" qsCatId="simple" csTypeId="urn:microsoft.com/office/officeart/2005/8/colors/accent0_3" csCatId="mainScheme" phldr="1"/>
      <dgm:spPr/>
    </dgm:pt>
    <dgm:pt modelId="{3298EB01-5CD6-407E-A6C0-EDB612FB200C}">
      <dgm:prSet phldrT="[文本]"/>
      <dgm:spPr/>
      <dgm:t>
        <a:bodyPr/>
        <a:lstStyle/>
        <a:p>
          <a:r>
            <a:rPr lang="en-US" altLang="zh-CN" b="1" cap="none" spc="0" dirty="0" smtClean="0">
              <a:ln w="0"/>
              <a:effectLst/>
              <a:latin typeface="Arial" pitchFamily="34" charset="0"/>
              <a:ea typeface="微软雅黑" panose="020B0503020204020204" pitchFamily="34" charset="-122"/>
              <a:cs typeface="Arial" pitchFamily="34" charset="0"/>
            </a:rPr>
            <a:t>EVI gas and liquid mixed control</a:t>
          </a:r>
          <a:endParaRPr lang="zh-CN" altLang="en-US" b="1" cap="none" spc="0" dirty="0">
            <a:ln w="0"/>
            <a:effectLst/>
            <a:latin typeface="Arial" pitchFamily="34" charset="0"/>
            <a:ea typeface="微软雅黑" panose="020B0503020204020204" pitchFamily="34" charset="-122"/>
            <a:cs typeface="Arial" pitchFamily="34" charset="0"/>
          </a:endParaRPr>
        </a:p>
      </dgm:t>
    </dgm:pt>
    <dgm:pt modelId="{CDD1791B-3A98-48A1-81BA-4AC6DB8B32F2}" type="parTrans" cxnId="{61A449DB-7966-41CC-8960-A21B730AB870}">
      <dgm:prSet/>
      <dgm:spPr/>
      <dgm:t>
        <a:bodyPr/>
        <a:lstStyle/>
        <a:p>
          <a:endParaRPr lang="zh-CN" altLang="en-US"/>
        </a:p>
      </dgm:t>
    </dgm:pt>
    <dgm:pt modelId="{236D75B4-BDF8-4BB0-82D4-E5C5B2A7E8E7}" type="sibTrans" cxnId="{61A449DB-7966-41CC-8960-A21B730AB870}">
      <dgm:prSet/>
      <dgm:spPr/>
      <dgm:t>
        <a:bodyPr/>
        <a:lstStyle/>
        <a:p>
          <a:endParaRPr lang="zh-CN" altLang="en-US"/>
        </a:p>
      </dgm:t>
    </dgm:pt>
    <dgm:pt modelId="{F44B4CBD-DB36-4ADD-9B0E-C139AFFE5A55}">
      <dgm:prSet phldrT="[文本]"/>
      <dgm:spPr/>
      <dgm:t>
        <a:bodyPr/>
        <a:lstStyle/>
        <a:p>
          <a:r>
            <a:rPr lang="en-US" altLang="zh-CN" b="1" cap="none" spc="0" dirty="0" smtClean="0">
              <a:ln w="0"/>
              <a:effectLst/>
              <a:latin typeface="Arial" pitchFamily="34" charset="0"/>
              <a:ea typeface="微软雅黑" panose="020B0503020204020204" pitchFamily="34" charset="-122"/>
              <a:cs typeface="Arial" pitchFamily="34" charset="0"/>
            </a:rPr>
            <a:t>Pres. ratio load dynamic control</a:t>
          </a:r>
          <a:endParaRPr lang="zh-CN" altLang="en-US" b="1" cap="none" spc="0" dirty="0">
            <a:ln w="0"/>
            <a:effectLst/>
            <a:latin typeface="Arial" pitchFamily="34" charset="0"/>
            <a:ea typeface="微软雅黑" panose="020B0503020204020204" pitchFamily="34" charset="-122"/>
            <a:cs typeface="Arial" pitchFamily="34" charset="0"/>
          </a:endParaRPr>
        </a:p>
      </dgm:t>
    </dgm:pt>
    <dgm:pt modelId="{48E65E9C-466F-4200-9B43-AD15C4672C97}" type="parTrans" cxnId="{7264FE53-7BBE-4D54-99AC-E788C0C60129}">
      <dgm:prSet/>
      <dgm:spPr/>
      <dgm:t>
        <a:bodyPr/>
        <a:lstStyle/>
        <a:p>
          <a:endParaRPr lang="zh-CN" altLang="en-US"/>
        </a:p>
      </dgm:t>
    </dgm:pt>
    <dgm:pt modelId="{8CA1C0C0-95C5-4CC2-AD79-147D7DF544DD}" type="sibTrans" cxnId="{7264FE53-7BBE-4D54-99AC-E788C0C60129}">
      <dgm:prSet/>
      <dgm:spPr/>
      <dgm:t>
        <a:bodyPr/>
        <a:lstStyle/>
        <a:p>
          <a:endParaRPr lang="zh-CN" altLang="en-US"/>
        </a:p>
      </dgm:t>
    </dgm:pt>
    <dgm:pt modelId="{C496EA67-DFD7-4D6F-848C-111940D0D982}">
      <dgm:prSet phldrT="[文本]"/>
      <dgm:spPr/>
      <dgm:t>
        <a:bodyPr/>
        <a:lstStyle/>
        <a:p>
          <a:r>
            <a:rPr lang="en-US" altLang="zh-CN" b="1" cap="none" spc="0" dirty="0" smtClean="0">
              <a:ln w="0"/>
              <a:effectLst/>
              <a:latin typeface="Arial" pitchFamily="34" charset="0"/>
              <a:ea typeface="微软雅黑" panose="020B0503020204020204" pitchFamily="34" charset="-122"/>
              <a:cs typeface="Arial" pitchFamily="34" charset="0"/>
            </a:rPr>
            <a:t>High-speed and stable operation of compressor</a:t>
          </a:r>
          <a:endParaRPr lang="zh-CN" altLang="en-US" b="1" cap="none" spc="0" dirty="0">
            <a:ln w="0"/>
            <a:effectLst/>
            <a:latin typeface="Arial" pitchFamily="34" charset="0"/>
            <a:ea typeface="微软雅黑" panose="020B0503020204020204" pitchFamily="34" charset="-122"/>
            <a:cs typeface="Arial" pitchFamily="34" charset="0"/>
          </a:endParaRPr>
        </a:p>
      </dgm:t>
    </dgm:pt>
    <dgm:pt modelId="{BD8008EA-3358-4BE7-9AD9-951DAF5BF465}" type="parTrans" cxnId="{401621C7-73A4-4558-813B-7F0BC7C23BB8}">
      <dgm:prSet/>
      <dgm:spPr/>
      <dgm:t>
        <a:bodyPr/>
        <a:lstStyle/>
        <a:p>
          <a:endParaRPr lang="zh-CN" altLang="en-US"/>
        </a:p>
      </dgm:t>
    </dgm:pt>
    <dgm:pt modelId="{25666AAA-BF12-47B3-B2D3-050DD0ECB745}" type="sibTrans" cxnId="{401621C7-73A4-4558-813B-7F0BC7C23BB8}">
      <dgm:prSet/>
      <dgm:spPr/>
      <dgm:t>
        <a:bodyPr/>
        <a:lstStyle/>
        <a:p>
          <a:endParaRPr lang="zh-CN" altLang="en-US"/>
        </a:p>
      </dgm:t>
    </dgm:pt>
    <dgm:pt modelId="{F651D43D-9B39-4210-B7AC-6CBCD2D39219}" type="pres">
      <dgm:prSet presAssocID="{EACE9B74-C3FC-4682-94DB-8A8150022825}" presName="linearFlow" presStyleCnt="0">
        <dgm:presLayoutVars>
          <dgm:dir/>
          <dgm:resizeHandles val="exact"/>
        </dgm:presLayoutVars>
      </dgm:prSet>
      <dgm:spPr/>
    </dgm:pt>
    <dgm:pt modelId="{6DDFC98B-26C1-43F0-9648-9687663E75DB}" type="pres">
      <dgm:prSet presAssocID="{3298EB01-5CD6-407E-A6C0-EDB612FB200C}" presName="node" presStyleLbl="node1" presStyleIdx="0" presStyleCnt="3">
        <dgm:presLayoutVars>
          <dgm:bulletEnabled val="1"/>
        </dgm:presLayoutVars>
      </dgm:prSet>
      <dgm:spPr/>
      <dgm:t>
        <a:bodyPr/>
        <a:lstStyle/>
        <a:p>
          <a:endParaRPr lang="zh-CN" altLang="en-US"/>
        </a:p>
      </dgm:t>
    </dgm:pt>
    <dgm:pt modelId="{C5F2B38E-3B04-40D9-9AEF-E540FE8FE7F1}" type="pres">
      <dgm:prSet presAssocID="{236D75B4-BDF8-4BB0-82D4-E5C5B2A7E8E7}" presName="spacerL" presStyleCnt="0"/>
      <dgm:spPr/>
    </dgm:pt>
    <dgm:pt modelId="{E5095619-4F94-41C1-B9E4-2614BFE72619}" type="pres">
      <dgm:prSet presAssocID="{236D75B4-BDF8-4BB0-82D4-E5C5B2A7E8E7}" presName="sibTrans" presStyleLbl="sibTrans2D1" presStyleIdx="0" presStyleCnt="2"/>
      <dgm:spPr/>
      <dgm:t>
        <a:bodyPr/>
        <a:lstStyle/>
        <a:p>
          <a:endParaRPr lang="zh-CN" altLang="en-US"/>
        </a:p>
      </dgm:t>
    </dgm:pt>
    <dgm:pt modelId="{A0BC52F5-99A8-4FD3-8892-4C6776D34B1E}" type="pres">
      <dgm:prSet presAssocID="{236D75B4-BDF8-4BB0-82D4-E5C5B2A7E8E7}" presName="spacerR" presStyleCnt="0"/>
      <dgm:spPr/>
    </dgm:pt>
    <dgm:pt modelId="{E380B953-EBB8-42E2-AAE8-08044D4C0577}" type="pres">
      <dgm:prSet presAssocID="{F44B4CBD-DB36-4ADD-9B0E-C139AFFE5A55}" presName="node" presStyleLbl="node1" presStyleIdx="1" presStyleCnt="3">
        <dgm:presLayoutVars>
          <dgm:bulletEnabled val="1"/>
        </dgm:presLayoutVars>
      </dgm:prSet>
      <dgm:spPr/>
      <dgm:t>
        <a:bodyPr/>
        <a:lstStyle/>
        <a:p>
          <a:endParaRPr lang="zh-CN" altLang="en-US"/>
        </a:p>
      </dgm:t>
    </dgm:pt>
    <dgm:pt modelId="{0CEFD34C-E8A1-443E-B39C-5B149CC21B0F}" type="pres">
      <dgm:prSet presAssocID="{8CA1C0C0-95C5-4CC2-AD79-147D7DF544DD}" presName="spacerL" presStyleCnt="0"/>
      <dgm:spPr/>
    </dgm:pt>
    <dgm:pt modelId="{54B9A592-8967-4528-8AF3-DC1C36BE6D16}" type="pres">
      <dgm:prSet presAssocID="{8CA1C0C0-95C5-4CC2-AD79-147D7DF544DD}" presName="sibTrans" presStyleLbl="sibTrans2D1" presStyleIdx="1" presStyleCnt="2"/>
      <dgm:spPr/>
      <dgm:t>
        <a:bodyPr/>
        <a:lstStyle/>
        <a:p>
          <a:endParaRPr lang="zh-CN" altLang="en-US"/>
        </a:p>
      </dgm:t>
    </dgm:pt>
    <dgm:pt modelId="{1672709B-BADD-4346-82E5-6A07132CF7D4}" type="pres">
      <dgm:prSet presAssocID="{8CA1C0C0-95C5-4CC2-AD79-147D7DF544DD}" presName="spacerR" presStyleCnt="0"/>
      <dgm:spPr/>
    </dgm:pt>
    <dgm:pt modelId="{EE0EEEBA-4DC1-4F29-A1D1-70E8EE6996EE}" type="pres">
      <dgm:prSet presAssocID="{C496EA67-DFD7-4D6F-848C-111940D0D982}" presName="node" presStyleLbl="node1" presStyleIdx="2" presStyleCnt="3">
        <dgm:presLayoutVars>
          <dgm:bulletEnabled val="1"/>
        </dgm:presLayoutVars>
      </dgm:prSet>
      <dgm:spPr/>
      <dgm:t>
        <a:bodyPr/>
        <a:lstStyle/>
        <a:p>
          <a:endParaRPr lang="zh-CN" altLang="en-US"/>
        </a:p>
      </dgm:t>
    </dgm:pt>
  </dgm:ptLst>
  <dgm:cxnLst>
    <dgm:cxn modelId="{7264FE53-7BBE-4D54-99AC-E788C0C60129}" srcId="{EACE9B74-C3FC-4682-94DB-8A8150022825}" destId="{F44B4CBD-DB36-4ADD-9B0E-C139AFFE5A55}" srcOrd="1" destOrd="0" parTransId="{48E65E9C-466F-4200-9B43-AD15C4672C97}" sibTransId="{8CA1C0C0-95C5-4CC2-AD79-147D7DF544DD}"/>
    <dgm:cxn modelId="{401621C7-73A4-4558-813B-7F0BC7C23BB8}" srcId="{EACE9B74-C3FC-4682-94DB-8A8150022825}" destId="{C496EA67-DFD7-4D6F-848C-111940D0D982}" srcOrd="2" destOrd="0" parTransId="{BD8008EA-3358-4BE7-9AD9-951DAF5BF465}" sibTransId="{25666AAA-BF12-47B3-B2D3-050DD0ECB745}"/>
    <dgm:cxn modelId="{6796A507-4619-4E0E-9295-B47093B03857}" type="presOf" srcId="{3298EB01-5CD6-407E-A6C0-EDB612FB200C}" destId="{6DDFC98B-26C1-43F0-9648-9687663E75DB}" srcOrd="0" destOrd="0" presId="urn:microsoft.com/office/officeart/2005/8/layout/equation1"/>
    <dgm:cxn modelId="{1F18C908-D6A3-4BA5-93A2-75C0AE1B76A3}" type="presOf" srcId="{236D75B4-BDF8-4BB0-82D4-E5C5B2A7E8E7}" destId="{E5095619-4F94-41C1-B9E4-2614BFE72619}" srcOrd="0" destOrd="0" presId="urn:microsoft.com/office/officeart/2005/8/layout/equation1"/>
    <dgm:cxn modelId="{A7A1F3CF-A9E8-49D0-B896-7293957D3DAA}" type="presOf" srcId="{F44B4CBD-DB36-4ADD-9B0E-C139AFFE5A55}" destId="{E380B953-EBB8-42E2-AAE8-08044D4C0577}" srcOrd="0" destOrd="0" presId="urn:microsoft.com/office/officeart/2005/8/layout/equation1"/>
    <dgm:cxn modelId="{AFB8E064-26DA-42C0-960D-05DC34D26914}" type="presOf" srcId="{8CA1C0C0-95C5-4CC2-AD79-147D7DF544DD}" destId="{54B9A592-8967-4528-8AF3-DC1C36BE6D16}" srcOrd="0" destOrd="0" presId="urn:microsoft.com/office/officeart/2005/8/layout/equation1"/>
    <dgm:cxn modelId="{C4F0D1BF-CC46-4C06-8DD0-3DA4539EB8E0}" type="presOf" srcId="{EACE9B74-C3FC-4682-94DB-8A8150022825}" destId="{F651D43D-9B39-4210-B7AC-6CBCD2D39219}" srcOrd="0" destOrd="0" presId="urn:microsoft.com/office/officeart/2005/8/layout/equation1"/>
    <dgm:cxn modelId="{D6EEFE8C-83C5-43AB-946E-5B21DAF76380}" type="presOf" srcId="{C496EA67-DFD7-4D6F-848C-111940D0D982}" destId="{EE0EEEBA-4DC1-4F29-A1D1-70E8EE6996EE}" srcOrd="0" destOrd="0" presId="urn:microsoft.com/office/officeart/2005/8/layout/equation1"/>
    <dgm:cxn modelId="{61A449DB-7966-41CC-8960-A21B730AB870}" srcId="{EACE9B74-C3FC-4682-94DB-8A8150022825}" destId="{3298EB01-5CD6-407E-A6C0-EDB612FB200C}" srcOrd="0" destOrd="0" parTransId="{CDD1791B-3A98-48A1-81BA-4AC6DB8B32F2}" sibTransId="{236D75B4-BDF8-4BB0-82D4-E5C5B2A7E8E7}"/>
    <dgm:cxn modelId="{0E382BCC-E064-47DF-BE6E-AFC71AD155AD}" type="presParOf" srcId="{F651D43D-9B39-4210-B7AC-6CBCD2D39219}" destId="{6DDFC98B-26C1-43F0-9648-9687663E75DB}" srcOrd="0" destOrd="0" presId="urn:microsoft.com/office/officeart/2005/8/layout/equation1"/>
    <dgm:cxn modelId="{3D1C4C2A-1585-40A5-AEF2-B3F07CCD485E}" type="presParOf" srcId="{F651D43D-9B39-4210-B7AC-6CBCD2D39219}" destId="{C5F2B38E-3B04-40D9-9AEF-E540FE8FE7F1}" srcOrd="1" destOrd="0" presId="urn:microsoft.com/office/officeart/2005/8/layout/equation1"/>
    <dgm:cxn modelId="{D9F89996-DC6D-4D8C-A7E1-74B56549E905}" type="presParOf" srcId="{F651D43D-9B39-4210-B7AC-6CBCD2D39219}" destId="{E5095619-4F94-41C1-B9E4-2614BFE72619}" srcOrd="2" destOrd="0" presId="urn:microsoft.com/office/officeart/2005/8/layout/equation1"/>
    <dgm:cxn modelId="{C1CCF8EB-D721-4CA7-8A10-5A6E8DA15C13}" type="presParOf" srcId="{F651D43D-9B39-4210-B7AC-6CBCD2D39219}" destId="{A0BC52F5-99A8-4FD3-8892-4C6776D34B1E}" srcOrd="3" destOrd="0" presId="urn:microsoft.com/office/officeart/2005/8/layout/equation1"/>
    <dgm:cxn modelId="{7642AB3C-E5B4-4D77-97C6-47D5FE46CC06}" type="presParOf" srcId="{F651D43D-9B39-4210-B7AC-6CBCD2D39219}" destId="{E380B953-EBB8-42E2-AAE8-08044D4C0577}" srcOrd="4" destOrd="0" presId="urn:microsoft.com/office/officeart/2005/8/layout/equation1"/>
    <dgm:cxn modelId="{E7107F45-5FA0-471B-AC93-7E28B8B7F743}" type="presParOf" srcId="{F651D43D-9B39-4210-B7AC-6CBCD2D39219}" destId="{0CEFD34C-E8A1-443E-B39C-5B149CC21B0F}" srcOrd="5" destOrd="0" presId="urn:microsoft.com/office/officeart/2005/8/layout/equation1"/>
    <dgm:cxn modelId="{B8F1D61F-D812-47B6-A198-82F73BC74989}" type="presParOf" srcId="{F651D43D-9B39-4210-B7AC-6CBCD2D39219}" destId="{54B9A592-8967-4528-8AF3-DC1C36BE6D16}" srcOrd="6" destOrd="0" presId="urn:microsoft.com/office/officeart/2005/8/layout/equation1"/>
    <dgm:cxn modelId="{0B1B18F7-BF21-428D-96E7-79C668F4083C}" type="presParOf" srcId="{F651D43D-9B39-4210-B7AC-6CBCD2D39219}" destId="{1672709B-BADD-4346-82E5-6A07132CF7D4}" srcOrd="7" destOrd="0" presId="urn:microsoft.com/office/officeart/2005/8/layout/equation1"/>
    <dgm:cxn modelId="{107630E4-1C15-4028-B8FD-C6AA6BCE1A4B}" type="presParOf" srcId="{F651D43D-9B39-4210-B7AC-6CBCD2D39219}" destId="{EE0EEEBA-4DC1-4F29-A1D1-70E8EE6996EE}"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EDF64-41A1-4CDF-9AC1-C66B24305BB9}">
      <dsp:nvSpPr>
        <dsp:cNvPr id="0" name=""/>
        <dsp:cNvSpPr/>
      </dsp:nvSpPr>
      <dsp:spPr>
        <a:xfrm>
          <a:off x="837440" y="330808"/>
          <a:ext cx="1296637" cy="67796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kern="1200" dirty="0" smtClean="0"/>
            <a:t>System pressure</a:t>
          </a:r>
          <a:endParaRPr lang="zh-CN" altLang="en-US" sz="1500" kern="1200" dirty="0"/>
        </a:p>
      </dsp:txBody>
      <dsp:txXfrm>
        <a:off x="1027328" y="430094"/>
        <a:ext cx="916861" cy="479394"/>
      </dsp:txXfrm>
    </dsp:sp>
    <dsp:sp modelId="{8DA99A0A-BA46-4436-A404-00B1B62D8C3D}">
      <dsp:nvSpPr>
        <dsp:cNvPr id="0" name=""/>
        <dsp:cNvSpPr/>
      </dsp:nvSpPr>
      <dsp:spPr>
        <a:xfrm>
          <a:off x="1289147" y="1011249"/>
          <a:ext cx="393220" cy="393220"/>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a:off x="1341268" y="1161616"/>
        <a:ext cx="288978" cy="92486"/>
      </dsp:txXfrm>
    </dsp:sp>
    <dsp:sp modelId="{7D4E8D2C-B3B2-4645-939E-55B2DCACC3E0}">
      <dsp:nvSpPr>
        <dsp:cNvPr id="0" name=""/>
        <dsp:cNvSpPr/>
      </dsp:nvSpPr>
      <dsp:spPr>
        <a:xfrm>
          <a:off x="1666386" y="1144068"/>
          <a:ext cx="1214813" cy="990921"/>
        </a:xfrm>
        <a:prstGeom prst="ellipse">
          <a:avLst/>
        </a:prstGeom>
        <a:solidFill>
          <a:schemeClr val="accent5">
            <a:hueOff val="-3783652"/>
            <a:satOff val="5744"/>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kern="1200" dirty="0" smtClean="0"/>
            <a:t>Defrosting time</a:t>
          </a:r>
          <a:endParaRPr lang="zh-CN" altLang="en-US" sz="1500" kern="1200" dirty="0"/>
        </a:p>
      </dsp:txBody>
      <dsp:txXfrm>
        <a:off x="1844291" y="1289185"/>
        <a:ext cx="859003" cy="700687"/>
      </dsp:txXfrm>
    </dsp:sp>
    <dsp:sp modelId="{F04522F2-79CF-4E55-AF43-2C5FFDE9C0BD}">
      <dsp:nvSpPr>
        <dsp:cNvPr id="0" name=""/>
        <dsp:cNvSpPr/>
      </dsp:nvSpPr>
      <dsp:spPr>
        <a:xfrm>
          <a:off x="1289147" y="1927164"/>
          <a:ext cx="393220" cy="393220"/>
        </a:xfrm>
        <a:prstGeom prst="mathPlus">
          <a:avLst/>
        </a:prstGeom>
        <a:solidFill>
          <a:schemeClr val="accent5">
            <a:hueOff val="-5675477"/>
            <a:satOff val="8616"/>
            <a:lumOff val="-150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a:off x="1341268" y="2077531"/>
        <a:ext cx="288978" cy="92486"/>
      </dsp:txXfrm>
    </dsp:sp>
    <dsp:sp modelId="{3714867C-5B73-48FC-89DD-2201A315DA2C}">
      <dsp:nvSpPr>
        <dsp:cNvPr id="0" name=""/>
        <dsp:cNvSpPr/>
      </dsp:nvSpPr>
      <dsp:spPr>
        <a:xfrm>
          <a:off x="669792" y="2388577"/>
          <a:ext cx="1631931" cy="677966"/>
        </a:xfrm>
        <a:prstGeom prst="ellipse">
          <a:avLst/>
        </a:prstGeom>
        <a:solidFill>
          <a:schemeClr val="accent5">
            <a:hueOff val="-7567303"/>
            <a:satOff val="11489"/>
            <a:lumOff val="-201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kern="1200" dirty="0" smtClean="0"/>
            <a:t>Compressor temperature</a:t>
          </a:r>
          <a:endParaRPr lang="zh-CN" altLang="en-US" sz="1500" kern="1200" dirty="0"/>
        </a:p>
      </dsp:txBody>
      <dsp:txXfrm>
        <a:off x="908783" y="2487863"/>
        <a:ext cx="1153949" cy="479394"/>
      </dsp:txXfrm>
    </dsp:sp>
    <dsp:sp modelId="{AEE0C4FD-87D5-42F1-82DE-8CC5C462F268}">
      <dsp:nvSpPr>
        <dsp:cNvPr id="0" name=""/>
        <dsp:cNvSpPr/>
      </dsp:nvSpPr>
      <dsp:spPr>
        <a:xfrm rot="21550757">
          <a:off x="2952380" y="1447569"/>
          <a:ext cx="321547" cy="352378"/>
        </a:xfrm>
        <a:prstGeom prst="rightArrow">
          <a:avLst>
            <a:gd name="adj1" fmla="val 60000"/>
            <a:gd name="adj2" fmla="val 50000"/>
          </a:avLst>
        </a:prstGeom>
        <a:solidFill>
          <a:schemeClr val="accent5">
            <a:hueOff val="-11350954"/>
            <a:satOff val="17233"/>
            <a:lumOff val="-301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a:off x="2952385" y="1518736"/>
        <a:ext cx="225083" cy="211426"/>
      </dsp:txXfrm>
    </dsp:sp>
    <dsp:sp modelId="{CE1538A7-E62E-4875-94C4-76D6B52B5AC6}">
      <dsp:nvSpPr>
        <dsp:cNvPr id="0" name=""/>
        <dsp:cNvSpPr/>
      </dsp:nvSpPr>
      <dsp:spPr>
        <a:xfrm>
          <a:off x="3390988" y="987855"/>
          <a:ext cx="1355932" cy="1355932"/>
        </a:xfrm>
        <a:prstGeom prst="ellipse">
          <a:avLst/>
        </a:prstGeom>
        <a:solidFill>
          <a:schemeClr val="accent5">
            <a:hueOff val="-11350954"/>
            <a:satOff val="17233"/>
            <a:lumOff val="-3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altLang="zh-CN" sz="1700" kern="1200" dirty="0" smtClean="0"/>
            <a:t>Defrosting capacity</a:t>
          </a:r>
          <a:endParaRPr lang="zh-CN" altLang="en-US" sz="1700" kern="1200" dirty="0"/>
        </a:p>
      </dsp:txBody>
      <dsp:txXfrm>
        <a:off x="3589560" y="1186427"/>
        <a:ext cx="958788" cy="958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FC98B-26C1-43F0-9648-9687663E75DB}">
      <dsp:nvSpPr>
        <dsp:cNvPr id="0" name=""/>
        <dsp:cNvSpPr/>
      </dsp:nvSpPr>
      <dsp:spPr>
        <a:xfrm>
          <a:off x="624333" y="915"/>
          <a:ext cx="1533921" cy="153392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altLang="zh-CN" sz="1300" b="1" kern="1200" cap="none" spc="0" dirty="0" smtClean="0">
              <a:ln w="0"/>
              <a:effectLst/>
              <a:latin typeface="Arial" pitchFamily="34" charset="0"/>
              <a:ea typeface="微软雅黑" panose="020B0503020204020204" pitchFamily="34" charset="-122"/>
              <a:cs typeface="Arial" pitchFamily="34" charset="0"/>
            </a:rPr>
            <a:t>Low-temp low-pres. liquid refrigerant circulation control</a:t>
          </a:r>
          <a:endParaRPr lang="zh-CN" altLang="en-US" sz="1300" kern="1200" dirty="0">
            <a:latin typeface="Arial" pitchFamily="34" charset="0"/>
            <a:cs typeface="Arial" pitchFamily="34" charset="0"/>
          </a:endParaRPr>
        </a:p>
      </dsp:txBody>
      <dsp:txXfrm>
        <a:off x="848971" y="225553"/>
        <a:ext cx="1084645" cy="1084645"/>
      </dsp:txXfrm>
    </dsp:sp>
    <dsp:sp modelId="{E5095619-4F94-41C1-B9E4-2614BFE72619}">
      <dsp:nvSpPr>
        <dsp:cNvPr id="0" name=""/>
        <dsp:cNvSpPr/>
      </dsp:nvSpPr>
      <dsp:spPr>
        <a:xfrm>
          <a:off x="2282809" y="323039"/>
          <a:ext cx="889674" cy="889674"/>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p>
      </dsp:txBody>
      <dsp:txXfrm>
        <a:off x="2400735" y="663250"/>
        <a:ext cx="653822" cy="209252"/>
      </dsp:txXfrm>
    </dsp:sp>
    <dsp:sp modelId="{E380B953-EBB8-42E2-AAE8-08044D4C0577}">
      <dsp:nvSpPr>
        <dsp:cNvPr id="0" name=""/>
        <dsp:cNvSpPr/>
      </dsp:nvSpPr>
      <dsp:spPr>
        <a:xfrm>
          <a:off x="3297039" y="915"/>
          <a:ext cx="1533921" cy="153392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altLang="zh-CN" sz="1300" b="1" kern="1200" cap="none" spc="0" dirty="0" smtClean="0">
              <a:ln w="0"/>
              <a:effectLst/>
              <a:latin typeface="Arial" pitchFamily="34" charset="0"/>
              <a:ea typeface="微软雅黑" panose="020B0503020204020204" pitchFamily="34" charset="-122"/>
              <a:cs typeface="Arial" pitchFamily="34" charset="0"/>
            </a:rPr>
            <a:t>-40</a:t>
          </a:r>
          <a:r>
            <a:rPr lang="zh-CN" altLang="en-US" sz="1300" b="1" kern="1200" cap="none" spc="0" dirty="0" smtClean="0">
              <a:ln w="0"/>
              <a:effectLst/>
              <a:latin typeface="Arial" pitchFamily="34" charset="0"/>
              <a:ea typeface="微软雅黑" panose="020B0503020204020204" pitchFamily="34" charset="-122"/>
              <a:cs typeface="Arial" pitchFamily="34" charset="0"/>
            </a:rPr>
            <a:t>℃ </a:t>
          </a:r>
          <a:r>
            <a:rPr lang="en-US" altLang="zh-CN" sz="1300" b="1" kern="1200" cap="none" spc="0" dirty="0" smtClean="0">
              <a:ln w="0"/>
              <a:effectLst/>
              <a:latin typeface="Arial" pitchFamily="34" charset="0"/>
              <a:ea typeface="微软雅黑" panose="020B0503020204020204" pitchFamily="34" charset="-122"/>
              <a:cs typeface="Arial" pitchFamily="34" charset="0"/>
            </a:rPr>
            <a:t>evaporation temp. control</a:t>
          </a:r>
          <a:endParaRPr lang="zh-CN" altLang="en-US" sz="1300" kern="1200" dirty="0">
            <a:latin typeface="Arial" pitchFamily="34" charset="0"/>
            <a:cs typeface="Arial" pitchFamily="34" charset="0"/>
          </a:endParaRPr>
        </a:p>
      </dsp:txBody>
      <dsp:txXfrm>
        <a:off x="3521677" y="225553"/>
        <a:ext cx="1084645" cy="1084645"/>
      </dsp:txXfrm>
    </dsp:sp>
    <dsp:sp modelId="{54B9A592-8967-4528-8AF3-DC1C36BE6D16}">
      <dsp:nvSpPr>
        <dsp:cNvPr id="0" name=""/>
        <dsp:cNvSpPr/>
      </dsp:nvSpPr>
      <dsp:spPr>
        <a:xfrm>
          <a:off x="4955515" y="323039"/>
          <a:ext cx="889674" cy="889674"/>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p>
      </dsp:txBody>
      <dsp:txXfrm>
        <a:off x="5073441" y="506312"/>
        <a:ext cx="653822" cy="523128"/>
      </dsp:txXfrm>
    </dsp:sp>
    <dsp:sp modelId="{EE0EEEBA-4DC1-4F29-A1D1-70E8EE6996EE}">
      <dsp:nvSpPr>
        <dsp:cNvPr id="0" name=""/>
        <dsp:cNvSpPr/>
      </dsp:nvSpPr>
      <dsp:spPr>
        <a:xfrm>
          <a:off x="5969744" y="915"/>
          <a:ext cx="1533921" cy="153392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cap="none" spc="0" dirty="0" smtClean="0">
              <a:ln w="0"/>
              <a:effectLst/>
              <a:latin typeface="Arial" pitchFamily="34" charset="0"/>
              <a:ea typeface="微软雅黑" panose="020B0503020204020204" pitchFamily="34" charset="-122"/>
              <a:cs typeface="Arial" pitchFamily="34" charset="0"/>
            </a:rPr>
            <a:t>Low-temp. large temperature difference heat exchange control</a:t>
          </a:r>
          <a:endParaRPr lang="zh-CN" altLang="en-US" sz="1200" kern="1200" dirty="0">
            <a:latin typeface="Arial" pitchFamily="34" charset="0"/>
            <a:cs typeface="Arial" pitchFamily="34" charset="0"/>
          </a:endParaRPr>
        </a:p>
      </dsp:txBody>
      <dsp:txXfrm>
        <a:off x="6194382" y="225553"/>
        <a:ext cx="1084645" cy="10846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FC98B-26C1-43F0-9648-9687663E75DB}">
      <dsp:nvSpPr>
        <dsp:cNvPr id="0" name=""/>
        <dsp:cNvSpPr/>
      </dsp:nvSpPr>
      <dsp:spPr>
        <a:xfrm>
          <a:off x="624333" y="915"/>
          <a:ext cx="1533921" cy="153392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cap="none" spc="0" dirty="0" smtClean="0">
              <a:ln w="0"/>
              <a:effectLst/>
              <a:latin typeface="Arial" pitchFamily="34" charset="0"/>
              <a:ea typeface="微软雅黑" panose="020B0503020204020204" pitchFamily="34" charset="-122"/>
              <a:cs typeface="Arial" pitchFamily="34" charset="0"/>
            </a:rPr>
            <a:t>EVI gas and liquid mixed control</a:t>
          </a:r>
          <a:endParaRPr lang="zh-CN" altLang="en-US" sz="1400" b="1" kern="1200" cap="none" spc="0" dirty="0">
            <a:ln w="0"/>
            <a:effectLst/>
            <a:latin typeface="Arial" pitchFamily="34" charset="0"/>
            <a:ea typeface="微软雅黑" panose="020B0503020204020204" pitchFamily="34" charset="-122"/>
            <a:cs typeface="Arial" pitchFamily="34" charset="0"/>
          </a:endParaRPr>
        </a:p>
      </dsp:txBody>
      <dsp:txXfrm>
        <a:off x="848971" y="225553"/>
        <a:ext cx="1084645" cy="1084645"/>
      </dsp:txXfrm>
    </dsp:sp>
    <dsp:sp modelId="{E5095619-4F94-41C1-B9E4-2614BFE72619}">
      <dsp:nvSpPr>
        <dsp:cNvPr id="0" name=""/>
        <dsp:cNvSpPr/>
      </dsp:nvSpPr>
      <dsp:spPr>
        <a:xfrm>
          <a:off x="2282809" y="323039"/>
          <a:ext cx="889674" cy="889674"/>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p>
      </dsp:txBody>
      <dsp:txXfrm>
        <a:off x="2400735" y="663250"/>
        <a:ext cx="653822" cy="209252"/>
      </dsp:txXfrm>
    </dsp:sp>
    <dsp:sp modelId="{E380B953-EBB8-42E2-AAE8-08044D4C0577}">
      <dsp:nvSpPr>
        <dsp:cNvPr id="0" name=""/>
        <dsp:cNvSpPr/>
      </dsp:nvSpPr>
      <dsp:spPr>
        <a:xfrm>
          <a:off x="3297039" y="915"/>
          <a:ext cx="1533921" cy="153392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cap="none" spc="0" dirty="0" smtClean="0">
              <a:ln w="0"/>
              <a:effectLst/>
              <a:latin typeface="Arial" pitchFamily="34" charset="0"/>
              <a:ea typeface="微软雅黑" panose="020B0503020204020204" pitchFamily="34" charset="-122"/>
              <a:cs typeface="Arial" pitchFamily="34" charset="0"/>
            </a:rPr>
            <a:t>Pres. ratio load dynamic control</a:t>
          </a:r>
          <a:endParaRPr lang="zh-CN" altLang="en-US" sz="1400" b="1" kern="1200" cap="none" spc="0" dirty="0">
            <a:ln w="0"/>
            <a:effectLst/>
            <a:latin typeface="Arial" pitchFamily="34" charset="0"/>
            <a:ea typeface="微软雅黑" panose="020B0503020204020204" pitchFamily="34" charset="-122"/>
            <a:cs typeface="Arial" pitchFamily="34" charset="0"/>
          </a:endParaRPr>
        </a:p>
      </dsp:txBody>
      <dsp:txXfrm>
        <a:off x="3521677" y="225553"/>
        <a:ext cx="1084645" cy="1084645"/>
      </dsp:txXfrm>
    </dsp:sp>
    <dsp:sp modelId="{54B9A592-8967-4528-8AF3-DC1C36BE6D16}">
      <dsp:nvSpPr>
        <dsp:cNvPr id="0" name=""/>
        <dsp:cNvSpPr/>
      </dsp:nvSpPr>
      <dsp:spPr>
        <a:xfrm>
          <a:off x="4955515" y="323039"/>
          <a:ext cx="889674" cy="889674"/>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p>
      </dsp:txBody>
      <dsp:txXfrm>
        <a:off x="5073441" y="506312"/>
        <a:ext cx="653822" cy="523128"/>
      </dsp:txXfrm>
    </dsp:sp>
    <dsp:sp modelId="{EE0EEEBA-4DC1-4F29-A1D1-70E8EE6996EE}">
      <dsp:nvSpPr>
        <dsp:cNvPr id="0" name=""/>
        <dsp:cNvSpPr/>
      </dsp:nvSpPr>
      <dsp:spPr>
        <a:xfrm>
          <a:off x="5969744" y="915"/>
          <a:ext cx="1533921" cy="153392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cap="none" spc="0" dirty="0" smtClean="0">
              <a:ln w="0"/>
              <a:effectLst/>
              <a:latin typeface="Arial" pitchFamily="34" charset="0"/>
              <a:ea typeface="微软雅黑" panose="020B0503020204020204" pitchFamily="34" charset="-122"/>
              <a:cs typeface="Arial" pitchFamily="34" charset="0"/>
            </a:rPr>
            <a:t>High-speed and stable operation of compressor</a:t>
          </a:r>
          <a:endParaRPr lang="zh-CN" altLang="en-US" sz="1400" b="1" kern="1200" cap="none" spc="0" dirty="0">
            <a:ln w="0"/>
            <a:effectLst/>
            <a:latin typeface="Arial" pitchFamily="34" charset="0"/>
            <a:ea typeface="微软雅黑" panose="020B0503020204020204" pitchFamily="34" charset="-122"/>
            <a:cs typeface="Arial" pitchFamily="34" charset="0"/>
          </a:endParaRPr>
        </a:p>
      </dsp:txBody>
      <dsp:txXfrm>
        <a:off x="6194382" y="225553"/>
        <a:ext cx="1084645" cy="1084645"/>
      </dsp:txXfrm>
    </dsp:sp>
  </dsp:spTree>
</dsp:drawing>
</file>

<file path=ppt/diagrams/layout1.xml><?xml version="1.0" encoding="utf-8"?>
<dgm:layoutDef xmlns:dgm="http://schemas.openxmlformats.org/drawingml/2006/diagram" xmlns:a="http://schemas.openxmlformats.org/drawingml/2006/main" uniqueId="urn:microsoft.com/office/officeart/2005/8/layout/cycle4#3">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434998" cy="354965"/>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5797247" y="0"/>
            <a:ext cx="4434998" cy="354965"/>
          </a:xfrm>
          <a:prstGeom prst="rect">
            <a:avLst/>
          </a:prstGeom>
        </p:spPr>
        <p:txBody>
          <a:bodyPr vert="horz" lIns="99048" tIns="49524" rIns="99048" bIns="49524" rtlCol="0"/>
          <a:lstStyle>
            <a:lvl1pPr algn="r">
              <a:defRPr sz="1300"/>
            </a:lvl1pPr>
          </a:lstStyle>
          <a:p>
            <a:fld id="{BAC0485E-F0E2-4D8A-8E7F-9D445DF93CC8}" type="datetimeFigureOut">
              <a:rPr lang="zh-CN" altLang="en-US" smtClean="0"/>
              <a:pPr/>
              <a:t>2019/12/16</a:t>
            </a:fld>
            <a:endParaRPr lang="zh-CN" altLang="en-US"/>
          </a:p>
        </p:txBody>
      </p:sp>
      <p:sp>
        <p:nvSpPr>
          <p:cNvPr id="4" name="页脚占位符 3"/>
          <p:cNvSpPr>
            <a:spLocks noGrp="1"/>
          </p:cNvSpPr>
          <p:nvPr>
            <p:ph type="ftr" sz="quarter" idx="2"/>
          </p:nvPr>
        </p:nvSpPr>
        <p:spPr>
          <a:xfrm>
            <a:off x="1" y="6743103"/>
            <a:ext cx="4434998" cy="354965"/>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5797247" y="6743103"/>
            <a:ext cx="4434998" cy="354965"/>
          </a:xfrm>
          <a:prstGeom prst="rect">
            <a:avLst/>
          </a:prstGeom>
        </p:spPr>
        <p:txBody>
          <a:bodyPr vert="horz" lIns="99048" tIns="49524" rIns="99048" bIns="49524" rtlCol="0" anchor="b"/>
          <a:lstStyle>
            <a:lvl1pPr algn="r">
              <a:defRPr sz="1300"/>
            </a:lvl1pPr>
          </a:lstStyle>
          <a:p>
            <a:fld id="{C214ADF4-63DC-4AC1-9A89-05E7170B799D}" type="slidenum">
              <a:rPr lang="zh-CN" altLang="en-US" smtClean="0"/>
              <a:pPr/>
              <a:t>‹#›</a:t>
            </a:fld>
            <a:endParaRPr lang="zh-CN" altLang="en-US"/>
          </a:p>
        </p:txBody>
      </p:sp>
    </p:spTree>
    <p:extLst>
      <p:ext uri="{BB962C8B-B14F-4D97-AF65-F5344CB8AC3E}">
        <p14:creationId xmlns:p14="http://schemas.microsoft.com/office/powerpoint/2010/main" val="149386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5362" name="页眉占位符 1"/>
          <p:cNvSpPr>
            <a:spLocks noGrp="1" noChangeArrowheads="1"/>
          </p:cNvSpPr>
          <p:nvPr>
            <p:ph type="hdr" sz="quarter"/>
          </p:nvPr>
        </p:nvSpPr>
        <p:spPr bwMode="auto">
          <a:xfrm>
            <a:off x="1" y="0"/>
            <a:ext cx="4434998" cy="35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eaLnBrk="1" hangingPunct="1">
              <a:defRPr sz="1300"/>
            </a:lvl1pPr>
          </a:lstStyle>
          <a:p>
            <a:pPr>
              <a:defRPr/>
            </a:pPr>
            <a:endParaRPr lang="zh-CN" altLang="en-US"/>
          </a:p>
        </p:txBody>
      </p:sp>
      <p:sp>
        <p:nvSpPr>
          <p:cNvPr id="15363" name="日期占位符 2"/>
          <p:cNvSpPr>
            <a:spLocks noGrp="1" noChangeArrowheads="1"/>
          </p:cNvSpPr>
          <p:nvPr>
            <p:ph type="dt" idx="1"/>
          </p:nvPr>
        </p:nvSpPr>
        <p:spPr bwMode="auto">
          <a:xfrm>
            <a:off x="5797247" y="0"/>
            <a:ext cx="4434998" cy="35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r" eaLnBrk="1" hangingPunct="1">
              <a:defRPr sz="1300"/>
            </a:lvl1pPr>
          </a:lstStyle>
          <a:p>
            <a:pPr>
              <a:defRPr/>
            </a:pPr>
            <a:fld id="{ECEF440D-CE44-4319-B3E4-2A3FCC5F884E}" type="datetimeFigureOut">
              <a:rPr lang="zh-CN" altLang="en-US"/>
              <a:pPr>
                <a:defRPr/>
              </a:pPr>
              <a:t>2019/12/16</a:t>
            </a:fld>
            <a:endParaRPr lang="zh-CN" altLang="en-US"/>
          </a:p>
        </p:txBody>
      </p:sp>
      <p:sp>
        <p:nvSpPr>
          <p:cNvPr id="44036" name="幻灯片图像占位符 3"/>
          <p:cNvSpPr>
            <a:spLocks noGrp="1" noRot="1" noChangeAspect="1" noChangeArrowheads="1"/>
          </p:cNvSpPr>
          <p:nvPr>
            <p:ph type="sldImg" idx="2"/>
          </p:nvPr>
        </p:nvSpPr>
        <p:spPr bwMode="auto">
          <a:xfrm>
            <a:off x="2987675" y="887413"/>
            <a:ext cx="4259263"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15365" name="备注占位符 4"/>
          <p:cNvSpPr>
            <a:spLocks noGrp="1" noChangeArrowheads="1"/>
          </p:cNvSpPr>
          <p:nvPr>
            <p:ph type="body" sz="quarter" idx="3"/>
          </p:nvPr>
        </p:nvSpPr>
        <p:spPr bwMode="auto">
          <a:xfrm>
            <a:off x="1023462" y="3416538"/>
            <a:ext cx="8187690" cy="279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miter lim="800000"/>
                <a:headEnd/>
                <a:tailEnd/>
              </a14:hiddenLine>
            </a:ext>
          </a:extLst>
        </p:spPr>
        <p:txBody>
          <a:bodyPr vert="horz" wrap="square" lIns="99048" tIns="49524" rIns="99048" bIns="49524"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5366" name="页脚占位符 5"/>
          <p:cNvSpPr>
            <a:spLocks noGrp="1" noChangeArrowheads="1"/>
          </p:cNvSpPr>
          <p:nvPr>
            <p:ph type="ftr" sz="quarter" idx="4"/>
          </p:nvPr>
        </p:nvSpPr>
        <p:spPr bwMode="auto">
          <a:xfrm>
            <a:off x="1" y="6743104"/>
            <a:ext cx="4434998" cy="35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eaLnBrk="1" hangingPunct="1">
              <a:defRPr sz="1300"/>
            </a:lvl1pPr>
          </a:lstStyle>
          <a:p>
            <a:pPr>
              <a:defRPr/>
            </a:pPr>
            <a:endParaRPr lang="zh-CN" altLang="en-US"/>
          </a:p>
        </p:txBody>
      </p:sp>
      <p:sp>
        <p:nvSpPr>
          <p:cNvPr id="15367" name="灯片编号占位符 6"/>
          <p:cNvSpPr>
            <a:spLocks noGrp="1" noChangeArrowheads="1"/>
          </p:cNvSpPr>
          <p:nvPr>
            <p:ph type="sldNum" sz="quarter" idx="5"/>
          </p:nvPr>
        </p:nvSpPr>
        <p:spPr bwMode="auto">
          <a:xfrm>
            <a:off x="5797247" y="6743104"/>
            <a:ext cx="4434998" cy="35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61C83223-A89F-4B4B-8770-43DFB869D80A}" type="slidenum">
              <a:rPr lang="zh-CN" altLang="en-US"/>
              <a:pPr>
                <a:defRPr/>
              </a:pPr>
              <a:t>‹#›</a:t>
            </a:fld>
            <a:endParaRPr lang="zh-CN" altLang="en-US"/>
          </a:p>
        </p:txBody>
      </p:sp>
    </p:spTree>
    <p:extLst>
      <p:ext uri="{BB962C8B-B14F-4D97-AF65-F5344CB8AC3E}">
        <p14:creationId xmlns:p14="http://schemas.microsoft.com/office/powerpoint/2010/main" val="15051382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8</a:t>
            </a:fld>
            <a:endParaRPr lang="zh-CN" altLang="en-US"/>
          </a:p>
        </p:txBody>
      </p:sp>
    </p:spTree>
    <p:extLst>
      <p:ext uri="{BB962C8B-B14F-4D97-AF65-F5344CB8AC3E}">
        <p14:creationId xmlns:p14="http://schemas.microsoft.com/office/powerpoint/2010/main" val="159002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79</a:t>
            </a:fld>
            <a:endParaRPr lang="zh-CN" altLang="en-US"/>
          </a:p>
        </p:txBody>
      </p:sp>
    </p:spTree>
    <p:extLst>
      <p:ext uri="{BB962C8B-B14F-4D97-AF65-F5344CB8AC3E}">
        <p14:creationId xmlns:p14="http://schemas.microsoft.com/office/powerpoint/2010/main" val="412577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2725" y="533400"/>
            <a:ext cx="4729163" cy="2660650"/>
          </a:xfrm>
          <a:prstGeom prst="rect">
            <a:avLst/>
          </a:prstGeom>
          <a:noFill/>
          <a:ln w="12700">
            <a:solidFill>
              <a:prstClr val="black"/>
            </a:solidFill>
          </a:ln>
        </p:spPr>
      </p:sp>
      <p:sp>
        <p:nvSpPr>
          <p:cNvPr id="3" name="备注占位符 2"/>
          <p:cNvSpPr>
            <a:spLocks noGrp="1"/>
          </p:cNvSpPr>
          <p:nvPr>
            <p:ph type="body" idx="1"/>
          </p:nvPr>
        </p:nvSpPr>
        <p:spPr>
          <a:xfrm>
            <a:off x="1023462" y="3372167"/>
            <a:ext cx="8187690" cy="3194685"/>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AF0D8B0-4719-4732-B477-8012F65CD3F6}" type="slidenum">
              <a:rPr lang="en-US" smtClean="0"/>
              <a:pPr>
                <a:defRPr/>
              </a:pPr>
              <a:t>9</a:t>
            </a:fld>
            <a:endParaRPr lang="en-US" dirty="0"/>
          </a:p>
        </p:txBody>
      </p:sp>
    </p:spTree>
    <p:extLst>
      <p:ext uri="{BB962C8B-B14F-4D97-AF65-F5344CB8AC3E}">
        <p14:creationId xmlns:p14="http://schemas.microsoft.com/office/powerpoint/2010/main" val="415256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2725" y="533400"/>
            <a:ext cx="4729163" cy="2660650"/>
          </a:xfrm>
          <a:prstGeom prst="rect">
            <a:avLst/>
          </a:prstGeom>
          <a:noFill/>
          <a:ln w="12700">
            <a:solidFill>
              <a:prstClr val="black"/>
            </a:solidFill>
          </a:ln>
        </p:spPr>
      </p:sp>
      <p:sp>
        <p:nvSpPr>
          <p:cNvPr id="3" name="备注占位符 2"/>
          <p:cNvSpPr>
            <a:spLocks noGrp="1"/>
          </p:cNvSpPr>
          <p:nvPr>
            <p:ph type="body" idx="1"/>
          </p:nvPr>
        </p:nvSpPr>
        <p:spPr>
          <a:xfrm>
            <a:off x="1023462" y="3372167"/>
            <a:ext cx="8187690" cy="3194685"/>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AF0D8B0-4719-4732-B477-8012F65CD3F6}" type="slidenum">
              <a:rPr lang="en-US" smtClean="0"/>
              <a:pPr>
                <a:defRPr/>
              </a:pPr>
              <a:t>10</a:t>
            </a:fld>
            <a:endParaRPr lang="en-US" dirty="0"/>
          </a:p>
        </p:txBody>
      </p:sp>
    </p:spTree>
    <p:extLst>
      <p:ext uri="{BB962C8B-B14F-4D97-AF65-F5344CB8AC3E}">
        <p14:creationId xmlns:p14="http://schemas.microsoft.com/office/powerpoint/2010/main" val="415256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16</a:t>
            </a:fld>
            <a:endParaRPr lang="zh-CN" altLang="en-US"/>
          </a:p>
        </p:txBody>
      </p:sp>
    </p:spTree>
    <p:extLst>
      <p:ext uri="{BB962C8B-B14F-4D97-AF65-F5344CB8AC3E}">
        <p14:creationId xmlns:p14="http://schemas.microsoft.com/office/powerpoint/2010/main" val="12207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1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18</a:t>
            </a:fld>
            <a:endParaRPr lang="zh-CN" altLang="en-US"/>
          </a:p>
        </p:txBody>
      </p:sp>
    </p:spTree>
    <p:extLst>
      <p:ext uri="{BB962C8B-B14F-4D97-AF65-F5344CB8AC3E}">
        <p14:creationId xmlns:p14="http://schemas.microsoft.com/office/powerpoint/2010/main" val="3691304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20</a:t>
            </a:fld>
            <a:endParaRPr lang="zh-CN" altLang="en-US"/>
          </a:p>
        </p:txBody>
      </p:sp>
    </p:spTree>
    <p:extLst>
      <p:ext uri="{BB962C8B-B14F-4D97-AF65-F5344CB8AC3E}">
        <p14:creationId xmlns:p14="http://schemas.microsoft.com/office/powerpoint/2010/main" val="231090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74</a:t>
            </a:fld>
            <a:endParaRPr lang="zh-CN" altLang="en-US"/>
          </a:p>
        </p:txBody>
      </p:sp>
    </p:spTree>
    <p:extLst>
      <p:ext uri="{BB962C8B-B14F-4D97-AF65-F5344CB8AC3E}">
        <p14:creationId xmlns:p14="http://schemas.microsoft.com/office/powerpoint/2010/main" val="140123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75</a:t>
            </a:fld>
            <a:endParaRPr lang="zh-CN" altLang="en-US"/>
          </a:p>
        </p:txBody>
      </p:sp>
    </p:spTree>
    <p:extLst>
      <p:ext uri="{BB962C8B-B14F-4D97-AF65-F5344CB8AC3E}">
        <p14:creationId xmlns:p14="http://schemas.microsoft.com/office/powerpoint/2010/main" val="389948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C83223-A89F-4B4B-8770-43DFB869D80A}" type="slidenum">
              <a:rPr lang="zh-CN" altLang="en-US" smtClean="0"/>
              <a:pPr>
                <a:defRPr/>
              </a:pPr>
              <a:t>78</a:t>
            </a:fld>
            <a:endParaRPr lang="zh-CN" altLang="en-US"/>
          </a:p>
        </p:txBody>
      </p:sp>
    </p:spTree>
    <p:extLst>
      <p:ext uri="{BB962C8B-B14F-4D97-AF65-F5344CB8AC3E}">
        <p14:creationId xmlns:p14="http://schemas.microsoft.com/office/powerpoint/2010/main" val="3131411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C1A977D4-816F-4BE2-9ED7-F160853A05B2}"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F4ABADC9-2307-42DB-8005-45544582AB78}" type="slidenum">
              <a:rPr lang="zh-CN" altLang="en-US"/>
              <a:pPr>
                <a:defRPr/>
              </a:pPr>
              <a:t>‹#›</a:t>
            </a:fld>
            <a:endParaRPr lang="zh-CN" altLang="en-US"/>
          </a:p>
        </p:txBody>
      </p:sp>
    </p:spTree>
    <p:extLst>
      <p:ext uri="{BB962C8B-B14F-4D97-AF65-F5344CB8AC3E}">
        <p14:creationId xmlns:p14="http://schemas.microsoft.com/office/powerpoint/2010/main" val="236948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C6ED29A5-9533-4FE2-95FC-6492210ABA6A}"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BA6F0A52-3F16-4CF0-91AE-E48E02C3C3B1}" type="slidenum">
              <a:rPr lang="zh-CN" altLang="en-US"/>
              <a:pPr>
                <a:defRPr/>
              </a:pPr>
              <a:t>‹#›</a:t>
            </a:fld>
            <a:endParaRPr lang="zh-CN" altLang="en-US"/>
          </a:p>
        </p:txBody>
      </p:sp>
    </p:spTree>
    <p:extLst>
      <p:ext uri="{BB962C8B-B14F-4D97-AF65-F5344CB8AC3E}">
        <p14:creationId xmlns:p14="http://schemas.microsoft.com/office/powerpoint/2010/main" val="173602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E26EA966-3F19-4220-9C40-2FFB31D8F8F7}"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2E3C4E5E-A686-40A4-8A23-59576808372B}" type="slidenum">
              <a:rPr lang="zh-CN" altLang="en-US"/>
              <a:pPr>
                <a:defRPr/>
              </a:pPr>
              <a:t>‹#›</a:t>
            </a:fld>
            <a:endParaRPr lang="zh-CN" altLang="en-US"/>
          </a:p>
        </p:txBody>
      </p:sp>
    </p:spTree>
    <p:extLst>
      <p:ext uri="{BB962C8B-B14F-4D97-AF65-F5344CB8AC3E}">
        <p14:creationId xmlns:p14="http://schemas.microsoft.com/office/powerpoint/2010/main" val="4178365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27B2F928-4E9B-4774-AFB1-88D6EA131714}"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6EC9360-3B8B-4F75-8241-8BB1E7C49686}" type="slidenum">
              <a:rPr lang="zh-CN" altLang="en-US"/>
              <a:pPr>
                <a:defRPr/>
              </a:pPr>
              <a:t>‹#›</a:t>
            </a:fld>
            <a:endParaRPr lang="zh-CN" altLang="en-US"/>
          </a:p>
        </p:txBody>
      </p:sp>
    </p:spTree>
    <p:extLst>
      <p:ext uri="{BB962C8B-B14F-4D97-AF65-F5344CB8AC3E}">
        <p14:creationId xmlns:p14="http://schemas.microsoft.com/office/powerpoint/2010/main" val="3976947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E82BCA63-A099-4B06-9945-A3C04F89A0A9}"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1D53CB8-FE95-4031-A45F-02A51E0B46EB}" type="slidenum">
              <a:rPr lang="zh-CN" altLang="en-US"/>
              <a:pPr>
                <a:defRPr/>
              </a:pPr>
              <a:t>‹#›</a:t>
            </a:fld>
            <a:endParaRPr lang="zh-CN" altLang="en-US"/>
          </a:p>
        </p:txBody>
      </p:sp>
    </p:spTree>
    <p:extLst>
      <p:ext uri="{BB962C8B-B14F-4D97-AF65-F5344CB8AC3E}">
        <p14:creationId xmlns:p14="http://schemas.microsoft.com/office/powerpoint/2010/main" val="196821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29977360-1C4B-4857-83B6-98021BD462A7}"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45DB25FF-F061-4A60-B6C4-AA911D4F3B8E}" type="slidenum">
              <a:rPr lang="zh-CN" altLang="en-US"/>
              <a:pPr>
                <a:defRPr/>
              </a:pPr>
              <a:t>‹#›</a:t>
            </a:fld>
            <a:endParaRPr lang="zh-CN" altLang="en-US"/>
          </a:p>
        </p:txBody>
      </p:sp>
    </p:spTree>
    <p:extLst>
      <p:ext uri="{BB962C8B-B14F-4D97-AF65-F5344CB8AC3E}">
        <p14:creationId xmlns:p14="http://schemas.microsoft.com/office/powerpoint/2010/main" val="1919941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E4621428-4E86-4EFC-8993-36E497E93FBD}" type="datetimeFigureOut">
              <a:rPr lang="zh-CN" altLang="en-US"/>
              <a:pPr>
                <a:defRPr/>
              </a:pPr>
              <a:t>2019/12/16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3BC12AD2-812F-404B-97CD-CCC1F46BB271}" type="slidenum">
              <a:rPr lang="zh-CN" altLang="en-US"/>
              <a:pPr>
                <a:defRPr/>
              </a:pPr>
              <a:t>‹#›</a:t>
            </a:fld>
            <a:endParaRPr lang="zh-CN" altLang="en-US"/>
          </a:p>
        </p:txBody>
      </p:sp>
    </p:spTree>
    <p:extLst>
      <p:ext uri="{BB962C8B-B14F-4D97-AF65-F5344CB8AC3E}">
        <p14:creationId xmlns:p14="http://schemas.microsoft.com/office/powerpoint/2010/main" val="2924500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08FCD169-982A-42DA-9C8F-D57E95BDD788}" type="datetimeFigureOut">
              <a:rPr lang="zh-CN" altLang="en-US"/>
              <a:pPr>
                <a:defRPr/>
              </a:pPr>
              <a:t>2019/12/16</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EFB71631-B69C-46C0-B451-D1A7B09DDC2A}" type="slidenum">
              <a:rPr lang="zh-CN" altLang="en-US"/>
              <a:pPr>
                <a:defRPr/>
              </a:pPr>
              <a:t>‹#›</a:t>
            </a:fld>
            <a:endParaRPr lang="zh-CN" altLang="en-US"/>
          </a:p>
        </p:txBody>
      </p:sp>
    </p:spTree>
    <p:extLst>
      <p:ext uri="{BB962C8B-B14F-4D97-AF65-F5344CB8AC3E}">
        <p14:creationId xmlns:p14="http://schemas.microsoft.com/office/powerpoint/2010/main" val="19024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28DDD26E-2222-4C31-AD13-EE32B92EBBD3}" type="datetimeFigureOut">
              <a:rPr lang="zh-CN" altLang="en-US"/>
              <a:pPr>
                <a:defRPr/>
              </a:pPr>
              <a:t>2019/12/16</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11077143-AAFF-4678-BAE5-3C85D6ACEA66}" type="slidenum">
              <a:rPr lang="zh-CN" altLang="en-US"/>
              <a:pPr>
                <a:defRPr/>
              </a:pPr>
              <a:t>‹#›</a:t>
            </a:fld>
            <a:endParaRPr lang="zh-CN" altLang="en-US"/>
          </a:p>
        </p:txBody>
      </p:sp>
    </p:spTree>
    <p:extLst>
      <p:ext uri="{BB962C8B-B14F-4D97-AF65-F5344CB8AC3E}">
        <p14:creationId xmlns:p14="http://schemas.microsoft.com/office/powerpoint/2010/main" val="2415419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0A21AFEE-E64A-43E8-B39C-37C9F802705E}" type="datetimeFigureOut">
              <a:rPr lang="zh-CN" altLang="en-US"/>
              <a:pPr>
                <a:defRPr/>
              </a:pPr>
              <a:t>2019/12/16</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BFAA0460-510A-46DA-962D-3936746814BF}" type="slidenum">
              <a:rPr lang="zh-CN" altLang="en-US"/>
              <a:pPr>
                <a:defRPr/>
              </a:pPr>
              <a:t>‹#›</a:t>
            </a:fld>
            <a:endParaRPr lang="zh-CN" altLang="en-US"/>
          </a:p>
        </p:txBody>
      </p:sp>
    </p:spTree>
    <p:extLst>
      <p:ext uri="{BB962C8B-B14F-4D97-AF65-F5344CB8AC3E}">
        <p14:creationId xmlns:p14="http://schemas.microsoft.com/office/powerpoint/2010/main" val="617587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8B8FE19C-F26F-4B63-A6D6-CFEA87358088}" type="datetimeFigureOut">
              <a:rPr lang="zh-CN" altLang="en-US"/>
              <a:pPr>
                <a:defRPr/>
              </a:pPr>
              <a:t>2019/12/16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1E004D7F-AAA4-4AEB-BFC3-63AE648634CF}" type="slidenum">
              <a:rPr lang="zh-CN" altLang="en-US"/>
              <a:pPr>
                <a:defRPr/>
              </a:pPr>
              <a:t>‹#›</a:t>
            </a:fld>
            <a:endParaRPr lang="zh-CN" altLang="en-US"/>
          </a:p>
        </p:txBody>
      </p:sp>
    </p:spTree>
    <p:extLst>
      <p:ext uri="{BB962C8B-B14F-4D97-AF65-F5344CB8AC3E}">
        <p14:creationId xmlns:p14="http://schemas.microsoft.com/office/powerpoint/2010/main" val="359734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2351D641-FD3D-4924-916D-7B0D3CAF9766}"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89D193E-A601-40BC-8F07-9FB19C1995BB}" type="slidenum">
              <a:rPr lang="zh-CN" altLang="en-US"/>
              <a:pPr>
                <a:defRPr/>
              </a:pPr>
              <a:t>‹#›</a:t>
            </a:fld>
            <a:endParaRPr lang="zh-CN" altLang="en-US"/>
          </a:p>
        </p:txBody>
      </p:sp>
    </p:spTree>
    <p:extLst>
      <p:ext uri="{BB962C8B-B14F-4D97-AF65-F5344CB8AC3E}">
        <p14:creationId xmlns:p14="http://schemas.microsoft.com/office/powerpoint/2010/main" val="1492702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E5958243-F8D1-434E-9CD1-49B81B70C103}" type="datetimeFigureOut">
              <a:rPr lang="zh-CN" altLang="en-US"/>
              <a:pPr>
                <a:defRPr/>
              </a:pPr>
              <a:t>2019/12/16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E6D8D1F6-9869-4A40-9295-65363D93027A}" type="slidenum">
              <a:rPr lang="zh-CN" altLang="en-US"/>
              <a:pPr>
                <a:defRPr/>
              </a:pPr>
              <a:t>‹#›</a:t>
            </a:fld>
            <a:endParaRPr lang="zh-CN" altLang="en-US"/>
          </a:p>
        </p:txBody>
      </p:sp>
    </p:spTree>
    <p:extLst>
      <p:ext uri="{BB962C8B-B14F-4D97-AF65-F5344CB8AC3E}">
        <p14:creationId xmlns:p14="http://schemas.microsoft.com/office/powerpoint/2010/main" val="1040257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485B6EC-6AA8-4C54-9B93-17F3BDD90318}"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C6CFCE08-685D-4480-A30C-B7297743D9DC}" type="slidenum">
              <a:rPr lang="zh-CN" altLang="en-US"/>
              <a:pPr>
                <a:defRPr/>
              </a:pPr>
              <a:t>‹#›</a:t>
            </a:fld>
            <a:endParaRPr lang="zh-CN" altLang="en-US"/>
          </a:p>
        </p:txBody>
      </p:sp>
    </p:spTree>
    <p:extLst>
      <p:ext uri="{BB962C8B-B14F-4D97-AF65-F5344CB8AC3E}">
        <p14:creationId xmlns:p14="http://schemas.microsoft.com/office/powerpoint/2010/main" val="3062020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8212967-0513-42D4-8C9D-87570F25EC7A}"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78AD876F-8B2F-430B-BAB9-753D05C464C9}" type="slidenum">
              <a:rPr lang="zh-CN" altLang="en-US"/>
              <a:pPr>
                <a:defRPr/>
              </a:pPr>
              <a:t>‹#›</a:t>
            </a:fld>
            <a:endParaRPr lang="zh-CN" altLang="en-US"/>
          </a:p>
        </p:txBody>
      </p:sp>
    </p:spTree>
    <p:extLst>
      <p:ext uri="{BB962C8B-B14F-4D97-AF65-F5344CB8AC3E}">
        <p14:creationId xmlns:p14="http://schemas.microsoft.com/office/powerpoint/2010/main" val="3776772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E0654EFE-230C-4E25-97E1-A3D2172D4B6D}"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10214707"/>
      </p:ext>
    </p:extLst>
  </p:cSld>
  <p:clrMapOvr>
    <a:masterClrMapping/>
  </p:clrMapOvr>
  <p:transition spd="slow" advClick="0" advTm="3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3C663103-B8CB-4425-A450-3B556230DE3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836237859"/>
      </p:ext>
    </p:extLst>
  </p:cSld>
  <p:clrMapOvr>
    <a:masterClrMapping/>
  </p:clrMapOvr>
  <p:transition spd="slow" advClick="0" advTm="3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F8054F8-3A4B-49C0-8B67-C14EF314043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055147840"/>
      </p:ext>
    </p:extLst>
  </p:cSld>
  <p:clrMapOvr>
    <a:masterClrMapping/>
  </p:clrMapOvr>
  <p:transition spd="slow" advClick="0" advTm="3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92B8E027-C670-44DA-BE7A-E660BA0B13C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548312842"/>
      </p:ext>
    </p:extLst>
  </p:cSld>
  <p:clrMapOvr>
    <a:masterClrMapping/>
  </p:clrMapOvr>
  <p:transition spd="slow" advClick="0" advTm="3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6517A562-D1DF-44FF-9021-3D4B75ADFB7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624258646"/>
      </p:ext>
    </p:extLst>
  </p:cSld>
  <p:clrMapOvr>
    <a:masterClrMapping/>
  </p:clrMapOvr>
  <p:transition spd="slow" advClick="0" advTm="3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9A09743F-8F61-43FD-B96A-025355C49FD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561288234"/>
      </p:ext>
    </p:extLst>
  </p:cSld>
  <p:clrMapOvr>
    <a:masterClrMapping/>
  </p:clrMapOvr>
  <p:transition spd="slow" advClick="0" advTm="3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45C47612-F391-405B-87B7-25F1B48C2AA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052334466"/>
      </p:ext>
    </p:extLst>
  </p:cSld>
  <p:clrMapOvr>
    <a:masterClrMapping/>
  </p:clrMapOvr>
  <p:transition spd="slow"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5D4041B2-A476-43F2-9DAC-491531E76849}" type="datetimeFigureOut">
              <a:rPr lang="zh-CN" altLang="en-US"/>
              <a:pPr>
                <a:defRPr/>
              </a:pPr>
              <a:t>2019/12/16</a:t>
            </a:fld>
            <a:endParaRPr lang="zh-CN" altLang="en-US"/>
          </a:p>
        </p:txBody>
      </p:sp>
      <p:sp>
        <p:nvSpPr>
          <p:cNvPr id="5"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0DBD5E8D-2E9A-4F31-8C96-7AC282A3676F}" type="slidenum">
              <a:rPr lang="zh-CN" altLang="en-US"/>
              <a:pPr>
                <a:defRPr/>
              </a:pPr>
              <a:t>‹#›</a:t>
            </a:fld>
            <a:endParaRPr lang="zh-CN" altLang="en-US"/>
          </a:p>
        </p:txBody>
      </p:sp>
    </p:spTree>
    <p:extLst>
      <p:ext uri="{BB962C8B-B14F-4D97-AF65-F5344CB8AC3E}">
        <p14:creationId xmlns:p14="http://schemas.microsoft.com/office/powerpoint/2010/main" val="4091736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BAF6D7CA-43D0-48C8-A71B-29DFD1C9F60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715714320"/>
      </p:ext>
    </p:extLst>
  </p:cSld>
  <p:clrMapOvr>
    <a:masterClrMapping/>
  </p:clrMapOvr>
  <p:transition spd="slow" advClick="0" advTm="3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244AE24D-2212-473F-909B-1E921340155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462019599"/>
      </p:ext>
    </p:extLst>
  </p:cSld>
  <p:clrMapOvr>
    <a:masterClrMapping/>
  </p:clrMapOvr>
  <p:transition spd="slow" advClick="0" advTm="3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F65E075-F005-4B9C-AD58-E22DC4FC850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872204214"/>
      </p:ext>
    </p:extLst>
  </p:cSld>
  <p:clrMapOvr>
    <a:masterClrMapping/>
  </p:clrMapOvr>
  <p:transition spd="slow" advClick="0" advTm="3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437BDCF4-5600-470E-9464-1D78E4D1210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349536391"/>
      </p:ext>
    </p:extLst>
  </p:cSld>
  <p:clrMapOvr>
    <a:masterClrMapping/>
  </p:clrMapOvr>
  <p:transition spd="slow"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2259F969-0738-4FD5-95E4-1E57261803EE}" type="datetimeFigureOut">
              <a:rPr lang="zh-CN" altLang="en-US"/>
              <a:pPr>
                <a:defRPr/>
              </a:pPr>
              <a:t>2019/12/16</a:t>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8F26D745-89FA-40CC-940E-A1CAC0317CB2}" type="slidenum">
              <a:rPr lang="zh-CN" altLang="en-US"/>
              <a:pPr>
                <a:defRPr/>
              </a:pPr>
              <a:t>‹#›</a:t>
            </a:fld>
            <a:endParaRPr lang="zh-CN" altLang="en-US"/>
          </a:p>
        </p:txBody>
      </p:sp>
    </p:spTree>
    <p:extLst>
      <p:ext uri="{BB962C8B-B14F-4D97-AF65-F5344CB8AC3E}">
        <p14:creationId xmlns:p14="http://schemas.microsoft.com/office/powerpoint/2010/main" val="289388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49A79706-91A1-4838-A1A5-8675247005A0}" type="datetimeFigureOut">
              <a:rPr lang="zh-CN" altLang="en-US"/>
              <a:pPr>
                <a:defRPr/>
              </a:pPr>
              <a:t>2019/12/16</a:t>
            </a:fld>
            <a:endParaRPr lang="zh-CN" altLang="en-US"/>
          </a:p>
        </p:txBody>
      </p:sp>
      <p:sp>
        <p:nvSpPr>
          <p:cNvPr id="8"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0910EBCB-7661-4018-830B-8F8E7F86180F}" type="slidenum">
              <a:rPr lang="zh-CN" altLang="en-US"/>
              <a:pPr>
                <a:defRPr/>
              </a:pPr>
              <a:t>‹#›</a:t>
            </a:fld>
            <a:endParaRPr lang="zh-CN" altLang="en-US"/>
          </a:p>
        </p:txBody>
      </p:sp>
    </p:spTree>
    <p:extLst>
      <p:ext uri="{BB962C8B-B14F-4D97-AF65-F5344CB8AC3E}">
        <p14:creationId xmlns:p14="http://schemas.microsoft.com/office/powerpoint/2010/main" val="277350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86581E29-A29E-49D8-A887-D45CCAE9DB4A}" type="datetimeFigureOut">
              <a:rPr lang="zh-CN" altLang="en-US"/>
              <a:pPr>
                <a:defRPr/>
              </a:pPr>
              <a:t>2019/12/16</a:t>
            </a:fld>
            <a:endParaRPr lang="zh-CN" altLang="en-US"/>
          </a:p>
        </p:txBody>
      </p:sp>
      <p:sp>
        <p:nvSpPr>
          <p:cNvPr id="4"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079F1CD1-A3B6-4DD1-ABCD-352795DA77B1}" type="slidenum">
              <a:rPr lang="zh-CN" altLang="en-US"/>
              <a:pPr>
                <a:defRPr/>
              </a:pPr>
              <a:t>‹#›</a:t>
            </a:fld>
            <a:endParaRPr lang="zh-CN" altLang="en-US"/>
          </a:p>
        </p:txBody>
      </p:sp>
    </p:spTree>
    <p:extLst>
      <p:ext uri="{BB962C8B-B14F-4D97-AF65-F5344CB8AC3E}">
        <p14:creationId xmlns:p14="http://schemas.microsoft.com/office/powerpoint/2010/main" val="262947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8CBC587B-7ED4-4914-B5B9-AB9BBC70720C}" type="datetimeFigureOut">
              <a:rPr lang="zh-CN" altLang="en-US"/>
              <a:pPr>
                <a:defRPr/>
              </a:pPr>
              <a:t>2019/12/16</a:t>
            </a:fld>
            <a:endParaRPr lang="zh-CN" altLang="en-US"/>
          </a:p>
        </p:txBody>
      </p:sp>
      <p:sp>
        <p:nvSpPr>
          <p:cNvPr id="3"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C7BB305F-4E06-466F-8CC5-39B041771D49}" type="slidenum">
              <a:rPr lang="zh-CN" altLang="en-US"/>
              <a:pPr>
                <a:defRPr/>
              </a:pPr>
              <a:t>‹#›</a:t>
            </a:fld>
            <a:endParaRPr lang="zh-CN" altLang="en-US"/>
          </a:p>
        </p:txBody>
      </p:sp>
    </p:spTree>
    <p:extLst>
      <p:ext uri="{BB962C8B-B14F-4D97-AF65-F5344CB8AC3E}">
        <p14:creationId xmlns:p14="http://schemas.microsoft.com/office/powerpoint/2010/main" val="851791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95795E62-0138-4627-90E5-B65DFD12E802}" type="datetimeFigureOut">
              <a:rPr lang="zh-CN" altLang="en-US"/>
              <a:pPr>
                <a:defRPr/>
              </a:pPr>
              <a:t>2019/12/16</a:t>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E5A033AE-E36E-4674-B68C-C62441A0C5D1}" type="slidenum">
              <a:rPr lang="zh-CN" altLang="en-US"/>
              <a:pPr>
                <a:defRPr/>
              </a:pPr>
              <a:t>‹#›</a:t>
            </a:fld>
            <a:endParaRPr lang="zh-CN" altLang="en-US"/>
          </a:p>
        </p:txBody>
      </p:sp>
    </p:spTree>
    <p:extLst>
      <p:ext uri="{BB962C8B-B14F-4D97-AF65-F5344CB8AC3E}">
        <p14:creationId xmlns:p14="http://schemas.microsoft.com/office/powerpoint/2010/main" val="152283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fld id="{38C94FE3-2B22-46D6-A2F4-EDABF7536251}" type="datetimeFigureOut">
              <a:rPr lang="zh-CN" altLang="en-US"/>
              <a:pPr>
                <a:defRPr/>
              </a:pPr>
              <a:t>2019/12/16</a:t>
            </a:fld>
            <a:endParaRPr lang="zh-CN" altLang="en-US"/>
          </a:p>
        </p:txBody>
      </p:sp>
      <p:sp>
        <p:nvSpPr>
          <p:cNvPr id="6" name="页脚占位符 4"/>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D303EDE3-5078-44BB-B52F-9CAA4D8A49E1}" type="slidenum">
              <a:rPr lang="zh-CN" altLang="en-US"/>
              <a:pPr>
                <a:defRPr/>
              </a:pPr>
              <a:t>‹#›</a:t>
            </a:fld>
            <a:endParaRPr lang="zh-CN" altLang="en-US"/>
          </a:p>
        </p:txBody>
      </p:sp>
    </p:spTree>
    <p:extLst>
      <p:ext uri="{BB962C8B-B14F-4D97-AF65-F5344CB8AC3E}">
        <p14:creationId xmlns:p14="http://schemas.microsoft.com/office/powerpoint/2010/main" val="424896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73000"/>
          </a:schemeClr>
        </a:solidFill>
        <a:effectLst/>
      </p:bgPr>
    </p:bg>
    <p:spTree>
      <p:nvGrpSpPr>
        <p:cNvPr id="1" name=""/>
        <p:cNvGrpSpPr/>
        <p:nvPr/>
      </p:nvGrpSpPr>
      <p:grpSpPr>
        <a:xfrm>
          <a:off x="0" y="0"/>
          <a:ext cx="0" cy="0"/>
          <a:chOff x="0" y="0"/>
          <a:chExt cx="0" cy="0"/>
        </a:xfrm>
      </p:grpSpPr>
      <p:pic>
        <p:nvPicPr>
          <p:cNvPr id="7" name="图片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8100" y="915988"/>
            <a:ext cx="6986588"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96963" y="672338"/>
            <a:ext cx="69357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73000"/>
          </a:schemeClr>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2051"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2052"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E85A9728-2456-4D0F-8D90-FAEB44EA6781}" type="datetimeFigureOut">
              <a:rPr lang="zh-CN" altLang="en-US"/>
              <a:pPr>
                <a:defRPr/>
              </a:pPr>
              <a:t>2019/12/16</a:t>
            </a:fld>
            <a:endParaRPr lang="zh-CN" altLang="en-US"/>
          </a:p>
        </p:txBody>
      </p:sp>
      <p:sp>
        <p:nvSpPr>
          <p:cNvPr id="2053"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zh-CN" altLang="en-US"/>
          </a:p>
        </p:txBody>
      </p:sp>
      <p:sp>
        <p:nvSpPr>
          <p:cNvPr id="2054"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356B312-504E-4DB9-B8A7-1EF2C0A95083}" type="slidenum">
              <a:rPr lang="zh-CN" altLang="en-US"/>
              <a:pPr>
                <a:defRPr/>
              </a:pPr>
              <a:t>‹#›</a:t>
            </a:fld>
            <a:endParaRPr lang="zh-CN" altLang="en-US"/>
          </a:p>
        </p:txBody>
      </p:sp>
      <p:pic>
        <p:nvPicPr>
          <p:cNvPr id="7" name="图片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8100" y="915988"/>
            <a:ext cx="6986588"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96963" y="672338"/>
            <a:ext cx="69357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73000"/>
          </a:schemeClr>
        </a:solid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3075"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3076"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itchFamily="34" charset="0"/>
              </a:defRPr>
            </a:lvl1pPr>
          </a:lstStyle>
          <a:p>
            <a:pPr>
              <a:defRPr/>
            </a:pPr>
            <a:fld id="{FD5C42D7-120B-494D-8535-F63F9C6D2247}" type="datetime1">
              <a:rPr lang="zh-CN" altLang="en-US"/>
              <a:pPr>
                <a:defRPr/>
              </a:pPr>
              <a:t>2019/12/16</a:t>
            </a:fld>
            <a:endParaRPr lang="zh-CN" altLang="en-US" sz="1800">
              <a:solidFill>
                <a:srgbClr val="000000"/>
              </a:solidFill>
            </a:endParaRPr>
          </a:p>
        </p:txBody>
      </p:sp>
      <p:sp>
        <p:nvSpPr>
          <p:cNvPr id="3077"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defRPr>
            </a:lvl1pPr>
          </a:lstStyle>
          <a:p>
            <a:pPr>
              <a:defRPr/>
            </a:pPr>
            <a:endParaRPr lang="zh-CN" altLang="en-US"/>
          </a:p>
        </p:txBody>
      </p:sp>
      <p:sp>
        <p:nvSpPr>
          <p:cNvPr id="3078"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itchFamily="34" charset="0"/>
              </a:defRPr>
            </a:lvl1pPr>
          </a:lstStyle>
          <a:p>
            <a:pPr>
              <a:defRPr/>
            </a:pPr>
            <a:fld id="{AFB343C7-DB37-4779-A65F-56A562200E38}" type="slidenum">
              <a:rPr lang="zh-CN" altLang="en-US"/>
              <a:pPr>
                <a:defRPr/>
              </a:pPr>
              <a:t>‹#›</a:t>
            </a:fld>
            <a:endParaRPr lang="zh-CN" altLang="en-US" sz="1800">
              <a:solidFill>
                <a:srgbClr val="000000"/>
              </a:solidFill>
            </a:endParaRPr>
          </a:p>
        </p:txBody>
      </p:sp>
      <p:pic>
        <p:nvPicPr>
          <p:cNvPr id="7" name="图片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8100" y="915988"/>
            <a:ext cx="6986588"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96963" y="672338"/>
            <a:ext cx="69357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45.jpe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png"/><Relationship Id="rId10" Type="http://schemas.microsoft.com/office/2007/relationships/hdphoto" Target="../media/hdphoto5.wdp"/><Relationship Id="rId4" Type="http://schemas.openxmlformats.org/officeDocument/2006/relationships/image" Target="http://a3.att.hudong.com/68/39/01300000199940122267394073123_s.jpg" TargetMode="External"/><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chart" Target="../charts/chart1.xml"/><Relationship Id="rId5" Type="http://schemas.openxmlformats.org/officeDocument/2006/relationships/image" Target="../media/image54.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png"/><Relationship Id="rId7" Type="http://schemas.openxmlformats.org/officeDocument/2006/relationships/image" Target="../media/image65.e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4.emf"/><Relationship Id="rId4" Type="http://schemas.openxmlformats.org/officeDocument/2006/relationships/oleObject" Target="../embeddings/oleObject1.bin"/><Relationship Id="rId9" Type="http://schemas.openxmlformats.org/officeDocument/2006/relationships/image" Target="../media/image66.emf"/></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68.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18.xml"/><Relationship Id="rId6" Type="http://schemas.microsoft.com/office/2007/relationships/hdphoto" Target="../media/hdphoto8.wdp"/><Relationship Id="rId5" Type="http://schemas.openxmlformats.org/officeDocument/2006/relationships/image" Target="../media/image74.png"/><Relationship Id="rId4" Type="http://schemas.microsoft.com/office/2007/relationships/hdphoto" Target="../media/hdphoto7.wdp"/><Relationship Id="rId9" Type="http://schemas.openxmlformats.org/officeDocument/2006/relationships/image" Target="../media/image77.em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18.xml"/><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png"/><Relationship Id="rId7" Type="http://schemas.microsoft.com/office/2007/relationships/hdphoto" Target="../media/hdphoto12.wdp"/><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83.png"/><Relationship Id="rId5" Type="http://schemas.microsoft.com/office/2007/relationships/hdphoto" Target="../media/hdphoto11.wdp"/><Relationship Id="rId4" Type="http://schemas.openxmlformats.org/officeDocument/2006/relationships/image" Target="../media/image82.png"/><Relationship Id="rId9"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4.png"/><Relationship Id="rId5" Type="http://schemas.microsoft.com/office/2007/relationships/hdphoto" Target="../media/hdphoto14.wdp"/><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9.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4.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6.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91.png"/><Relationship Id="rId5" Type="http://schemas.microsoft.com/office/2007/relationships/hdphoto" Target="../media/hdphoto15.wdp"/><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99.png"/><Relationship Id="rId3" Type="http://schemas.microsoft.com/office/2007/relationships/hdphoto" Target="../media/hdphoto17.wdp"/><Relationship Id="rId7" Type="http://schemas.openxmlformats.org/officeDocument/2006/relationships/image" Target="../media/image98.png"/><Relationship Id="rId12" Type="http://schemas.microsoft.com/office/2007/relationships/hdphoto" Target="../media/hdphoto20.wdp"/><Relationship Id="rId2" Type="http://schemas.openxmlformats.org/officeDocument/2006/relationships/image" Target="../media/image96.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101.png"/><Relationship Id="rId5" Type="http://schemas.microsoft.com/office/2007/relationships/hdphoto" Target="../media/hdphoto18.wdp"/><Relationship Id="rId10" Type="http://schemas.openxmlformats.org/officeDocument/2006/relationships/image" Target="../media/image100.png"/><Relationship Id="rId4" Type="http://schemas.openxmlformats.org/officeDocument/2006/relationships/image" Target="../media/image97.png"/><Relationship Id="rId9" Type="http://schemas.microsoft.com/office/2007/relationships/hdphoto" Target="../media/hdphoto19.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02.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jpe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 Id="rId6" Type="http://schemas.microsoft.com/office/2007/relationships/hdphoto" Target="../media/hdphoto20.wdp"/><Relationship Id="rId5" Type="http://schemas.openxmlformats.org/officeDocument/2006/relationships/image" Target="../media/image101.png"/><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12.jpeg"/><Relationship Id="rId7" Type="http://schemas.openxmlformats.org/officeDocument/2006/relationships/image" Target="../media/image131.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7.png"/><Relationship Id="rId4" Type="http://schemas.openxmlformats.org/officeDocument/2006/relationships/image" Target="../media/image128.png"/><Relationship Id="rId9"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136.png"/><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 Id="rId5" Type="http://schemas.microsoft.com/office/2007/relationships/hdphoto" Target="../media/hdphoto21.wdp"/><Relationship Id="rId4" Type="http://schemas.openxmlformats.org/officeDocument/2006/relationships/image" Target="../media/image137.png"/></Relationships>
</file>

<file path=ppt/slides/_rels/slide6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38.png"/><Relationship Id="rId7" Type="http://schemas.microsoft.com/office/2007/relationships/hdphoto" Target="../media/hdphoto15.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139.png"/><Relationship Id="rId10" Type="http://schemas.openxmlformats.org/officeDocument/2006/relationships/image" Target="../media/image140.png"/><Relationship Id="rId4" Type="http://schemas.openxmlformats.org/officeDocument/2006/relationships/image" Target="../media/image35.png"/><Relationship Id="rId9" Type="http://schemas.microsoft.com/office/2007/relationships/hdphoto" Target="../media/hdphoto16.wdp"/></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microsoft.com/office/2007/relationships/hdphoto" Target="../media/hdphoto22.wdp"/><Relationship Id="rId12" Type="http://schemas.microsoft.com/office/2007/relationships/hdphoto" Target="../media/hdphoto24.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46.png"/><Relationship Id="rId11" Type="http://schemas.openxmlformats.org/officeDocument/2006/relationships/image" Target="../media/image149.png"/><Relationship Id="rId5" Type="http://schemas.openxmlformats.org/officeDocument/2006/relationships/image" Target="../media/image145.png"/><Relationship Id="rId10" Type="http://schemas.openxmlformats.org/officeDocument/2006/relationships/image" Target="../media/image148.png"/><Relationship Id="rId4" Type="http://schemas.openxmlformats.org/officeDocument/2006/relationships/image" Target="../media/image144.png"/><Relationship Id="rId9" Type="http://schemas.microsoft.com/office/2007/relationships/hdphoto" Target="../media/hdphoto23.wdp"/></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emf"/><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8100" y="915988"/>
            <a:ext cx="6986588"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963" y="672338"/>
            <a:ext cx="69357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图片 7"/>
          <p:cNvPicPr>
            <a:picLocks noChangeAspect="1" noChangeArrowheads="1"/>
          </p:cNvPicPr>
          <p:nvPr/>
        </p:nvPicPr>
        <p:blipFill>
          <a:blip r:embed="rId4" cstate="print">
            <a:lum bright="-12000" contrast="3000"/>
            <a:extLst>
              <a:ext uri="{28A0092B-C50C-407E-A947-70E740481C1C}">
                <a14:useLocalDpi xmlns:a14="http://schemas.microsoft.com/office/drawing/2010/main" val="0"/>
              </a:ext>
            </a:extLst>
          </a:blip>
          <a:srcRect t="55851" r="4180" b="9043"/>
          <a:stretch>
            <a:fillRect/>
          </a:stretch>
        </p:blipFill>
        <p:spPr bwMode="auto">
          <a:xfrm>
            <a:off x="0" y="5297714"/>
            <a:ext cx="12192000" cy="156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标题 4">
            <a:extLst>
              <a:ext uri="{FF2B5EF4-FFF2-40B4-BE49-F238E27FC236}">
                <a16:creationId xmlns="" xmlns:a16="http://schemas.microsoft.com/office/drawing/2014/main" id="{6C5CCDF8-B5AB-4E38-8469-8AF16534C4A8}"/>
              </a:ext>
            </a:extLst>
          </p:cNvPr>
          <p:cNvSpPr txBox="1">
            <a:spLocks/>
          </p:cNvSpPr>
          <p:nvPr/>
        </p:nvSpPr>
        <p:spPr>
          <a:xfrm>
            <a:off x="3276897" y="4557226"/>
            <a:ext cx="5502056" cy="515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dirty="0" err="1" smtClean="0">
                <a:solidFill>
                  <a:schemeClr val="tx1">
                    <a:lumMod val="50000"/>
                    <a:lumOff val="50000"/>
                  </a:schemeClr>
                </a:solidFill>
                <a:latin typeface="Arial" pitchFamily="34" charset="0"/>
                <a:ea typeface="微软雅黑" panose="020B0503020204020204" pitchFamily="34" charset="-122"/>
                <a:cs typeface="Arial" pitchFamily="34" charset="0"/>
              </a:rPr>
              <a:t>Gree</a:t>
            </a:r>
            <a:r>
              <a:rPr lang="en-US" altLang="zh-CN" sz="2000" dirty="0" smtClean="0">
                <a:solidFill>
                  <a:schemeClr val="tx1">
                    <a:lumMod val="50000"/>
                    <a:lumOff val="50000"/>
                  </a:schemeClr>
                </a:solidFill>
                <a:latin typeface="Arial" pitchFamily="34" charset="0"/>
                <a:ea typeface="微软雅黑" panose="020B0503020204020204" pitchFamily="34" charset="-122"/>
                <a:cs typeface="Arial" pitchFamily="34" charset="0"/>
              </a:rPr>
              <a:t> Electric Appliances, Inc. of </a:t>
            </a:r>
            <a:r>
              <a:rPr lang="en-US" altLang="zh-CN" sz="2000" dirty="0" err="1" smtClean="0">
                <a:solidFill>
                  <a:schemeClr val="tx1">
                    <a:lumMod val="50000"/>
                    <a:lumOff val="50000"/>
                  </a:schemeClr>
                </a:solidFill>
                <a:latin typeface="Arial" pitchFamily="34" charset="0"/>
                <a:ea typeface="微软雅黑" panose="020B0503020204020204" pitchFamily="34" charset="-122"/>
                <a:cs typeface="Arial" pitchFamily="34" charset="0"/>
              </a:rPr>
              <a:t>Zhuhai</a:t>
            </a:r>
            <a:endParaRPr lang="en-US" altLang="zh-CN" sz="2000" dirty="0" smtClean="0">
              <a:solidFill>
                <a:schemeClr val="tx1">
                  <a:lumMod val="50000"/>
                  <a:lumOff val="50000"/>
                </a:schemeClr>
              </a:solidFill>
              <a:latin typeface="Arial" pitchFamily="34" charset="0"/>
              <a:ea typeface="微软雅黑" panose="020B0503020204020204" pitchFamily="34" charset="-122"/>
              <a:cs typeface="Arial" pitchFamily="34" charset="0"/>
            </a:endParaRPr>
          </a:p>
        </p:txBody>
      </p:sp>
      <p:grpSp>
        <p:nvGrpSpPr>
          <p:cNvPr id="2" name="组合 25">
            <a:extLst>
              <a:ext uri="{FF2B5EF4-FFF2-40B4-BE49-F238E27FC236}">
                <a16:creationId xmlns="" xmlns:a16="http://schemas.microsoft.com/office/drawing/2014/main" id="{A07F843B-ADF1-4849-AAEA-2C3CB1BC9C4A}"/>
              </a:ext>
            </a:extLst>
          </p:cNvPr>
          <p:cNvGrpSpPr/>
          <p:nvPr/>
        </p:nvGrpSpPr>
        <p:grpSpPr>
          <a:xfrm>
            <a:off x="134473" y="2674312"/>
            <a:ext cx="11665641" cy="1079908"/>
            <a:chOff x="121507" y="2716721"/>
            <a:chExt cx="11665641" cy="1079908"/>
          </a:xfrm>
        </p:grpSpPr>
        <p:sp>
          <p:nvSpPr>
            <p:cNvPr id="27" name="标题 4">
              <a:extLst>
                <a:ext uri="{FF2B5EF4-FFF2-40B4-BE49-F238E27FC236}">
                  <a16:creationId xmlns="" xmlns:a16="http://schemas.microsoft.com/office/drawing/2014/main" id="{1675FADD-DDD0-43C3-AB96-EA414CDB5187}"/>
                </a:ext>
              </a:extLst>
            </p:cNvPr>
            <p:cNvSpPr txBox="1">
              <a:spLocks/>
            </p:cNvSpPr>
            <p:nvPr/>
          </p:nvSpPr>
          <p:spPr>
            <a:xfrm>
              <a:off x="121507" y="2716721"/>
              <a:ext cx="11665641" cy="886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6000" b="1" dirty="0" smtClean="0">
                  <a:latin typeface="Arial" pitchFamily="34" charset="0"/>
                  <a:ea typeface="微软雅黑" panose="020B0503020204020204" pitchFamily="34" charset="-122"/>
                  <a:cs typeface="Arial" pitchFamily="34" charset="0"/>
                </a:rPr>
                <a:t>GMV6</a:t>
              </a:r>
              <a:r>
                <a:rPr lang="zh-CN" altLang="en-US" sz="6000" b="1" dirty="0" smtClean="0">
                  <a:latin typeface="Arial" pitchFamily="34" charset="0"/>
                  <a:ea typeface="微软雅黑" panose="020B0503020204020204" pitchFamily="34" charset="-122"/>
                  <a:cs typeface="Arial" pitchFamily="34" charset="0"/>
                </a:rPr>
                <a:t> </a:t>
              </a:r>
              <a:r>
                <a:rPr lang="en-US" altLang="zh-CN" sz="6000" b="1" dirty="0" smtClean="0">
                  <a:latin typeface="Arial" pitchFamily="34" charset="0"/>
                  <a:ea typeface="微软雅黑" panose="020B0503020204020204" pitchFamily="34" charset="-122"/>
                  <a:cs typeface="Arial" pitchFamily="34" charset="0"/>
                </a:rPr>
                <a:t>Multi VRF Unit</a:t>
              </a:r>
              <a:endParaRPr lang="zh-CN" altLang="en-US" sz="6000" b="1" dirty="0">
                <a:latin typeface="Arial" pitchFamily="34" charset="0"/>
                <a:ea typeface="微软雅黑" panose="020B0503020204020204" pitchFamily="34" charset="-122"/>
                <a:cs typeface="Arial" pitchFamily="34" charset="0"/>
              </a:endParaRPr>
            </a:p>
          </p:txBody>
        </p:sp>
        <p:cxnSp>
          <p:nvCxnSpPr>
            <p:cNvPr id="29" name="直接连接符 28">
              <a:extLst>
                <a:ext uri="{FF2B5EF4-FFF2-40B4-BE49-F238E27FC236}">
                  <a16:creationId xmlns="" xmlns:a16="http://schemas.microsoft.com/office/drawing/2014/main" id="{4C5424DD-81FC-491D-952A-867D0292F72E}"/>
                </a:ext>
              </a:extLst>
            </p:cNvPr>
            <p:cNvCxnSpPr>
              <a:cxnSpLocks/>
            </p:cNvCxnSpPr>
            <p:nvPr/>
          </p:nvCxnSpPr>
          <p:spPr>
            <a:xfrm>
              <a:off x="1470542" y="3796629"/>
              <a:ext cx="9210397" cy="0"/>
            </a:xfrm>
            <a:prstGeom prst="line">
              <a:avLst/>
            </a:prstGeom>
          </p:spPr>
          <p:style>
            <a:lnRef idx="1">
              <a:schemeClr val="dk1"/>
            </a:lnRef>
            <a:fillRef idx="0">
              <a:schemeClr val="dk1"/>
            </a:fillRef>
            <a:effectRef idx="0">
              <a:schemeClr val="dk1"/>
            </a:effectRef>
            <a:fontRef idx="minor">
              <a:schemeClr val="tx1"/>
            </a:fontRef>
          </p:style>
        </p:cxnSp>
      </p:grpSp>
      <p:pic>
        <p:nvPicPr>
          <p:cNvPr id="30" name="图片 29" descr="格力中央空调-彩色.png"/>
          <p:cNvPicPr>
            <a:picLocks noChangeAspect="1"/>
          </p:cNvPicPr>
          <p:nvPr/>
        </p:nvPicPr>
        <p:blipFill>
          <a:blip r:embed="rId5" cstate="print"/>
          <a:stretch>
            <a:fillRect/>
          </a:stretch>
        </p:blipFill>
        <p:spPr>
          <a:xfrm>
            <a:off x="10353813" y="182597"/>
            <a:ext cx="1635601" cy="504150"/>
          </a:xfrm>
          <a:prstGeom prst="rect">
            <a:avLst/>
          </a:prstGeom>
        </p:spPr>
      </p:pic>
      <p:pic>
        <p:nvPicPr>
          <p:cNvPr id="31" name="图片 30" descr="让世界爱上中国造-彩色.png"/>
          <p:cNvPicPr>
            <a:picLocks noChangeAspect="1"/>
          </p:cNvPicPr>
          <p:nvPr/>
        </p:nvPicPr>
        <p:blipFill>
          <a:blip r:embed="rId6" cstate="print"/>
          <a:stretch>
            <a:fillRect/>
          </a:stretch>
        </p:blipFill>
        <p:spPr>
          <a:xfrm>
            <a:off x="134473" y="130629"/>
            <a:ext cx="2247066" cy="593766"/>
          </a:xfrm>
          <a:prstGeom prst="rect">
            <a:avLst/>
          </a:prstGeom>
        </p:spPr>
      </p:pic>
    </p:spTree>
    <p:extLst>
      <p:ext uri="{BB962C8B-B14F-4D97-AF65-F5344CB8AC3E}">
        <p14:creationId xmlns:p14="http://schemas.microsoft.com/office/powerpoint/2010/main" val="417931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781590"/>
            <a:ext cx="11213961" cy="492438"/>
          </a:xfrm>
          <a:prstGeom prst="rect">
            <a:avLst/>
          </a:prstGeom>
        </p:spPr>
        <p:txBody>
          <a:bodyPr wrap="none" lIns="121917" tIns="60958" rIns="121917" bIns="60958">
            <a:spAutoFit/>
          </a:bodyPr>
          <a:lstStyle/>
          <a:p>
            <a:pPr lvl="0" algn="ctr"/>
            <a:r>
              <a:rPr lang="zh-CN" altLang="en-US" sz="2400" b="1" dirty="0" smtClean="0">
                <a:latin typeface="Arial" pitchFamily="34" charset="0"/>
                <a:ea typeface="微软雅黑" pitchFamily="34" charset="-122"/>
                <a:cs typeface="Arial" pitchFamily="34" charset="0"/>
              </a:rPr>
              <a:t>①</a:t>
            </a:r>
            <a:r>
              <a:rPr lang="en-US" altLang="zh-CN" sz="2400" b="1" dirty="0" smtClean="0">
                <a:latin typeface="Arial" pitchFamily="34" charset="0"/>
                <a:ea typeface="微软雅黑" pitchFamily="34" charset="-122"/>
                <a:cs typeface="Arial" pitchFamily="34" charset="0"/>
              </a:rPr>
              <a:t> Efficient low-temp enthalpy-adding system</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Multiple </a:t>
            </a:r>
            <a:r>
              <a:rPr lang="en-US" altLang="zh-CN" sz="2400" b="1" dirty="0" smtClean="0">
                <a:solidFill>
                  <a:srgbClr val="FF0000"/>
                </a:solidFill>
                <a:latin typeface="Arial" pitchFamily="34" charset="0"/>
                <a:ea typeface="微软雅黑" pitchFamily="34" charset="-122"/>
                <a:cs typeface="Arial" pitchFamily="34" charset="0"/>
              </a:rPr>
              <a:t>EEV flow control</a:t>
            </a:r>
          </a:p>
        </p:txBody>
      </p:sp>
      <p:sp>
        <p:nvSpPr>
          <p:cNvPr id="1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17" name="矩形 60"/>
          <p:cNvSpPr>
            <a:spLocks noChangeArrowheads="1"/>
          </p:cNvSpPr>
          <p:nvPr/>
        </p:nvSpPr>
        <p:spPr bwMode="auto">
          <a:xfrm>
            <a:off x="10337800" y="-38100"/>
            <a:ext cx="1854200" cy="798121"/>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21" name="文本框 61"/>
          <p:cNvSpPr txBox="1">
            <a:spLocks noChangeArrowheads="1"/>
          </p:cNvSpPr>
          <p:nvPr/>
        </p:nvSpPr>
        <p:spPr bwMode="auto">
          <a:xfrm>
            <a:off x="10420350" y="8312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sp>
        <p:nvSpPr>
          <p:cNvPr id="2" name="矩形 1"/>
          <p:cNvSpPr/>
          <p:nvPr/>
        </p:nvSpPr>
        <p:spPr>
          <a:xfrm>
            <a:off x="219213" y="1339334"/>
            <a:ext cx="4780476" cy="523220"/>
          </a:xfrm>
          <a:prstGeom prst="rect">
            <a:avLst/>
          </a:prstGeom>
        </p:spPr>
        <p:txBody>
          <a:bodyPr wrap="none">
            <a:spAutoFit/>
          </a:bodyPr>
          <a:lstStyle/>
          <a:p>
            <a:r>
              <a:rPr lang="en-US" altLang="zh-CN" sz="2800" dirty="0" smtClean="0">
                <a:latin typeface="Arial" pitchFamily="34" charset="0"/>
                <a:ea typeface="微软雅黑" pitchFamily="34" charset="-122"/>
                <a:cs typeface="Arial" pitchFamily="34" charset="0"/>
              </a:rPr>
              <a:t>Multi EXV control technology</a:t>
            </a:r>
            <a:endParaRPr lang="zh-CN" altLang="en-US" sz="2500" dirty="0">
              <a:latin typeface="微软雅黑" pitchFamily="34" charset="-122"/>
              <a:ea typeface="微软雅黑" pitchFamily="34" charset="-122"/>
            </a:endParaRPr>
          </a:p>
        </p:txBody>
      </p:sp>
      <p:sp>
        <p:nvSpPr>
          <p:cNvPr id="4" name="矩形 3"/>
          <p:cNvSpPr/>
          <p:nvPr/>
        </p:nvSpPr>
        <p:spPr>
          <a:xfrm>
            <a:off x="317500" y="1859340"/>
            <a:ext cx="6086112" cy="3970318"/>
          </a:xfrm>
          <a:prstGeom prst="rect">
            <a:avLst/>
          </a:prstGeom>
        </p:spPr>
        <p:txBody>
          <a:bodyPr wrap="square">
            <a:spAutoFit/>
          </a:bodyPr>
          <a:lstStyle/>
          <a:p>
            <a:r>
              <a:rPr lang="en-US" altLang="zh-CN" dirty="0" smtClean="0">
                <a:latin typeface="Arial" pitchFamily="34" charset="0"/>
                <a:cs typeface="Arial" pitchFamily="34" charset="0"/>
              </a:rPr>
              <a:t>EXV is one of the 4 basic parts of the air conditioner. It is not only a throttle but also a device to adjust the flow rate of refrigerant entering the evaporator. The wider the adjustment range, the higher the accuracy.</a:t>
            </a:r>
          </a:p>
          <a:p>
            <a:endParaRPr lang="zh-CN" altLang="en-US" dirty="0">
              <a:latin typeface="Arial" pitchFamily="34" charset="0"/>
              <a:cs typeface="Arial" pitchFamily="34" charset="0"/>
            </a:endParaRPr>
          </a:p>
          <a:p>
            <a:pPr marL="285750" indent="-285750">
              <a:buFont typeface="Wingdings" pitchFamily="2" charset="2"/>
              <a:buChar char="l"/>
            </a:pPr>
            <a:r>
              <a:rPr lang="en-US" altLang="zh-CN" dirty="0" smtClean="0">
                <a:latin typeface="Arial" pitchFamily="34" charset="0"/>
                <a:cs typeface="Arial" pitchFamily="34" charset="0"/>
              </a:rPr>
              <a:t>ODU adopts dual EXV control. The main EXV is a 3000-step EXV whilst the sub-cooling EXV is a 480-step EXV. They can precisely control the flow between IDU and ODU.</a:t>
            </a:r>
          </a:p>
          <a:p>
            <a:pPr marL="285750" indent="-285750">
              <a:buFont typeface="Wingdings" pitchFamily="2" charset="2"/>
              <a:buChar char="l"/>
            </a:pPr>
            <a:endParaRPr lang="zh-CN" altLang="en-US" dirty="0">
              <a:latin typeface="Arial" pitchFamily="34" charset="0"/>
              <a:cs typeface="Arial" pitchFamily="34" charset="0"/>
            </a:endParaRPr>
          </a:p>
          <a:p>
            <a:pPr marL="285750" indent="-285750">
              <a:buFont typeface="Wingdings" pitchFamily="2" charset="2"/>
              <a:buChar char="l"/>
            </a:pPr>
            <a:r>
              <a:rPr lang="en-US" altLang="zh-CN" dirty="0" smtClean="0">
                <a:latin typeface="Arial" pitchFamily="34" charset="0"/>
                <a:cs typeface="Arial" pitchFamily="34" charset="0"/>
              </a:rPr>
              <a:t>IDU adopts silent type EXV control. It can precisely control the flow of refrigerant. The adjustment is smooth and stable, improving comfort and system reliability. </a:t>
            </a:r>
            <a:endParaRPr lang="zh-CN" altLang="en-US" dirty="0">
              <a:latin typeface="Arial" pitchFamily="34" charset="0"/>
              <a:cs typeface="Arial" pitchFamily="34" charset="0"/>
            </a:endParaRPr>
          </a:p>
        </p:txBody>
      </p:sp>
      <p:pic>
        <p:nvPicPr>
          <p:cNvPr id="13" name="图片 12"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14" name="矩形 13"/>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pic>
        <p:nvPicPr>
          <p:cNvPr id="5" name="图片 4"/>
          <p:cNvPicPr>
            <a:picLocks noChangeAspect="1"/>
          </p:cNvPicPr>
          <p:nvPr/>
        </p:nvPicPr>
        <p:blipFill>
          <a:blip r:embed="rId4"/>
          <a:stretch>
            <a:fillRect/>
          </a:stretch>
        </p:blipFill>
        <p:spPr>
          <a:xfrm>
            <a:off x="6688792" y="1600944"/>
            <a:ext cx="3924300" cy="4133850"/>
          </a:xfrm>
          <a:prstGeom prst="rect">
            <a:avLst/>
          </a:prstGeom>
        </p:spPr>
      </p:pic>
    </p:spTree>
    <p:extLst>
      <p:ext uri="{BB962C8B-B14F-4D97-AF65-F5344CB8AC3E}">
        <p14:creationId xmlns:p14="http://schemas.microsoft.com/office/powerpoint/2010/main" val="375100205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26" name="矩形 60"/>
          <p:cNvSpPr>
            <a:spLocks noChangeArrowheads="1"/>
          </p:cNvSpPr>
          <p:nvPr/>
        </p:nvSpPr>
        <p:spPr bwMode="auto">
          <a:xfrm>
            <a:off x="10337800" y="-38100"/>
            <a:ext cx="1854200" cy="809996"/>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27" name="文本框 61"/>
          <p:cNvSpPr txBox="1">
            <a:spLocks noChangeArrowheads="1"/>
          </p:cNvSpPr>
          <p:nvPr/>
        </p:nvSpPr>
        <p:spPr bwMode="auto">
          <a:xfrm>
            <a:off x="10420349" y="95000"/>
            <a:ext cx="1771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sp>
        <p:nvSpPr>
          <p:cNvPr id="50" name="矩形 49"/>
          <p:cNvSpPr/>
          <p:nvPr/>
        </p:nvSpPr>
        <p:spPr>
          <a:xfrm>
            <a:off x="-11520" y="683668"/>
            <a:ext cx="8478625" cy="575548"/>
          </a:xfrm>
          <a:prstGeom prst="rect">
            <a:avLst/>
          </a:prstGeom>
        </p:spPr>
        <p:txBody>
          <a:bodyPr wrap="square" lIns="21342" tIns="10671" rIns="21342" bIns="10671">
            <a:spAutoFit/>
          </a:bodyPr>
          <a:lstStyle/>
          <a:p>
            <a:pPr>
              <a:lnSpc>
                <a:spcPct val="150000"/>
              </a:lnSpc>
            </a:pPr>
            <a:r>
              <a:rPr lang="zh-CN" altLang="en-US" sz="2400" b="1" dirty="0" smtClean="0">
                <a:latin typeface="Arial" pitchFamily="34" charset="0"/>
                <a:ea typeface="微软雅黑" pitchFamily="34" charset="-122"/>
                <a:cs typeface="Arial" pitchFamily="34" charset="0"/>
              </a:rPr>
              <a:t>②</a:t>
            </a:r>
            <a:r>
              <a:rPr lang="en-US" altLang="zh-CN" sz="2400" b="1" dirty="0" smtClean="0">
                <a:latin typeface="Arial" pitchFamily="34" charset="0"/>
                <a:ea typeface="微软雅黑" pitchFamily="34" charset="-122"/>
                <a:cs typeface="Arial" pitchFamily="34" charset="0"/>
              </a:rPr>
              <a:t>Efficient heat exchange</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Efficient </a:t>
            </a:r>
            <a:r>
              <a:rPr lang="en-US" altLang="zh-CN" sz="2400" b="1" dirty="0" smtClean="0">
                <a:solidFill>
                  <a:srgbClr val="FF0000"/>
                </a:solidFill>
                <a:latin typeface="Arial" pitchFamily="34" charset="0"/>
                <a:ea typeface="微软雅黑" pitchFamily="34" charset="-122"/>
                <a:cs typeface="Arial" pitchFamily="34" charset="0"/>
              </a:rPr>
              <a:t>heat exchanger</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9" name="矩形 18"/>
          <p:cNvSpPr/>
          <p:nvPr/>
        </p:nvSpPr>
        <p:spPr>
          <a:xfrm>
            <a:off x="267592" y="1160250"/>
            <a:ext cx="9805541" cy="1254299"/>
          </a:xfrm>
          <a:prstGeom prst="rect">
            <a:avLst/>
          </a:prstGeom>
        </p:spPr>
        <p:txBody>
          <a:bodyPr wrap="square" lIns="55988" tIns="27994" rIns="55988" bIns="27994">
            <a:spAutoFit/>
          </a:bodyPr>
          <a:lstStyle/>
          <a:p>
            <a:pPr defTabSz="559883" eaLnBrk="0" hangingPunct="0">
              <a:spcAft>
                <a:spcPts val="700"/>
              </a:spcAft>
              <a:defRPr/>
            </a:pPr>
            <a:r>
              <a:rPr lang="en-US" altLang="zh-CN" b="1" dirty="0" smtClean="0">
                <a:solidFill>
                  <a:srgbClr val="00CC99"/>
                </a:solidFill>
                <a:latin typeface="Arial" pitchFamily="34" charset="0"/>
                <a:ea typeface="微软雅黑" panose="020B0503020204020204" pitchFamily="34" charset="-122"/>
                <a:cs typeface="Arial" pitchFamily="34" charset="0"/>
              </a:rPr>
              <a:t>Corrugated small pitch heat exchange fins</a:t>
            </a:r>
            <a:endParaRPr lang="en-US" altLang="zh-CN" b="1" dirty="0">
              <a:solidFill>
                <a:srgbClr val="00CC99"/>
              </a:solidFill>
              <a:latin typeface="Arial" pitchFamily="34" charset="0"/>
              <a:ea typeface="微软雅黑" panose="020B0503020204020204" pitchFamily="34" charset="-122"/>
              <a:cs typeface="Arial" pitchFamily="34" charset="0"/>
            </a:endParaRPr>
          </a:p>
          <a:p>
            <a:pPr marL="285750" indent="-285750" defTabSz="559883" eaLnBrk="0" hangingPunct="0">
              <a:buFont typeface="Wingdings" panose="05000000000000000000" pitchFamily="2" charset="2"/>
              <a:buChar char="l"/>
              <a:defRPr/>
            </a:pPr>
            <a:r>
              <a:rPr lang="en-US" altLang="zh-CN" dirty="0" smtClean="0">
                <a:latin typeface="Arial" pitchFamily="34" charset="0"/>
                <a:ea typeface="微软雅黑" panose="020B0503020204020204" pitchFamily="34" charset="-122"/>
                <a:cs typeface="Arial" pitchFamily="34" charset="0"/>
              </a:rPr>
              <a:t>The overall heat exchange efficiency is higher;</a:t>
            </a:r>
            <a:endParaRPr lang="en-US" altLang="zh-CN" dirty="0">
              <a:latin typeface="Arial" pitchFamily="34" charset="0"/>
              <a:ea typeface="微软雅黑" panose="020B0503020204020204" pitchFamily="34" charset="-122"/>
              <a:cs typeface="Arial" pitchFamily="34" charset="0"/>
            </a:endParaRPr>
          </a:p>
          <a:p>
            <a:pPr marL="285750" indent="-285750" defTabSz="559883" eaLnBrk="0" hangingPunct="0">
              <a:buFont typeface="Wingdings" panose="05000000000000000000" pitchFamily="2" charset="2"/>
              <a:buChar char="l"/>
              <a:defRPr/>
            </a:pPr>
            <a:r>
              <a:rPr lang="en-US" altLang="zh-CN" dirty="0" smtClean="0">
                <a:latin typeface="Arial" pitchFamily="34" charset="0"/>
                <a:ea typeface="微软雅黑" panose="020B0503020204020204" pitchFamily="34" charset="-122"/>
                <a:cs typeface="Arial" pitchFamily="34" charset="0"/>
              </a:rPr>
              <a:t>Less fin section, stronger corrosion resistance;</a:t>
            </a:r>
            <a:endParaRPr lang="en-US" altLang="zh-CN" dirty="0">
              <a:latin typeface="Arial" pitchFamily="34" charset="0"/>
              <a:ea typeface="微软雅黑" panose="020B0503020204020204" pitchFamily="34" charset="-122"/>
              <a:cs typeface="Arial" pitchFamily="34" charset="0"/>
            </a:endParaRPr>
          </a:p>
          <a:p>
            <a:pPr marL="285750" indent="-285750" eaLnBrk="0" hangingPunct="0">
              <a:buFont typeface="Wingdings" panose="05000000000000000000" pitchFamily="2" charset="2"/>
              <a:buChar char="l"/>
            </a:pPr>
            <a:r>
              <a:rPr lang="en-US" altLang="zh-CN" dirty="0" smtClean="0">
                <a:latin typeface="Arial" pitchFamily="34" charset="0"/>
                <a:ea typeface="微软雅黑" pitchFamily="34" charset="-122"/>
                <a:cs typeface="Arial" pitchFamily="34" charset="0"/>
              </a:rPr>
              <a:t>Corrugated hydrophilic design, easier defrosting;</a:t>
            </a:r>
            <a:endParaRPr lang="en-US" altLang="zh-CN" dirty="0">
              <a:latin typeface="Arial" pitchFamily="34" charset="0"/>
              <a:ea typeface="微软雅黑" pitchFamily="34" charset="-122"/>
              <a:cs typeface="Arial" pitchFamily="34" charset="0"/>
            </a:endParaRPr>
          </a:p>
        </p:txBody>
      </p:sp>
      <p:grpSp>
        <p:nvGrpSpPr>
          <p:cNvPr id="2" name="组合 1"/>
          <p:cNvGrpSpPr/>
          <p:nvPr/>
        </p:nvGrpSpPr>
        <p:grpSpPr>
          <a:xfrm>
            <a:off x="6385793" y="1259216"/>
            <a:ext cx="4162623" cy="2117509"/>
            <a:chOff x="5569939" y="4230417"/>
            <a:chExt cx="5790297" cy="2433618"/>
          </a:xfrm>
        </p:grpSpPr>
        <p:pic>
          <p:nvPicPr>
            <p:cNvPr id="2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55" t="22336" r="17546" b="18502"/>
            <a:stretch/>
          </p:blipFill>
          <p:spPr bwMode="auto">
            <a:xfrm>
              <a:off x="7934944" y="4230418"/>
              <a:ext cx="3029250" cy="20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9495825" y="6335998"/>
              <a:ext cx="1864411" cy="307746"/>
            </a:xfrm>
            <a:prstGeom prst="rect">
              <a:avLst/>
            </a:prstGeom>
          </p:spPr>
          <p:txBody>
            <a:bodyPr wrap="square" lIns="21342" tIns="10671" rIns="21342" bIns="10671">
              <a:spAutoFit/>
            </a:bodyPr>
            <a:lstStyle/>
            <a:p>
              <a:pPr algn="ctr"/>
              <a:r>
                <a:rPr lang="en-US" altLang="zh-CN" sz="1600" b="1" dirty="0">
                  <a:latin typeface="Arial" pitchFamily="34" charset="0"/>
                  <a:ea typeface="微软雅黑" pitchFamily="34" charset="-122"/>
                  <a:cs typeface="Arial" pitchFamily="34" charset="0"/>
                </a:rPr>
                <a:t>GMV6</a:t>
              </a:r>
              <a:endParaRPr lang="zh-CN" altLang="en-US" sz="1600" b="1" dirty="0">
                <a:latin typeface="Arial" pitchFamily="34" charset="0"/>
                <a:ea typeface="微软雅黑" panose="020B0503020204020204" pitchFamily="34" charset="-122"/>
                <a:cs typeface="Arial" pitchFamily="34" charset="0"/>
              </a:endParaRPr>
            </a:p>
          </p:txBody>
        </p:sp>
        <p:sp>
          <p:nvSpPr>
            <p:cNvPr id="22" name="矩形 21"/>
            <p:cNvSpPr/>
            <p:nvPr/>
          </p:nvSpPr>
          <p:spPr>
            <a:xfrm>
              <a:off x="7980039" y="6335997"/>
              <a:ext cx="1578578" cy="307746"/>
            </a:xfrm>
            <a:prstGeom prst="rect">
              <a:avLst/>
            </a:prstGeom>
          </p:spPr>
          <p:txBody>
            <a:bodyPr wrap="square" lIns="21342" tIns="10671" rIns="21342" bIns="10671">
              <a:spAutoFit/>
            </a:bodyPr>
            <a:lstStyle/>
            <a:p>
              <a:pPr algn="ctr"/>
              <a:r>
                <a:rPr lang="en-US" altLang="zh-CN" sz="1600" b="1" dirty="0" smtClean="0">
                  <a:latin typeface="Arial" pitchFamily="34" charset="0"/>
                  <a:ea typeface="微软雅黑" panose="020B0503020204020204" pitchFamily="34" charset="-122"/>
                  <a:cs typeface="Arial" pitchFamily="34" charset="0"/>
                </a:rPr>
                <a:t>Others</a:t>
              </a:r>
              <a:endParaRPr lang="zh-CN" altLang="en-US" sz="1600" b="1" dirty="0">
                <a:latin typeface="Arial" pitchFamily="34" charset="0"/>
                <a:ea typeface="微软雅黑" panose="020B0503020204020204" pitchFamily="34" charset="-122"/>
                <a:cs typeface="Arial" pitchFamily="34" charset="0"/>
              </a:endParaRPr>
            </a:p>
          </p:txBody>
        </p:sp>
        <p:pic>
          <p:nvPicPr>
            <p:cNvPr id="2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19" t="9400" r="36815" b="19886"/>
            <a:stretch/>
          </p:blipFill>
          <p:spPr bwMode="auto">
            <a:xfrm>
              <a:off x="5659323" y="4230417"/>
              <a:ext cx="1885241" cy="212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矩形 23"/>
            <p:cNvSpPr/>
            <p:nvPr/>
          </p:nvSpPr>
          <p:spPr>
            <a:xfrm>
              <a:off x="6692878" y="6356289"/>
              <a:ext cx="1007987" cy="307746"/>
            </a:xfrm>
            <a:prstGeom prst="rect">
              <a:avLst/>
            </a:prstGeom>
          </p:spPr>
          <p:txBody>
            <a:bodyPr wrap="square" lIns="21342" tIns="10671" rIns="21342" bIns="10671">
              <a:spAutoFit/>
            </a:bodyPr>
            <a:lstStyle/>
            <a:p>
              <a:pPr algn="ctr"/>
              <a:r>
                <a:rPr lang="en-US" altLang="zh-CN" sz="1600" b="1" dirty="0">
                  <a:latin typeface="Arial" pitchFamily="34" charset="0"/>
                  <a:ea typeface="微软雅黑" pitchFamily="34" charset="-122"/>
                  <a:cs typeface="Arial" pitchFamily="34" charset="0"/>
                </a:rPr>
                <a:t>GMV6</a:t>
              </a:r>
              <a:endParaRPr lang="zh-CN" altLang="en-US" sz="1600" b="1" dirty="0">
                <a:latin typeface="Arial" pitchFamily="34" charset="0"/>
                <a:ea typeface="微软雅黑" panose="020B0503020204020204" pitchFamily="34" charset="-122"/>
                <a:cs typeface="Arial" pitchFamily="34" charset="0"/>
              </a:endParaRPr>
            </a:p>
          </p:txBody>
        </p:sp>
        <p:sp>
          <p:nvSpPr>
            <p:cNvPr id="30" name="矩形 29"/>
            <p:cNvSpPr/>
            <p:nvPr/>
          </p:nvSpPr>
          <p:spPr>
            <a:xfrm>
              <a:off x="5569939" y="6322765"/>
              <a:ext cx="974611" cy="307746"/>
            </a:xfrm>
            <a:prstGeom prst="rect">
              <a:avLst/>
            </a:prstGeom>
          </p:spPr>
          <p:txBody>
            <a:bodyPr wrap="square" lIns="21342" tIns="10671" rIns="21342" bIns="10671">
              <a:spAutoFit/>
            </a:bodyPr>
            <a:lstStyle/>
            <a:p>
              <a:pPr algn="ctr"/>
              <a:r>
                <a:rPr lang="en-US" altLang="zh-CN" sz="1600" b="1" dirty="0" smtClean="0">
                  <a:latin typeface="Arial" pitchFamily="34" charset="0"/>
                  <a:ea typeface="微软雅黑" panose="020B0503020204020204" pitchFamily="34" charset="-122"/>
                  <a:cs typeface="Arial" pitchFamily="34" charset="0"/>
                </a:rPr>
                <a:t>Others</a:t>
              </a:r>
              <a:endParaRPr lang="zh-CN" altLang="en-US" sz="1600" b="1" dirty="0">
                <a:latin typeface="Arial" pitchFamily="34" charset="0"/>
                <a:ea typeface="微软雅黑" panose="020B0503020204020204" pitchFamily="34" charset="-122"/>
                <a:cs typeface="Arial" pitchFamily="34" charset="0"/>
              </a:endParaRPr>
            </a:p>
          </p:txBody>
        </p:sp>
      </p:grpSp>
      <p:pic>
        <p:nvPicPr>
          <p:cNvPr id="29" name="图片 28" descr="格力中央空调-彩色.png"/>
          <p:cNvPicPr>
            <a:picLocks noChangeAspect="1"/>
          </p:cNvPicPr>
          <p:nvPr/>
        </p:nvPicPr>
        <p:blipFill>
          <a:blip r:embed="rId4" cstate="print"/>
          <a:stretch>
            <a:fillRect/>
          </a:stretch>
        </p:blipFill>
        <p:spPr>
          <a:xfrm>
            <a:off x="219213" y="131797"/>
            <a:ext cx="1635601" cy="504150"/>
          </a:xfrm>
          <a:prstGeom prst="rect">
            <a:avLst/>
          </a:prstGeom>
        </p:spPr>
      </p:pic>
      <p:sp>
        <p:nvSpPr>
          <p:cNvPr id="31" name="矩形 30"/>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
        <p:nvSpPr>
          <p:cNvPr id="17" name="矩形 16"/>
          <p:cNvSpPr/>
          <p:nvPr/>
        </p:nvSpPr>
        <p:spPr>
          <a:xfrm>
            <a:off x="323942" y="3720741"/>
            <a:ext cx="8264245" cy="1164530"/>
          </a:xfrm>
          <a:prstGeom prst="rect">
            <a:avLst/>
          </a:prstGeom>
        </p:spPr>
        <p:txBody>
          <a:bodyPr wrap="square" lIns="55988" tIns="27994" rIns="55988" bIns="27994">
            <a:spAutoFit/>
          </a:bodyPr>
          <a:lstStyle/>
          <a:p>
            <a:pPr algn="just" defTabSz="559883" eaLnBrk="0" hangingPunct="0">
              <a:defRPr/>
            </a:pPr>
            <a:r>
              <a:rPr lang="en-US" altLang="zh-CN" dirty="0" smtClean="0">
                <a:latin typeface="Arial" pitchFamily="34" charset="0"/>
                <a:ea typeface="微软雅黑" panose="020B0503020204020204" pitchFamily="34" charset="-122"/>
                <a:cs typeface="Arial" pitchFamily="34" charset="0"/>
              </a:rPr>
              <a:t>According to the characteristics of the wind field, the heat exchanger is divided into different zones. The upper and lower levels adopt different capillary tubes. With the 1-2-2-1flow path design, the efficiency is higher. </a:t>
            </a:r>
            <a:r>
              <a:rPr lang="en-US" altLang="zh-CN" b="1" dirty="0" smtClean="0">
                <a:latin typeface="Arial" pitchFamily="34" charset="0"/>
                <a:ea typeface="微软雅黑" panose="020B0503020204020204" pitchFamily="34" charset="-122"/>
                <a:cs typeface="Arial" pitchFamily="34" charset="0"/>
              </a:rPr>
              <a:t>Heat exchange rate is up by </a:t>
            </a:r>
            <a:r>
              <a:rPr lang="en-US" altLang="zh-CN" b="1" u="sng" dirty="0" smtClean="0">
                <a:latin typeface="Arial" pitchFamily="34" charset="0"/>
                <a:ea typeface="微软雅黑" panose="020B0503020204020204" pitchFamily="34" charset="-122"/>
                <a:cs typeface="Arial" pitchFamily="34" charset="0"/>
              </a:rPr>
              <a:t>8%</a:t>
            </a:r>
            <a:r>
              <a:rPr lang="en-US" altLang="zh-CN" dirty="0" smtClean="0">
                <a:latin typeface="Arial" pitchFamily="34" charset="0"/>
                <a:ea typeface="微软雅黑" panose="020B0503020204020204" pitchFamily="34" charset="-122"/>
                <a:cs typeface="Arial" pitchFamily="34" charset="0"/>
              </a:rPr>
              <a:t>.</a:t>
            </a:r>
            <a:endParaRPr lang="en-US" altLang="zh-CN" dirty="0">
              <a:latin typeface="Arial" pitchFamily="34" charset="0"/>
              <a:ea typeface="微软雅黑" panose="020B0503020204020204" pitchFamily="34" charset="-122"/>
              <a:cs typeface="Arial" pitchFamily="34" charset="0"/>
            </a:endParaRPr>
          </a:p>
        </p:txBody>
      </p:sp>
      <p:sp>
        <p:nvSpPr>
          <p:cNvPr id="28" name="右箭头 27"/>
          <p:cNvSpPr/>
          <p:nvPr/>
        </p:nvSpPr>
        <p:spPr bwMode="auto">
          <a:xfrm>
            <a:off x="5891256" y="5331549"/>
            <a:ext cx="914534" cy="645816"/>
          </a:xfrm>
          <a:prstGeom prst="rightArrow">
            <a:avLst>
              <a:gd name="adj1" fmla="val 52776"/>
              <a:gd name="adj2" fmla="val 50000"/>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4" name="矩形 33"/>
          <p:cNvSpPr/>
          <p:nvPr/>
        </p:nvSpPr>
        <p:spPr>
          <a:xfrm>
            <a:off x="10837" y="3323820"/>
            <a:ext cx="9691303" cy="390882"/>
          </a:xfrm>
          <a:prstGeom prst="rect">
            <a:avLst/>
          </a:prstGeom>
        </p:spPr>
        <p:txBody>
          <a:bodyPr wrap="square" lIns="21342" tIns="10671" rIns="21342" bIns="10671">
            <a:spAutoFit/>
          </a:bodyPr>
          <a:lstStyle/>
          <a:p>
            <a:pPr lvl="0"/>
            <a:r>
              <a:rPr lang="zh-CN" altLang="en-US" sz="2400" b="1" dirty="0" smtClean="0">
                <a:latin typeface="Arial" pitchFamily="34" charset="0"/>
                <a:ea typeface="微软雅黑" pitchFamily="34" charset="-122"/>
                <a:cs typeface="Arial" pitchFamily="34" charset="0"/>
              </a:rPr>
              <a:t>②</a:t>
            </a:r>
            <a:r>
              <a:rPr lang="en-US" altLang="zh-CN" sz="2400" b="1" dirty="0" smtClean="0">
                <a:latin typeface="Arial" pitchFamily="34" charset="0"/>
                <a:ea typeface="微软雅黑" pitchFamily="34" charset="-122"/>
                <a:cs typeface="Arial" pitchFamily="34" charset="0"/>
              </a:rPr>
              <a:t>Efficient heat exchange——</a:t>
            </a:r>
            <a:r>
              <a:rPr lang="en-US" altLang="zh-CN" sz="2400" b="1" dirty="0" smtClean="0">
                <a:solidFill>
                  <a:srgbClr val="FF0000"/>
                </a:solidFill>
                <a:latin typeface="Arial" pitchFamily="34" charset="0"/>
                <a:ea typeface="微软雅黑" pitchFamily="34" charset="-122"/>
                <a:cs typeface="Arial" pitchFamily="34" charset="0"/>
              </a:rPr>
              <a:t>Layered dual-zone heat exchange</a:t>
            </a:r>
          </a:p>
        </p:txBody>
      </p:sp>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1561" y="3792138"/>
            <a:ext cx="3327969" cy="2691545"/>
          </a:xfrm>
          <a:prstGeom prst="rect">
            <a:avLst/>
          </a:prstGeom>
        </p:spPr>
      </p:pic>
      <p:grpSp>
        <p:nvGrpSpPr>
          <p:cNvPr id="3" name="组合 2"/>
          <p:cNvGrpSpPr/>
          <p:nvPr/>
        </p:nvGrpSpPr>
        <p:grpSpPr>
          <a:xfrm>
            <a:off x="4043452" y="4782078"/>
            <a:ext cx="1613605" cy="1739152"/>
            <a:chOff x="646424" y="4942926"/>
            <a:chExt cx="1613605" cy="1739152"/>
          </a:xfrm>
        </p:grpSpPr>
        <p:pic>
          <p:nvPicPr>
            <p:cNvPr id="36" name="图片 2"/>
            <p:cNvPicPr>
              <a:picLocks noChangeAspect="1"/>
            </p:cNvPicPr>
            <p:nvPr/>
          </p:nvPicPr>
          <p:blipFill rotWithShape="1">
            <a:blip r:embed="rId6" cstate="print">
              <a:extLst>
                <a:ext uri="{28A0092B-C50C-407E-A947-70E740481C1C}">
                  <a14:useLocalDpi xmlns:a14="http://schemas.microsoft.com/office/drawing/2010/main" val="0"/>
                </a:ext>
              </a:extLst>
            </a:blip>
            <a:srcRect l="9644" t="3111" r="8051" b="2435"/>
            <a:stretch/>
          </p:blipFill>
          <p:spPr bwMode="auto">
            <a:xfrm>
              <a:off x="852569" y="4942926"/>
              <a:ext cx="1407460" cy="173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2"/>
            <p:cNvSpPr txBox="1"/>
            <p:nvPr/>
          </p:nvSpPr>
          <p:spPr>
            <a:xfrm>
              <a:off x="646424" y="6276280"/>
              <a:ext cx="1460500" cy="400110"/>
            </a:xfrm>
            <a:prstGeom prst="rect">
              <a:avLst/>
            </a:prstGeom>
            <a:noFill/>
          </p:spPr>
          <p:txBody>
            <a:bodyPr wrap="square" rtlCol="0">
              <a:spAutoFit/>
            </a:bodyPr>
            <a:lstStyle/>
            <a:p>
              <a:r>
                <a:rPr lang="en-US" altLang="zh-CN" sz="2000" dirty="0" smtClean="0"/>
                <a:t>GMV5</a:t>
              </a:r>
              <a:endParaRPr lang="zh-CN" altLang="en-US" sz="2000" dirty="0"/>
            </a:p>
          </p:txBody>
        </p:sp>
      </p:grpSp>
      <p:grpSp>
        <p:nvGrpSpPr>
          <p:cNvPr id="4" name="组合 3"/>
          <p:cNvGrpSpPr/>
          <p:nvPr/>
        </p:nvGrpSpPr>
        <p:grpSpPr>
          <a:xfrm>
            <a:off x="6753457" y="4748635"/>
            <a:ext cx="1767435" cy="1841256"/>
            <a:chOff x="4126238" y="4891874"/>
            <a:chExt cx="1767435" cy="1841256"/>
          </a:xfrm>
        </p:grpSpPr>
        <p:pic>
          <p:nvPicPr>
            <p:cNvPr id="3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5330"/>
            <a:stretch/>
          </p:blipFill>
          <p:spPr bwMode="auto">
            <a:xfrm>
              <a:off x="4412770" y="4891874"/>
              <a:ext cx="1480903" cy="1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51"/>
            <p:cNvSpPr txBox="1"/>
            <p:nvPr/>
          </p:nvSpPr>
          <p:spPr>
            <a:xfrm>
              <a:off x="4126238" y="6226812"/>
              <a:ext cx="1460500" cy="400110"/>
            </a:xfrm>
            <a:prstGeom prst="rect">
              <a:avLst/>
            </a:prstGeom>
            <a:noFill/>
          </p:spPr>
          <p:txBody>
            <a:bodyPr wrap="square" rtlCol="0">
              <a:spAutoFit/>
            </a:bodyPr>
            <a:lstStyle/>
            <a:p>
              <a:r>
                <a:rPr lang="en-US" altLang="zh-CN" sz="2000" dirty="0" smtClean="0"/>
                <a:t>GMV6</a:t>
              </a:r>
              <a:endParaRPr lang="zh-CN" altLang="en-US" sz="2000" dirty="0"/>
            </a:p>
          </p:txBody>
        </p:sp>
      </p:grpSp>
      <p:grpSp>
        <p:nvGrpSpPr>
          <p:cNvPr id="10" name="组合 9"/>
          <p:cNvGrpSpPr/>
          <p:nvPr/>
        </p:nvGrpSpPr>
        <p:grpSpPr>
          <a:xfrm>
            <a:off x="113507" y="4939367"/>
            <a:ext cx="4318479" cy="1731330"/>
            <a:chOff x="77647" y="4939367"/>
            <a:chExt cx="4318479" cy="1731330"/>
          </a:xfrm>
        </p:grpSpPr>
        <p:grpSp>
          <p:nvGrpSpPr>
            <p:cNvPr id="7" name="组合 6"/>
            <p:cNvGrpSpPr/>
            <p:nvPr/>
          </p:nvGrpSpPr>
          <p:grpSpPr>
            <a:xfrm>
              <a:off x="422092" y="4992851"/>
              <a:ext cx="3618838" cy="1643237"/>
              <a:chOff x="422092" y="4930096"/>
              <a:chExt cx="3618838" cy="1643237"/>
            </a:xfrm>
          </p:grpSpPr>
          <p:pic>
            <p:nvPicPr>
              <p:cNvPr id="16" name="Picture 2" descr="D:\2019\内销GMV6画册\流路图.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092" y="4930096"/>
                <a:ext cx="3558347" cy="1598412"/>
              </a:xfrm>
              <a:prstGeom prst="rect">
                <a:avLst/>
              </a:prstGeom>
              <a:solidFill>
                <a:schemeClr val="bg1"/>
              </a:solidFill>
            </p:spPr>
          </p:pic>
          <p:grpSp>
            <p:nvGrpSpPr>
              <p:cNvPr id="6" name="组合 5"/>
              <p:cNvGrpSpPr/>
              <p:nvPr/>
            </p:nvGrpSpPr>
            <p:grpSpPr>
              <a:xfrm>
                <a:off x="422092" y="4930096"/>
                <a:ext cx="3618838" cy="1643237"/>
                <a:chOff x="422092" y="4930096"/>
                <a:chExt cx="3618838" cy="1643237"/>
              </a:xfrm>
            </p:grpSpPr>
            <p:sp>
              <p:nvSpPr>
                <p:cNvPr id="5" name="矩形 4"/>
                <p:cNvSpPr/>
                <p:nvPr/>
              </p:nvSpPr>
              <p:spPr bwMode="auto">
                <a:xfrm>
                  <a:off x="422092" y="4930096"/>
                  <a:ext cx="169579" cy="1439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8" name="矩形 37"/>
                <p:cNvSpPr/>
                <p:nvPr/>
              </p:nvSpPr>
              <p:spPr bwMode="auto">
                <a:xfrm>
                  <a:off x="422092" y="5593653"/>
                  <a:ext cx="169579" cy="1439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9" name="矩形 38"/>
                <p:cNvSpPr/>
                <p:nvPr/>
              </p:nvSpPr>
              <p:spPr bwMode="auto">
                <a:xfrm>
                  <a:off x="422092" y="6083573"/>
                  <a:ext cx="169579" cy="1439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0" name="矩形 39"/>
                <p:cNvSpPr/>
                <p:nvPr/>
              </p:nvSpPr>
              <p:spPr bwMode="auto">
                <a:xfrm>
                  <a:off x="2326168" y="6083573"/>
                  <a:ext cx="169579" cy="1439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1" name="矩形 40"/>
                <p:cNvSpPr/>
                <p:nvPr/>
              </p:nvSpPr>
              <p:spPr bwMode="auto">
                <a:xfrm>
                  <a:off x="2326168" y="5572585"/>
                  <a:ext cx="169579" cy="1439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2" name="矩形 41"/>
                <p:cNvSpPr/>
                <p:nvPr/>
              </p:nvSpPr>
              <p:spPr bwMode="auto">
                <a:xfrm>
                  <a:off x="2326168" y="4964482"/>
                  <a:ext cx="169579" cy="1439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3" name="矩形 42"/>
                <p:cNvSpPr/>
                <p:nvPr/>
              </p:nvSpPr>
              <p:spPr bwMode="auto">
                <a:xfrm>
                  <a:off x="1041870" y="6411719"/>
                  <a:ext cx="392483" cy="16161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4" name="矩形 43"/>
                <p:cNvSpPr/>
                <p:nvPr/>
              </p:nvSpPr>
              <p:spPr bwMode="auto">
                <a:xfrm>
                  <a:off x="3636445" y="5689618"/>
                  <a:ext cx="392483" cy="16161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5" name="矩形 44"/>
                <p:cNvSpPr/>
                <p:nvPr/>
              </p:nvSpPr>
              <p:spPr bwMode="auto">
                <a:xfrm>
                  <a:off x="3648447" y="5036446"/>
                  <a:ext cx="392483" cy="16161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6" name="矩形 45"/>
                <p:cNvSpPr/>
                <p:nvPr/>
              </p:nvSpPr>
              <p:spPr bwMode="auto">
                <a:xfrm>
                  <a:off x="1760800" y="5152005"/>
                  <a:ext cx="392483" cy="16161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7" name="矩形 46"/>
                <p:cNvSpPr/>
                <p:nvPr/>
              </p:nvSpPr>
              <p:spPr bwMode="auto">
                <a:xfrm>
                  <a:off x="1760800" y="5771675"/>
                  <a:ext cx="392483" cy="16161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grpSp>
        <p:grpSp>
          <p:nvGrpSpPr>
            <p:cNvPr id="9" name="组合 8"/>
            <p:cNvGrpSpPr/>
            <p:nvPr/>
          </p:nvGrpSpPr>
          <p:grpSpPr>
            <a:xfrm>
              <a:off x="77647" y="4939367"/>
              <a:ext cx="4318479" cy="1731330"/>
              <a:chOff x="77647" y="4939367"/>
              <a:chExt cx="4318479" cy="1731330"/>
            </a:xfrm>
          </p:grpSpPr>
          <p:sp>
            <p:nvSpPr>
              <p:cNvPr id="8" name="文本框 7"/>
              <p:cNvSpPr txBox="1"/>
              <p:nvPr/>
            </p:nvSpPr>
            <p:spPr>
              <a:xfrm>
                <a:off x="1672651" y="5109394"/>
                <a:ext cx="831374" cy="369332"/>
              </a:xfrm>
              <a:prstGeom prst="rect">
                <a:avLst/>
              </a:prstGeom>
              <a:noFill/>
            </p:spPr>
            <p:txBody>
              <a:bodyPr wrap="square" rtlCol="0">
                <a:spAutoFit/>
              </a:bodyPr>
              <a:lstStyle/>
              <a:p>
                <a:r>
                  <a:rPr lang="en-US" altLang="zh-CN" sz="900" dirty="0" smtClean="0"/>
                  <a:t>Refrigerant flow</a:t>
                </a:r>
                <a:endParaRPr lang="zh-CN" altLang="en-US" sz="900" dirty="0"/>
              </a:p>
            </p:txBody>
          </p:sp>
          <p:sp>
            <p:nvSpPr>
              <p:cNvPr id="48" name="文本框 47"/>
              <p:cNvSpPr txBox="1"/>
              <p:nvPr/>
            </p:nvSpPr>
            <p:spPr>
              <a:xfrm>
                <a:off x="3564752" y="5007042"/>
                <a:ext cx="831374" cy="369332"/>
              </a:xfrm>
              <a:prstGeom prst="rect">
                <a:avLst/>
              </a:prstGeom>
              <a:noFill/>
            </p:spPr>
            <p:txBody>
              <a:bodyPr wrap="square" rtlCol="0">
                <a:spAutoFit/>
              </a:bodyPr>
              <a:lstStyle/>
              <a:p>
                <a:r>
                  <a:rPr lang="en-US" altLang="zh-CN" sz="900" dirty="0" smtClean="0"/>
                  <a:t>Refrigerant flow</a:t>
                </a:r>
                <a:endParaRPr lang="zh-CN" altLang="en-US" sz="900" dirty="0"/>
              </a:p>
            </p:txBody>
          </p:sp>
          <p:sp>
            <p:nvSpPr>
              <p:cNvPr id="49" name="文本框 48"/>
              <p:cNvSpPr txBox="1"/>
              <p:nvPr/>
            </p:nvSpPr>
            <p:spPr>
              <a:xfrm>
                <a:off x="1672651" y="5723206"/>
                <a:ext cx="831374" cy="369332"/>
              </a:xfrm>
              <a:prstGeom prst="rect">
                <a:avLst/>
              </a:prstGeom>
              <a:noFill/>
            </p:spPr>
            <p:txBody>
              <a:bodyPr wrap="square" rtlCol="0">
                <a:spAutoFit/>
              </a:bodyPr>
              <a:lstStyle/>
              <a:p>
                <a:r>
                  <a:rPr lang="en-US" altLang="zh-CN" sz="900" dirty="0" smtClean="0"/>
                  <a:t>Refrigerant flow</a:t>
                </a:r>
                <a:endParaRPr lang="zh-CN" altLang="en-US" sz="900" dirty="0"/>
              </a:p>
            </p:txBody>
          </p:sp>
          <p:sp>
            <p:nvSpPr>
              <p:cNvPr id="51" name="文本框 50"/>
              <p:cNvSpPr txBox="1"/>
              <p:nvPr/>
            </p:nvSpPr>
            <p:spPr>
              <a:xfrm>
                <a:off x="3564752" y="5626712"/>
                <a:ext cx="831374" cy="369332"/>
              </a:xfrm>
              <a:prstGeom prst="rect">
                <a:avLst/>
              </a:prstGeom>
              <a:noFill/>
            </p:spPr>
            <p:txBody>
              <a:bodyPr wrap="square" rtlCol="0">
                <a:spAutoFit/>
              </a:bodyPr>
              <a:lstStyle/>
              <a:p>
                <a:r>
                  <a:rPr lang="en-US" altLang="zh-CN" sz="900" dirty="0" smtClean="0"/>
                  <a:t>Refrigerant flow</a:t>
                </a:r>
                <a:endParaRPr lang="zh-CN" altLang="en-US" sz="900" dirty="0"/>
              </a:p>
            </p:txBody>
          </p:sp>
          <p:sp>
            <p:nvSpPr>
              <p:cNvPr id="52" name="文本框 51"/>
              <p:cNvSpPr txBox="1"/>
              <p:nvPr/>
            </p:nvSpPr>
            <p:spPr>
              <a:xfrm>
                <a:off x="77647" y="4939367"/>
                <a:ext cx="831374" cy="230832"/>
              </a:xfrm>
              <a:prstGeom prst="rect">
                <a:avLst/>
              </a:prstGeom>
              <a:noFill/>
            </p:spPr>
            <p:txBody>
              <a:bodyPr wrap="square" rtlCol="0">
                <a:spAutoFit/>
              </a:bodyPr>
              <a:lstStyle/>
              <a:p>
                <a:r>
                  <a:rPr lang="en-US" altLang="zh-CN" sz="900" dirty="0" smtClean="0"/>
                  <a:t>Air flow</a:t>
                </a:r>
                <a:endParaRPr lang="zh-CN" altLang="en-US" sz="900" dirty="0"/>
              </a:p>
            </p:txBody>
          </p:sp>
          <p:sp>
            <p:nvSpPr>
              <p:cNvPr id="53" name="文本框 52"/>
              <p:cNvSpPr txBox="1"/>
              <p:nvPr/>
            </p:nvSpPr>
            <p:spPr>
              <a:xfrm>
                <a:off x="77647" y="5579748"/>
                <a:ext cx="831374" cy="230832"/>
              </a:xfrm>
              <a:prstGeom prst="rect">
                <a:avLst/>
              </a:prstGeom>
              <a:noFill/>
            </p:spPr>
            <p:txBody>
              <a:bodyPr wrap="square" rtlCol="0">
                <a:spAutoFit/>
              </a:bodyPr>
              <a:lstStyle/>
              <a:p>
                <a:r>
                  <a:rPr lang="en-US" altLang="zh-CN" sz="900" dirty="0" smtClean="0"/>
                  <a:t>Air flow</a:t>
                </a:r>
                <a:endParaRPr lang="zh-CN" altLang="en-US" sz="900" dirty="0"/>
              </a:p>
            </p:txBody>
          </p:sp>
          <p:sp>
            <p:nvSpPr>
              <p:cNvPr id="54" name="文本框 53"/>
              <p:cNvSpPr txBox="1"/>
              <p:nvPr/>
            </p:nvSpPr>
            <p:spPr>
              <a:xfrm>
                <a:off x="77647" y="6092538"/>
                <a:ext cx="831374" cy="230832"/>
              </a:xfrm>
              <a:prstGeom prst="rect">
                <a:avLst/>
              </a:prstGeom>
              <a:noFill/>
            </p:spPr>
            <p:txBody>
              <a:bodyPr wrap="square" rtlCol="0">
                <a:spAutoFit/>
              </a:bodyPr>
              <a:lstStyle/>
              <a:p>
                <a:r>
                  <a:rPr lang="en-US" altLang="zh-CN" sz="900" dirty="0" smtClean="0"/>
                  <a:t>Air flow</a:t>
                </a:r>
                <a:endParaRPr lang="zh-CN" altLang="en-US" sz="900" dirty="0"/>
              </a:p>
            </p:txBody>
          </p:sp>
          <p:sp>
            <p:nvSpPr>
              <p:cNvPr id="55" name="文本框 54"/>
              <p:cNvSpPr txBox="1"/>
              <p:nvPr/>
            </p:nvSpPr>
            <p:spPr>
              <a:xfrm>
                <a:off x="1995723" y="6092538"/>
                <a:ext cx="831374" cy="230832"/>
              </a:xfrm>
              <a:prstGeom prst="rect">
                <a:avLst/>
              </a:prstGeom>
              <a:noFill/>
            </p:spPr>
            <p:txBody>
              <a:bodyPr wrap="square" rtlCol="0">
                <a:spAutoFit/>
              </a:bodyPr>
              <a:lstStyle/>
              <a:p>
                <a:r>
                  <a:rPr lang="en-US" altLang="zh-CN" sz="900" dirty="0" smtClean="0"/>
                  <a:t>Air flow</a:t>
                </a:r>
                <a:endParaRPr lang="zh-CN" altLang="en-US" sz="900" dirty="0"/>
              </a:p>
            </p:txBody>
          </p:sp>
          <p:sp>
            <p:nvSpPr>
              <p:cNvPr id="56" name="文本框 55"/>
              <p:cNvSpPr txBox="1"/>
              <p:nvPr/>
            </p:nvSpPr>
            <p:spPr>
              <a:xfrm>
                <a:off x="1995723" y="5573240"/>
                <a:ext cx="831374" cy="230832"/>
              </a:xfrm>
              <a:prstGeom prst="rect">
                <a:avLst/>
              </a:prstGeom>
              <a:noFill/>
            </p:spPr>
            <p:txBody>
              <a:bodyPr wrap="square" rtlCol="0">
                <a:spAutoFit/>
              </a:bodyPr>
              <a:lstStyle/>
              <a:p>
                <a:r>
                  <a:rPr lang="en-US" altLang="zh-CN" sz="900" dirty="0" smtClean="0"/>
                  <a:t>Air flow</a:t>
                </a:r>
                <a:endParaRPr lang="zh-CN" altLang="en-US" sz="900" dirty="0"/>
              </a:p>
            </p:txBody>
          </p:sp>
          <p:sp>
            <p:nvSpPr>
              <p:cNvPr id="57" name="文本框 56"/>
              <p:cNvSpPr txBox="1"/>
              <p:nvPr/>
            </p:nvSpPr>
            <p:spPr>
              <a:xfrm>
                <a:off x="1995723" y="4954023"/>
                <a:ext cx="831374" cy="230832"/>
              </a:xfrm>
              <a:prstGeom prst="rect">
                <a:avLst/>
              </a:prstGeom>
              <a:noFill/>
            </p:spPr>
            <p:txBody>
              <a:bodyPr wrap="square" rtlCol="0">
                <a:spAutoFit/>
              </a:bodyPr>
              <a:lstStyle/>
              <a:p>
                <a:r>
                  <a:rPr lang="en-US" altLang="zh-CN" sz="900" dirty="0" smtClean="0"/>
                  <a:t>Air flow</a:t>
                </a:r>
                <a:endParaRPr lang="zh-CN" altLang="en-US" sz="900" dirty="0"/>
              </a:p>
            </p:txBody>
          </p:sp>
          <p:sp>
            <p:nvSpPr>
              <p:cNvPr id="58" name="文本框 57"/>
              <p:cNvSpPr txBox="1"/>
              <p:nvPr/>
            </p:nvSpPr>
            <p:spPr>
              <a:xfrm>
                <a:off x="944881" y="6430819"/>
                <a:ext cx="831374" cy="230832"/>
              </a:xfrm>
              <a:prstGeom prst="rect">
                <a:avLst/>
              </a:prstGeom>
              <a:noFill/>
            </p:spPr>
            <p:txBody>
              <a:bodyPr wrap="square" rtlCol="0">
                <a:spAutoFit/>
              </a:bodyPr>
              <a:lstStyle/>
              <a:p>
                <a:r>
                  <a:rPr lang="en-US" altLang="zh-CN" sz="900" dirty="0" smtClean="0"/>
                  <a:t>GMV5</a:t>
                </a:r>
                <a:endParaRPr lang="zh-CN" altLang="en-US" sz="900" dirty="0"/>
              </a:p>
            </p:txBody>
          </p:sp>
          <p:sp>
            <p:nvSpPr>
              <p:cNvPr id="59" name="文本框 58"/>
              <p:cNvSpPr txBox="1"/>
              <p:nvPr/>
            </p:nvSpPr>
            <p:spPr>
              <a:xfrm>
                <a:off x="2916515" y="6439865"/>
                <a:ext cx="831374" cy="230832"/>
              </a:xfrm>
              <a:prstGeom prst="rect">
                <a:avLst/>
              </a:prstGeom>
              <a:solidFill>
                <a:schemeClr val="bg1"/>
              </a:solidFill>
            </p:spPr>
            <p:txBody>
              <a:bodyPr wrap="square" rtlCol="0">
                <a:spAutoFit/>
              </a:bodyPr>
              <a:lstStyle/>
              <a:p>
                <a:r>
                  <a:rPr lang="en-US" altLang="zh-CN" sz="900" dirty="0" smtClean="0"/>
                  <a:t>GMV6</a:t>
                </a:r>
                <a:endParaRPr lang="zh-CN" altLang="en-US" sz="900" dirty="0"/>
              </a:p>
            </p:txBody>
          </p:sp>
        </p:grpSp>
      </p:grpSp>
    </p:spTree>
    <p:extLst>
      <p:ext uri="{BB962C8B-B14F-4D97-AF65-F5344CB8AC3E}">
        <p14:creationId xmlns:p14="http://schemas.microsoft.com/office/powerpoint/2010/main" val="314978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6931138" y="2229875"/>
            <a:ext cx="3754969" cy="1933151"/>
          </a:xfrm>
          <a:prstGeom prst="rect">
            <a:avLst/>
          </a:prstGeom>
        </p:spPr>
      </p:pic>
      <p:sp>
        <p:nvSpPr>
          <p:cNvPr id="2"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3" name="文本框 61"/>
          <p:cNvSpPr txBox="1">
            <a:spLocks noChangeArrowheads="1"/>
          </p:cNvSpPr>
          <p:nvPr/>
        </p:nvSpPr>
        <p:spPr bwMode="auto">
          <a:xfrm>
            <a:off x="10420350" y="0"/>
            <a:ext cx="971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smtClean="0">
                <a:solidFill>
                  <a:srgbClr val="FFFFFF"/>
                </a:solidFill>
              </a:rPr>
              <a:t>产品特点</a:t>
            </a:r>
            <a:endParaRPr lang="zh-CN" altLang="en-US" sz="2800" b="1">
              <a:solidFill>
                <a:srgbClr val="FFFFFF"/>
              </a:solidFill>
            </a:endParaRPr>
          </a:p>
        </p:txBody>
      </p:sp>
      <p:sp>
        <p:nvSpPr>
          <p:cNvPr id="7" name="矩形 60"/>
          <p:cNvSpPr>
            <a:spLocks noChangeArrowheads="1"/>
          </p:cNvSpPr>
          <p:nvPr/>
        </p:nvSpPr>
        <p:spPr bwMode="auto">
          <a:xfrm>
            <a:off x="10490200" y="7425"/>
            <a:ext cx="1701800" cy="776346"/>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8" name="文本框 61"/>
          <p:cNvSpPr txBox="1">
            <a:spLocks noChangeArrowheads="1"/>
          </p:cNvSpPr>
          <p:nvPr/>
        </p:nvSpPr>
        <p:spPr bwMode="auto">
          <a:xfrm>
            <a:off x="10509662" y="152400"/>
            <a:ext cx="1682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sp>
        <p:nvSpPr>
          <p:cNvPr id="9" name="矩形 8"/>
          <p:cNvSpPr/>
          <p:nvPr/>
        </p:nvSpPr>
        <p:spPr>
          <a:xfrm>
            <a:off x="219213" y="1226074"/>
            <a:ext cx="11517688" cy="472033"/>
          </a:xfrm>
          <a:prstGeom prst="rect">
            <a:avLst/>
          </a:prstGeom>
        </p:spPr>
        <p:txBody>
          <a:bodyPr wrap="square" lIns="55988" tIns="27994" rIns="55988" bIns="27994">
            <a:spAutoFit/>
          </a:bodyPr>
          <a:lstStyle/>
          <a:p>
            <a:pPr defTabSz="559883" eaLnBrk="0" hangingPunct="0">
              <a:lnSpc>
                <a:spcPct val="150000"/>
              </a:lnSpc>
              <a:defRPr/>
            </a:pPr>
            <a:r>
              <a:rPr lang="en-US" altLang="zh-CN" dirty="0" smtClean="0">
                <a:latin typeface="Arial" pitchFamily="34" charset="0"/>
                <a:ea typeface="微软雅黑" panose="020B0503020204020204" pitchFamily="34" charset="-122"/>
                <a:cs typeface="Arial" pitchFamily="34" charset="0"/>
              </a:rPr>
              <a:t>Optimized fan blade design to increase blade forward curve, suppress eddy current and reduce leakage.</a:t>
            </a:r>
            <a:endParaRPr lang="zh-CN" altLang="en-US" dirty="0">
              <a:latin typeface="Arial" pitchFamily="34" charset="0"/>
              <a:ea typeface="微软雅黑" panose="020B0503020204020204" pitchFamily="34" charset="-122"/>
              <a:cs typeface="Arial" pitchFamily="34" charset="0"/>
            </a:endParaRPr>
          </a:p>
        </p:txBody>
      </p:sp>
      <p:sp>
        <p:nvSpPr>
          <p:cNvPr id="17" name="矩形 16"/>
          <p:cNvSpPr/>
          <p:nvPr/>
        </p:nvSpPr>
        <p:spPr>
          <a:xfrm>
            <a:off x="0" y="790100"/>
            <a:ext cx="8977745" cy="390882"/>
          </a:xfrm>
          <a:prstGeom prst="rect">
            <a:avLst/>
          </a:prstGeom>
        </p:spPr>
        <p:txBody>
          <a:bodyPr wrap="square" lIns="21342" tIns="10671" rIns="21342" bIns="10671">
            <a:spAutoFit/>
          </a:bodyPr>
          <a:lstStyle/>
          <a:p>
            <a:pPr lvl="0"/>
            <a:r>
              <a:rPr lang="zh-CN" altLang="en-US" sz="2400" b="1" dirty="0" smtClean="0">
                <a:latin typeface="Arial" pitchFamily="34" charset="0"/>
                <a:ea typeface="微软雅黑" pitchFamily="34" charset="-122"/>
                <a:cs typeface="Arial" pitchFamily="34" charset="0"/>
              </a:rPr>
              <a:t>②</a:t>
            </a:r>
            <a:r>
              <a:rPr lang="en-US" altLang="zh-CN" sz="2400" b="1" dirty="0" smtClean="0">
                <a:latin typeface="Arial" pitchFamily="34" charset="0"/>
                <a:ea typeface="微软雅黑" pitchFamily="34" charset="-122"/>
                <a:cs typeface="Arial" pitchFamily="34" charset="0"/>
              </a:rPr>
              <a:t>Efficient heat exchange——</a:t>
            </a:r>
            <a:r>
              <a:rPr lang="en-US" altLang="zh-CN" sz="2400" b="1" dirty="0" smtClean="0">
                <a:solidFill>
                  <a:srgbClr val="FF0000"/>
                </a:solidFill>
                <a:latin typeface="Arial" pitchFamily="34" charset="0"/>
                <a:ea typeface="微软雅黑" pitchFamily="34" charset="-122"/>
                <a:cs typeface="Arial" pitchFamily="34" charset="0"/>
              </a:rPr>
              <a:t>Large flow air duct</a:t>
            </a:r>
          </a:p>
        </p:txBody>
      </p:sp>
      <p:sp>
        <p:nvSpPr>
          <p:cNvPr id="19" name="矩形 18"/>
          <p:cNvSpPr/>
          <p:nvPr/>
        </p:nvSpPr>
        <p:spPr>
          <a:xfrm>
            <a:off x="6931138" y="1675782"/>
            <a:ext cx="4024409" cy="483215"/>
          </a:xfrm>
          <a:prstGeom prst="rect">
            <a:avLst/>
          </a:prstGeom>
        </p:spPr>
        <p:txBody>
          <a:bodyPr wrap="square" lIns="21342" tIns="10671" rIns="21342" bIns="10671">
            <a:spAutoFit/>
          </a:bodyPr>
          <a:lstStyle/>
          <a:p>
            <a:r>
              <a:rPr lang="en-US" altLang="zh-CN" sz="1500" b="1" dirty="0" smtClean="0">
                <a:solidFill>
                  <a:srgbClr val="FF0000"/>
                </a:solidFill>
                <a:latin typeface="Arial" pitchFamily="34" charset="0"/>
                <a:ea typeface="微软雅黑" pitchFamily="34" charset="-122"/>
                <a:cs typeface="Arial" pitchFamily="34" charset="0"/>
              </a:rPr>
              <a:t>New type air grille, with air output area up by 7.8%</a:t>
            </a:r>
            <a:endParaRPr lang="en-US" altLang="zh-CN" sz="1500" b="1" dirty="0">
              <a:solidFill>
                <a:srgbClr val="FF0000"/>
              </a:solidFill>
              <a:latin typeface="Arial" pitchFamily="34" charset="0"/>
              <a:ea typeface="微软雅黑" pitchFamily="34" charset="-122"/>
              <a:cs typeface="Arial" pitchFamily="34" charset="0"/>
            </a:endParaRPr>
          </a:p>
        </p:txBody>
      </p:sp>
      <p:cxnSp>
        <p:nvCxnSpPr>
          <p:cNvPr id="30" name="直接连接符 29"/>
          <p:cNvCxnSpPr/>
          <p:nvPr/>
        </p:nvCxnSpPr>
        <p:spPr bwMode="auto">
          <a:xfrm>
            <a:off x="1978339" y="4339408"/>
            <a:ext cx="7846168" cy="12322"/>
          </a:xfrm>
          <a:prstGeom prst="line">
            <a:avLst/>
          </a:prstGeom>
          <a:solidFill>
            <a:schemeClr val="accent1"/>
          </a:solidFill>
          <a:ln w="1905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p:cNvCxnSpPr/>
          <p:nvPr/>
        </p:nvCxnSpPr>
        <p:spPr bwMode="auto">
          <a:xfrm flipV="1">
            <a:off x="6796367" y="2224405"/>
            <a:ext cx="0" cy="2187739"/>
          </a:xfrm>
          <a:prstGeom prst="line">
            <a:avLst/>
          </a:prstGeom>
          <a:solidFill>
            <a:schemeClr val="accent1"/>
          </a:solidFill>
          <a:ln w="1905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图片 25"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28" name="矩形 27"/>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660" y="2224405"/>
            <a:ext cx="5800776" cy="201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621102" y="1639757"/>
            <a:ext cx="6050334" cy="553998"/>
          </a:xfrm>
          <a:prstGeom prst="rect">
            <a:avLst/>
          </a:prstGeom>
        </p:spPr>
        <p:txBody>
          <a:bodyPr wrap="square">
            <a:spAutoFit/>
          </a:bodyPr>
          <a:lstStyle/>
          <a:p>
            <a:r>
              <a:rPr lang="en-US" altLang="zh-CN" sz="1500" b="1" dirty="0" smtClean="0">
                <a:solidFill>
                  <a:srgbClr val="FF0000"/>
                </a:solidFill>
                <a:latin typeface="Arial" pitchFamily="34" charset="0"/>
                <a:ea typeface="微软雅黑" pitchFamily="34" charset="-122"/>
                <a:cs typeface="Arial" pitchFamily="34" charset="0"/>
              </a:rPr>
              <a:t>The reversed S-shaped tail design effectively increases the work area of the blades and greatly increases the air volume.</a:t>
            </a:r>
            <a:endParaRPr lang="zh-CN" altLang="en-US" sz="1500" b="1" dirty="0">
              <a:solidFill>
                <a:srgbClr val="FF0000"/>
              </a:solidFill>
              <a:latin typeface="Arial" pitchFamily="34" charset="0"/>
              <a:ea typeface="微软雅黑" pitchFamily="34" charset="-122"/>
              <a:cs typeface="Arial" pitchFamily="34" charset="0"/>
            </a:endParaRPr>
          </a:p>
        </p:txBody>
      </p:sp>
      <p:sp>
        <p:nvSpPr>
          <p:cNvPr id="32" name="矩形 31"/>
          <p:cNvSpPr/>
          <p:nvPr/>
        </p:nvSpPr>
        <p:spPr>
          <a:xfrm>
            <a:off x="-266905" y="4441120"/>
            <a:ext cx="9511553" cy="369332"/>
          </a:xfrm>
          <a:prstGeom prst="rect">
            <a:avLst/>
          </a:prstGeom>
        </p:spPr>
        <p:txBody>
          <a:bodyPr wrap="square">
            <a:spAutoFit/>
          </a:bodyPr>
          <a:lstStyle/>
          <a:p>
            <a:pPr algn="ctr"/>
            <a:r>
              <a:rPr lang="en-US" altLang="zh-CN" dirty="0" smtClean="0">
                <a:latin typeface="微软雅黑" pitchFamily="34" charset="-122"/>
                <a:ea typeface="微软雅黑" pitchFamily="34" charset="-122"/>
              </a:rPr>
              <a:t>Compared to other conventional units, the air volume of GMV6 is up by 16%.</a:t>
            </a:r>
            <a:endParaRPr lang="zh-CN" altLang="en-US" dirty="0">
              <a:latin typeface="微软雅黑" pitchFamily="34" charset="-122"/>
              <a:ea typeface="微软雅黑" pitchFamily="34" charset="-122"/>
            </a:endParaRPr>
          </a:p>
        </p:txBody>
      </p:sp>
      <p:pic>
        <p:nvPicPr>
          <p:cNvPr id="13" name="图片 12"/>
          <p:cNvPicPr>
            <a:picLocks noChangeAspect="1"/>
          </p:cNvPicPr>
          <p:nvPr/>
        </p:nvPicPr>
        <p:blipFill>
          <a:blip r:embed="rId5"/>
          <a:stretch>
            <a:fillRect/>
          </a:stretch>
        </p:blipFill>
        <p:spPr>
          <a:xfrm>
            <a:off x="870660" y="4810452"/>
            <a:ext cx="3182839" cy="1960004"/>
          </a:xfrm>
          <a:prstGeom prst="rect">
            <a:avLst/>
          </a:prstGeom>
        </p:spPr>
      </p:pic>
      <p:pic>
        <p:nvPicPr>
          <p:cNvPr id="14" name="图片 13"/>
          <p:cNvPicPr>
            <a:picLocks noChangeAspect="1"/>
          </p:cNvPicPr>
          <p:nvPr/>
        </p:nvPicPr>
        <p:blipFill>
          <a:blip r:embed="rId6"/>
          <a:stretch>
            <a:fillRect/>
          </a:stretch>
        </p:blipFill>
        <p:spPr>
          <a:xfrm>
            <a:off x="4198129" y="4810452"/>
            <a:ext cx="3182400" cy="1957068"/>
          </a:xfrm>
          <a:prstGeom prst="rect">
            <a:avLst/>
          </a:prstGeom>
        </p:spPr>
      </p:pic>
    </p:spTree>
    <p:extLst>
      <p:ext uri="{BB962C8B-B14F-4D97-AF65-F5344CB8AC3E}">
        <p14:creationId xmlns:p14="http://schemas.microsoft.com/office/powerpoint/2010/main" val="368311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9416" y="1254430"/>
            <a:ext cx="11191084" cy="420737"/>
          </a:xfrm>
          <a:prstGeom prst="rect">
            <a:avLst/>
          </a:prstGeom>
        </p:spPr>
        <p:txBody>
          <a:bodyPr wrap="square" lIns="55988" tIns="27994" rIns="55988" bIns="27994">
            <a:spAutoFit/>
          </a:bodyPr>
          <a:lstStyle/>
          <a:p>
            <a:pPr defTabSz="559883" eaLnBrk="0" hangingPunct="0">
              <a:lnSpc>
                <a:spcPct val="150000"/>
              </a:lnSpc>
              <a:defRPr/>
            </a:pPr>
            <a:r>
              <a:rPr lang="en-US" altLang="zh-CN" dirty="0" smtClean="0">
                <a:latin typeface="Arial" pitchFamily="34" charset="0"/>
                <a:ea typeface="微软雅黑" panose="020B0503020204020204" pitchFamily="34" charset="-122"/>
                <a:cs typeface="Arial" pitchFamily="34" charset="0"/>
              </a:rPr>
              <a:t>GMV6 offer a variety of operating modes for users to meet the requirements for power supply in peak time.</a:t>
            </a:r>
            <a:endParaRPr lang="zh-CN" altLang="en-US" dirty="0">
              <a:latin typeface="Arial" pitchFamily="34" charset="0"/>
              <a:ea typeface="微软雅黑" panose="020B0503020204020204" pitchFamily="34" charset="-122"/>
              <a:cs typeface="Arial" pitchFamily="34" charset="0"/>
            </a:endParaRPr>
          </a:p>
        </p:txBody>
      </p:sp>
      <p:sp>
        <p:nvSpPr>
          <p:cNvPr id="80"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grpSp>
        <p:nvGrpSpPr>
          <p:cNvPr id="18" name="组合 17"/>
          <p:cNvGrpSpPr/>
          <p:nvPr/>
        </p:nvGrpSpPr>
        <p:grpSpPr>
          <a:xfrm>
            <a:off x="10337800" y="-38100"/>
            <a:ext cx="1854200" cy="833747"/>
            <a:chOff x="10337800" y="-38100"/>
            <a:chExt cx="1130300" cy="1003300"/>
          </a:xfrm>
        </p:grpSpPr>
        <p:sp>
          <p:nvSpPr>
            <p:cNvPr id="81" name="矩形 60"/>
            <p:cNvSpPr>
              <a:spLocks noChangeArrowheads="1"/>
            </p:cNvSpPr>
            <p:nvPr/>
          </p:nvSpPr>
          <p:spPr bwMode="auto">
            <a:xfrm>
              <a:off x="10337800" y="-38100"/>
              <a:ext cx="1130300" cy="10033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82" name="文本框 61"/>
            <p:cNvSpPr txBox="1">
              <a:spLocks noChangeArrowheads="1"/>
            </p:cNvSpPr>
            <p:nvPr/>
          </p:nvSpPr>
          <p:spPr bwMode="auto">
            <a:xfrm>
              <a:off x="10362936" y="157189"/>
              <a:ext cx="1028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grpSp>
      <p:sp>
        <p:nvSpPr>
          <p:cNvPr id="84" name="矩形 83"/>
          <p:cNvSpPr/>
          <p:nvPr/>
        </p:nvSpPr>
        <p:spPr>
          <a:xfrm>
            <a:off x="7393" y="829997"/>
            <a:ext cx="9206366"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Intelligent efficient control</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Double </a:t>
            </a:r>
            <a:r>
              <a:rPr lang="en-US" altLang="zh-CN" sz="2400" b="1" dirty="0" smtClean="0">
                <a:solidFill>
                  <a:srgbClr val="FF0000"/>
                </a:solidFill>
                <a:latin typeface="Arial" pitchFamily="34" charset="0"/>
                <a:ea typeface="微软雅黑" pitchFamily="34" charset="-122"/>
                <a:cs typeface="Arial" pitchFamily="34" charset="0"/>
              </a:rPr>
              <a:t>energy-saving modes</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91" name="矩形 90"/>
          <p:cNvSpPr/>
          <p:nvPr/>
        </p:nvSpPr>
        <p:spPr>
          <a:xfrm>
            <a:off x="236437" y="1858529"/>
            <a:ext cx="5775655" cy="2754709"/>
          </a:xfrm>
          <a:prstGeom prst="rect">
            <a:avLst/>
          </a:prstGeom>
        </p:spPr>
        <p:txBody>
          <a:bodyPr wrap="square" lIns="55988" tIns="27994" rIns="55988" bIns="27994">
            <a:spAutoFit/>
          </a:bodyPr>
          <a:lstStyle/>
          <a:p>
            <a:pPr marL="285750" indent="-285750" defTabSz="559883" eaLnBrk="0" hangingPunct="0">
              <a:spcAft>
                <a:spcPts val="800"/>
              </a:spcAft>
              <a:buFont typeface="Wingdings" pitchFamily="2" charset="2"/>
              <a:buChar char="l"/>
              <a:defRPr/>
            </a:pPr>
            <a:r>
              <a:rPr lang="en-US" altLang="zh-CN" dirty="0" smtClean="0">
                <a:latin typeface="Arial" pitchFamily="34" charset="0"/>
                <a:ea typeface="微软雅黑" panose="020B0503020204020204" pitchFamily="34" charset="-122"/>
                <a:cs typeface="Arial" pitchFamily="34" charset="0"/>
              </a:rPr>
              <a:t>Capacity first: If there is sufficient power supply, priority is given to meeting the capacity needs. This mode is default factory setting.</a:t>
            </a:r>
          </a:p>
          <a:p>
            <a:pPr marL="285750" indent="-285750" defTabSz="559883">
              <a:spcAft>
                <a:spcPts val="800"/>
              </a:spcAft>
              <a:buFont typeface="Wingdings" pitchFamily="2" charset="2"/>
              <a:buChar char="l"/>
              <a:defRPr/>
            </a:pPr>
            <a:r>
              <a:rPr lang="en-US" altLang="zh-CN" dirty="0" smtClean="0">
                <a:latin typeface="Arial" pitchFamily="34" charset="0"/>
                <a:ea typeface="微软雅黑" panose="020B0503020204020204" pitchFamily="34" charset="-122"/>
                <a:cs typeface="Arial" pitchFamily="34" charset="0"/>
              </a:rPr>
              <a:t>Auto energy-saving: System will automatically adjust parameters and balance the capacity and energy consumption according to the running state.</a:t>
            </a:r>
          </a:p>
          <a:p>
            <a:pPr marL="285750" indent="-285750" defTabSz="559883" eaLnBrk="0" hangingPunct="0">
              <a:buFont typeface="Wingdings" pitchFamily="2" charset="2"/>
              <a:buChar char="l"/>
              <a:defRPr/>
            </a:pPr>
            <a:r>
              <a:rPr lang="en-US" altLang="zh-CN" dirty="0" smtClean="0">
                <a:latin typeface="Arial" pitchFamily="34" charset="0"/>
                <a:ea typeface="微软雅黑" panose="020B0503020204020204" pitchFamily="34" charset="-122"/>
                <a:cs typeface="Arial" pitchFamily="34" charset="0"/>
              </a:rPr>
              <a:t>Forcible energy-saving: Capacity output of ODU is limited. Depending on power consumption and user needs, a 90% or 80% capacity ratio can be selected.</a:t>
            </a:r>
          </a:p>
        </p:txBody>
      </p:sp>
      <p:sp>
        <p:nvSpPr>
          <p:cNvPr id="104" name="Rectangle 10"/>
          <p:cNvSpPr>
            <a:spLocks noChangeArrowheads="1"/>
          </p:cNvSpPr>
          <p:nvPr/>
        </p:nvSpPr>
        <p:spPr bwMode="auto">
          <a:xfrm>
            <a:off x="200992" y="4684235"/>
            <a:ext cx="5846544"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altLang="zh-CN" sz="1600" dirty="0" smtClean="0">
                <a:latin typeface="Arial" pitchFamily="34" charset="0"/>
                <a:ea typeface="微软雅黑" pitchFamily="34" charset="-122"/>
                <a:cs typeface="Arial" pitchFamily="34" charset="0"/>
              </a:rPr>
              <a:t>Note: When the above energy-saving modes are set, cooling capacity and heating capacity will decrease by 10%~20%.</a:t>
            </a:r>
            <a:endParaRPr lang="zh-CN" altLang="en-US" sz="1600" dirty="0">
              <a:latin typeface="Arial" pitchFamily="34" charset="0"/>
              <a:ea typeface="微软雅黑" pitchFamily="34" charset="-122"/>
              <a:cs typeface="Arial" pitchFamily="34" charset="0"/>
            </a:endParaRPr>
          </a:p>
        </p:txBody>
      </p:sp>
      <p:pic>
        <p:nvPicPr>
          <p:cNvPr id="20" name="图片 1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21" name="矩形 20"/>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8" name="组合 7"/>
          <p:cNvGrpSpPr/>
          <p:nvPr/>
        </p:nvGrpSpPr>
        <p:grpSpPr>
          <a:xfrm>
            <a:off x="5953785" y="1853099"/>
            <a:ext cx="6031765" cy="3962400"/>
            <a:chOff x="5861056" y="2204882"/>
            <a:chExt cx="6031765" cy="3962400"/>
          </a:xfrm>
        </p:grpSpPr>
        <p:grpSp>
          <p:nvGrpSpPr>
            <p:cNvPr id="7" name="组合 6"/>
            <p:cNvGrpSpPr/>
            <p:nvPr/>
          </p:nvGrpSpPr>
          <p:grpSpPr>
            <a:xfrm>
              <a:off x="5861056" y="2204882"/>
              <a:ext cx="6031765" cy="3962400"/>
              <a:chOff x="5861056" y="2204882"/>
              <a:chExt cx="6031765" cy="3962400"/>
            </a:xfrm>
          </p:grpSpPr>
          <p:grpSp>
            <p:nvGrpSpPr>
              <p:cNvPr id="5" name="组合 4"/>
              <p:cNvGrpSpPr/>
              <p:nvPr/>
            </p:nvGrpSpPr>
            <p:grpSpPr>
              <a:xfrm>
                <a:off x="5861056" y="2204882"/>
                <a:ext cx="6031765" cy="3962400"/>
                <a:chOff x="5861056" y="2204882"/>
                <a:chExt cx="6031765" cy="396240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1056" y="2204882"/>
                  <a:ext cx="603176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9040840" y="2700972"/>
                  <a:ext cx="1196161" cy="369332"/>
                </a:xfrm>
                <a:prstGeom prst="rect">
                  <a:avLst/>
                </a:prstGeom>
              </p:spPr>
              <p:txBody>
                <a:bodyPr wrap="none">
                  <a:spAutoFit/>
                </a:bodyPr>
                <a:lstStyle/>
                <a:p>
                  <a:r>
                    <a:rPr lang="en-US" altLang="zh-CN" dirty="0" smtClean="0">
                      <a:latin typeface="微软雅黑" panose="020B0503020204020204" pitchFamily="34" charset="-122"/>
                      <a:ea typeface="微软雅黑" panose="020B0503020204020204" pitchFamily="34" charset="-122"/>
                    </a:rPr>
                    <a:t>MAX15%</a:t>
                  </a:r>
                  <a:endParaRPr lang="zh-CN" altLang="en-US" dirty="0"/>
                </a:p>
              </p:txBody>
            </p:sp>
            <p:sp>
              <p:nvSpPr>
                <p:cNvPr id="97" name="矩形 96"/>
                <p:cNvSpPr/>
                <p:nvPr/>
              </p:nvSpPr>
              <p:spPr>
                <a:xfrm>
                  <a:off x="10573023" y="3065502"/>
                  <a:ext cx="1196161" cy="369332"/>
                </a:xfrm>
                <a:prstGeom prst="rect">
                  <a:avLst/>
                </a:prstGeom>
              </p:spPr>
              <p:txBody>
                <a:bodyPr wrap="none">
                  <a:spAutoFit/>
                </a:bodyPr>
                <a:lstStyle/>
                <a:p>
                  <a:r>
                    <a:rPr lang="en-US" altLang="zh-CN" dirty="0" smtClean="0">
                      <a:latin typeface="微软雅黑" panose="020B0503020204020204" pitchFamily="34" charset="-122"/>
                      <a:ea typeface="微软雅黑" panose="020B0503020204020204" pitchFamily="34" charset="-122"/>
                    </a:rPr>
                    <a:t>MAX20%</a:t>
                  </a:r>
                  <a:endParaRPr lang="zh-CN" altLang="en-US" dirty="0"/>
                </a:p>
              </p:txBody>
            </p:sp>
            <p:sp>
              <p:nvSpPr>
                <p:cNvPr id="4" name="矩形 3"/>
                <p:cNvSpPr/>
                <p:nvPr/>
              </p:nvSpPr>
              <p:spPr>
                <a:xfrm>
                  <a:off x="7974289" y="5359999"/>
                  <a:ext cx="1624163" cy="292388"/>
                </a:xfrm>
                <a:prstGeom prst="rect">
                  <a:avLst/>
                </a:prstGeom>
                <a:solidFill>
                  <a:schemeClr val="bg1"/>
                </a:solidFill>
              </p:spPr>
              <p:txBody>
                <a:bodyPr wrap="none">
                  <a:spAutoFit/>
                </a:bodyPr>
                <a:lstStyle/>
                <a:p>
                  <a:r>
                    <a:rPr lang="en-US" altLang="zh-CN" sz="1300" dirty="0" smtClean="0">
                      <a:latin typeface="Arial" pitchFamily="34" charset="0"/>
                      <a:ea typeface="微软雅黑" panose="020B0503020204020204" pitchFamily="34" charset="-122"/>
                      <a:cs typeface="Arial" pitchFamily="34" charset="0"/>
                    </a:rPr>
                    <a:t>Auto energy-saving</a:t>
                  </a:r>
                  <a:endParaRPr lang="zh-CN" altLang="en-US" sz="1300" dirty="0">
                    <a:latin typeface="Arial" pitchFamily="34" charset="0"/>
                    <a:cs typeface="Arial" pitchFamily="34" charset="0"/>
                  </a:endParaRPr>
                </a:p>
              </p:txBody>
            </p:sp>
            <p:sp>
              <p:nvSpPr>
                <p:cNvPr id="99" name="矩形 98"/>
                <p:cNvSpPr/>
                <p:nvPr/>
              </p:nvSpPr>
              <p:spPr>
                <a:xfrm>
                  <a:off x="6552190" y="5359999"/>
                  <a:ext cx="1149674" cy="292388"/>
                </a:xfrm>
                <a:prstGeom prst="rect">
                  <a:avLst/>
                </a:prstGeom>
                <a:solidFill>
                  <a:schemeClr val="bg1"/>
                </a:solidFill>
              </p:spPr>
              <p:txBody>
                <a:bodyPr wrap="none">
                  <a:spAutoFit/>
                </a:bodyPr>
                <a:lstStyle/>
                <a:p>
                  <a:r>
                    <a:rPr lang="en-US" altLang="zh-CN" sz="1300" dirty="0" smtClean="0">
                      <a:latin typeface="Arial" panose="020B0604020202020204" pitchFamily="34" charset="0"/>
                      <a:ea typeface="Arial Unicode MS" panose="020B0604020202020204" pitchFamily="34" charset="-122"/>
                      <a:cs typeface="Arial" panose="020B0604020202020204" pitchFamily="34" charset="0"/>
                    </a:rPr>
                    <a:t>Capacity first</a:t>
                  </a:r>
                  <a:endParaRPr lang="zh-CN" altLang="en-US" sz="1300" dirty="0">
                    <a:latin typeface="Arial" panose="020B0604020202020204" pitchFamily="34" charset="0"/>
                    <a:ea typeface="Arial Unicode MS" panose="020B0604020202020204" pitchFamily="34" charset="-122"/>
                    <a:cs typeface="Arial" panose="020B0604020202020204" pitchFamily="34" charset="0"/>
                  </a:endParaRPr>
                </a:p>
              </p:txBody>
            </p:sp>
            <p:sp>
              <p:nvSpPr>
                <p:cNvPr id="103" name="矩形 102"/>
                <p:cNvSpPr/>
                <p:nvPr/>
              </p:nvSpPr>
              <p:spPr>
                <a:xfrm>
                  <a:off x="9553455" y="5359999"/>
                  <a:ext cx="1875835" cy="292388"/>
                </a:xfrm>
                <a:prstGeom prst="rect">
                  <a:avLst/>
                </a:prstGeom>
                <a:solidFill>
                  <a:schemeClr val="bg1"/>
                </a:solidFill>
              </p:spPr>
              <p:txBody>
                <a:bodyPr wrap="none">
                  <a:spAutoFit/>
                </a:bodyPr>
                <a:lstStyle/>
                <a:p>
                  <a:r>
                    <a:rPr lang="en-US" altLang="zh-CN" sz="1300" dirty="0" smtClean="0">
                      <a:latin typeface="Arial" pitchFamily="34" charset="0"/>
                      <a:ea typeface="微软雅黑" panose="020B0503020204020204" pitchFamily="34" charset="-122"/>
                      <a:cs typeface="Arial" pitchFamily="34" charset="0"/>
                    </a:rPr>
                    <a:t>Forcible energy-saving</a:t>
                  </a:r>
                  <a:endParaRPr lang="zh-CN" altLang="en-US" sz="1300" dirty="0">
                    <a:latin typeface="Arial" pitchFamily="34" charset="0"/>
                    <a:cs typeface="Arial" pitchFamily="34" charset="0"/>
                  </a:endParaRPr>
                </a:p>
              </p:txBody>
            </p:sp>
          </p:grpSp>
          <p:sp>
            <p:nvSpPr>
              <p:cNvPr id="3" name="矩形 2"/>
              <p:cNvSpPr/>
              <p:nvPr/>
            </p:nvSpPr>
            <p:spPr bwMode="auto">
              <a:xfrm>
                <a:off x="6087374" y="2640515"/>
                <a:ext cx="193807" cy="844560"/>
              </a:xfrm>
              <a:prstGeom prst="rect">
                <a:avLst/>
              </a:prstGeom>
              <a:solidFill>
                <a:srgbClr val="37B4EC"/>
              </a:solidFill>
              <a:ln w="9525" cap="flat" cmpd="sng" algn="ctr">
                <a:solidFill>
                  <a:srgbClr val="37B4E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19" name="TextBox 18"/>
              <p:cNvSpPr txBox="1"/>
              <p:nvPr/>
            </p:nvSpPr>
            <p:spPr>
              <a:xfrm>
                <a:off x="5977834" y="2695366"/>
                <a:ext cx="430887" cy="1579418"/>
              </a:xfrm>
              <a:prstGeom prst="rect">
                <a:avLst/>
              </a:prstGeom>
              <a:noFill/>
            </p:spPr>
            <p:txBody>
              <a:bodyPr vert="eaVert" wrap="square" rtlCol="0">
                <a:spAutoFit/>
              </a:bodyPr>
              <a:lstStyle/>
              <a:p>
                <a:r>
                  <a:rPr lang="en-US" altLang="zh-CN" sz="1600" dirty="0" smtClean="0">
                    <a:latin typeface="Arial" pitchFamily="34" charset="0"/>
                    <a:cs typeface="Arial" pitchFamily="34" charset="0"/>
                  </a:rPr>
                  <a:t>Operation cost</a:t>
                </a:r>
                <a:endParaRPr lang="zh-CN" altLang="en-US" sz="1600" dirty="0">
                  <a:latin typeface="Arial" pitchFamily="34" charset="0"/>
                  <a:cs typeface="Arial" pitchFamily="34" charset="0"/>
                </a:endParaRPr>
              </a:p>
            </p:txBody>
          </p:sp>
        </p:grpSp>
        <p:sp>
          <p:nvSpPr>
            <p:cNvPr id="6" name="矩形 5"/>
            <p:cNvSpPr/>
            <p:nvPr/>
          </p:nvSpPr>
          <p:spPr bwMode="auto">
            <a:xfrm>
              <a:off x="10817526" y="5698919"/>
              <a:ext cx="664234" cy="229492"/>
            </a:xfrm>
            <a:prstGeom prst="rect">
              <a:avLst/>
            </a:prstGeom>
            <a:solidFill>
              <a:srgbClr val="37B4EC"/>
            </a:solidFill>
            <a:ln w="9525" cap="flat" cmpd="sng" algn="ctr">
              <a:solidFill>
                <a:srgbClr val="37B4E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2" name="TextBox 21"/>
            <p:cNvSpPr txBox="1"/>
            <p:nvPr/>
          </p:nvSpPr>
          <p:spPr>
            <a:xfrm>
              <a:off x="9773131" y="5644388"/>
              <a:ext cx="1733798" cy="338554"/>
            </a:xfrm>
            <a:prstGeom prst="rect">
              <a:avLst/>
            </a:prstGeom>
            <a:noFill/>
          </p:spPr>
          <p:txBody>
            <a:bodyPr wrap="square" rtlCol="0">
              <a:spAutoFit/>
            </a:bodyPr>
            <a:lstStyle/>
            <a:p>
              <a:pPr algn="r"/>
              <a:r>
                <a:rPr lang="en-US" altLang="zh-CN" sz="1600" dirty="0" smtClean="0">
                  <a:latin typeface="Arial" pitchFamily="34" charset="0"/>
                  <a:cs typeface="Arial" pitchFamily="34" charset="0"/>
                </a:rPr>
                <a:t>Running mode</a:t>
              </a:r>
              <a:endParaRPr lang="zh-CN" altLang="en-US" sz="1600" dirty="0">
                <a:latin typeface="Arial" pitchFamily="34" charset="0"/>
                <a:cs typeface="Arial" pitchFamily="34" charset="0"/>
              </a:endParaRPr>
            </a:p>
          </p:txBody>
        </p:sp>
      </p:grpSp>
    </p:spTree>
    <p:extLst>
      <p:ext uri="{BB962C8B-B14F-4D97-AF65-F5344CB8AC3E}">
        <p14:creationId xmlns:p14="http://schemas.microsoft.com/office/powerpoint/2010/main" val="34517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94644" y="6351264"/>
            <a:ext cx="3990657" cy="351487"/>
          </a:xfrm>
          <a:prstGeom prst="rect">
            <a:avLst/>
          </a:prstGeom>
        </p:spPr>
        <p:txBody>
          <a:bodyPr wrap="square" lIns="55988" tIns="27994" rIns="55988" bIns="27994">
            <a:spAutoFit/>
          </a:bodyPr>
          <a:lstStyle/>
          <a:p>
            <a:pPr defTabSz="559883" eaLnBrk="0" hangingPunct="0">
              <a:lnSpc>
                <a:spcPts val="2334"/>
              </a:lnSpc>
              <a:defRPr/>
            </a:pPr>
            <a:r>
              <a:rPr lang="en-US" altLang="zh-CN" sz="1400" dirty="0">
                <a:latin typeface="微软雅黑" panose="020B0503020204020204" pitchFamily="34" charset="-122"/>
                <a:ea typeface="微软雅黑" panose="020B0503020204020204" pitchFamily="34" charset="-122"/>
              </a:rPr>
              <a:t>HPAC: high performance alternate control.</a:t>
            </a:r>
          </a:p>
        </p:txBody>
      </p:sp>
      <p:sp>
        <p:nvSpPr>
          <p:cNvPr id="10" name="矩形 9"/>
          <p:cNvSpPr/>
          <p:nvPr/>
        </p:nvSpPr>
        <p:spPr>
          <a:xfrm>
            <a:off x="356487" y="1304989"/>
            <a:ext cx="5002535" cy="1164530"/>
          </a:xfrm>
          <a:prstGeom prst="rect">
            <a:avLst/>
          </a:prstGeom>
        </p:spPr>
        <p:txBody>
          <a:bodyPr wrap="square" lIns="55988" tIns="27994" rIns="55988" bIns="27994">
            <a:spAutoFit/>
          </a:bodyPr>
          <a:lstStyle/>
          <a:p>
            <a:pPr marL="285750" indent="-285750" algn="just" defTabSz="559883" eaLnBrk="0" hangingPunct="0">
              <a:buFont typeface="Wingdings" pitchFamily="2" charset="2"/>
              <a:buChar char="l"/>
              <a:defRPr/>
            </a:pPr>
            <a:r>
              <a:rPr lang="en-US" altLang="zh-CN" dirty="0" smtClean="0">
                <a:latin typeface="Arial" pitchFamily="34" charset="0"/>
                <a:ea typeface="微软雅黑" panose="020B0503020204020204" pitchFamily="34" charset="-122"/>
                <a:cs typeface="Arial" pitchFamily="34" charset="0"/>
              </a:rPr>
              <a:t>GMV6</a:t>
            </a:r>
            <a:r>
              <a:rPr lang="zh-CN" altLang="en-US" dirty="0" smtClean="0">
                <a:latin typeface="Arial" pitchFamily="34" charset="0"/>
                <a:ea typeface="微软雅黑" panose="020B0503020204020204" pitchFamily="34" charset="-122"/>
                <a:cs typeface="Arial" pitchFamily="34" charset="0"/>
              </a:rPr>
              <a:t> </a:t>
            </a:r>
            <a:r>
              <a:rPr lang="en-US" altLang="zh-CN" dirty="0" smtClean="0">
                <a:latin typeface="Arial" pitchFamily="34" charset="0"/>
                <a:ea typeface="微软雅黑" panose="020B0503020204020204" pitchFamily="34" charset="-122"/>
                <a:cs typeface="Arial" pitchFamily="34" charset="0"/>
              </a:rPr>
              <a:t>adopts HPAC new modular control to adjust the distribution method according to the indoor load demand, to ensure maximum energy efficiency.</a:t>
            </a:r>
            <a:endParaRPr lang="zh-CN" altLang="en-US" dirty="0">
              <a:latin typeface="Arial" pitchFamily="34" charset="0"/>
              <a:ea typeface="微软雅黑" panose="020B0503020204020204" pitchFamily="34" charset="-122"/>
              <a:cs typeface="Arial" pitchFamily="34" charset="0"/>
            </a:endParaRPr>
          </a:p>
        </p:txBody>
      </p:sp>
      <p:sp>
        <p:nvSpPr>
          <p:cNvPr id="80"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grpSp>
        <p:nvGrpSpPr>
          <p:cNvPr id="60" name="组合 59"/>
          <p:cNvGrpSpPr/>
          <p:nvPr/>
        </p:nvGrpSpPr>
        <p:grpSpPr>
          <a:xfrm>
            <a:off x="10337800" y="-38100"/>
            <a:ext cx="1854200" cy="821871"/>
            <a:chOff x="10337800" y="-38100"/>
            <a:chExt cx="1130300" cy="1003300"/>
          </a:xfrm>
        </p:grpSpPr>
        <p:sp>
          <p:nvSpPr>
            <p:cNvPr id="81" name="矩形 60"/>
            <p:cNvSpPr>
              <a:spLocks noChangeArrowheads="1"/>
            </p:cNvSpPr>
            <p:nvPr/>
          </p:nvSpPr>
          <p:spPr bwMode="auto">
            <a:xfrm>
              <a:off x="10337800" y="-38100"/>
              <a:ext cx="1130300" cy="10033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82" name="文本框 61"/>
            <p:cNvSpPr txBox="1">
              <a:spLocks noChangeArrowheads="1"/>
            </p:cNvSpPr>
            <p:nvPr/>
          </p:nvSpPr>
          <p:spPr bwMode="auto">
            <a:xfrm>
              <a:off x="10377414" y="130467"/>
              <a:ext cx="1090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grpSp>
      <p:sp>
        <p:nvSpPr>
          <p:cNvPr id="84" name="矩形 83"/>
          <p:cNvSpPr/>
          <p:nvPr/>
        </p:nvSpPr>
        <p:spPr>
          <a:xfrm>
            <a:off x="7393" y="829997"/>
            <a:ext cx="9609938"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Efficient intelligent control</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HPAC </a:t>
            </a:r>
            <a:r>
              <a:rPr lang="en-US" altLang="zh-CN" sz="2400" b="1" dirty="0" smtClean="0">
                <a:solidFill>
                  <a:srgbClr val="FF0000"/>
                </a:solidFill>
                <a:latin typeface="Arial" pitchFamily="34" charset="0"/>
                <a:ea typeface="微软雅黑" pitchFamily="34" charset="-122"/>
                <a:cs typeface="Arial" pitchFamily="34" charset="0"/>
              </a:rPr>
              <a:t>efficient modular control</a:t>
            </a:r>
            <a:endParaRPr lang="zh-CN" altLang="en-US" sz="2400" b="1" dirty="0">
              <a:solidFill>
                <a:srgbClr val="FF0000"/>
              </a:solidFill>
              <a:latin typeface="Arial" pitchFamily="34" charset="0"/>
              <a:ea typeface="微软雅黑" pitchFamily="34" charset="-122"/>
              <a:cs typeface="Arial" pitchFamily="34" charset="0"/>
            </a:endParaRPr>
          </a:p>
        </p:txBody>
      </p:sp>
      <p:grpSp>
        <p:nvGrpSpPr>
          <p:cNvPr id="109" name="组合 108"/>
          <p:cNvGrpSpPr/>
          <p:nvPr/>
        </p:nvGrpSpPr>
        <p:grpSpPr>
          <a:xfrm>
            <a:off x="1769209" y="2257382"/>
            <a:ext cx="2581733" cy="2249564"/>
            <a:chOff x="219213" y="1628590"/>
            <a:chExt cx="5334226" cy="5334226"/>
          </a:xfrm>
        </p:grpSpPr>
        <p:pic>
          <p:nvPicPr>
            <p:cNvPr id="110" name="Picture 5" descr="F:\00.工具库\PPT素材\科技感素材\25864358347695734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13" y="1628590"/>
              <a:ext cx="5334226" cy="5334226"/>
            </a:xfrm>
            <a:prstGeom prst="rect">
              <a:avLst/>
            </a:prstGeom>
            <a:noFill/>
            <a:extLst>
              <a:ext uri="{909E8E84-426E-40DD-AFC4-6F175D3DCCD1}">
                <a14:hiddenFill xmlns:a14="http://schemas.microsoft.com/office/drawing/2010/main">
                  <a:solidFill>
                    <a:srgbClr val="FFFFFF"/>
                  </a:solidFill>
                </a14:hiddenFill>
              </a:ext>
            </a:extLst>
          </p:spPr>
        </p:pic>
        <p:sp>
          <p:nvSpPr>
            <p:cNvPr id="111" name="矩形 110"/>
            <p:cNvSpPr/>
            <p:nvPr/>
          </p:nvSpPr>
          <p:spPr>
            <a:xfrm>
              <a:off x="1256691" y="2990829"/>
              <a:ext cx="1846901" cy="903070"/>
            </a:xfrm>
            <a:prstGeom prst="rect">
              <a:avLst/>
            </a:prstGeom>
            <a:noFill/>
            <a:ln>
              <a:noFill/>
            </a:ln>
          </p:spPr>
          <p:txBody>
            <a:bodyPr wrap="square" lIns="74649" tIns="37324" rIns="74649" bIns="37324">
              <a:spAutoFit/>
            </a:bodyPr>
            <a:lstStyle/>
            <a:p>
              <a:pPr defTabSz="745048">
                <a:lnSpc>
                  <a:spcPct val="150000"/>
                </a:lnSpc>
              </a:pPr>
              <a:r>
                <a:rPr lang="en-US" altLang="zh-CN" sz="1500" b="1" dirty="0" err="1" smtClean="0">
                  <a:solidFill>
                    <a:schemeClr val="bg1"/>
                  </a:solidFill>
                  <a:latin typeface="Arial" pitchFamily="34" charset="0"/>
                  <a:ea typeface="微软雅黑" pitchFamily="34" charset="-122"/>
                  <a:cs typeface="Arial" pitchFamily="34" charset="0"/>
                </a:rPr>
                <a:t>Compr</a:t>
              </a:r>
              <a:r>
                <a:rPr lang="en-US" altLang="zh-CN" sz="1500" b="1" dirty="0" smtClean="0">
                  <a:solidFill>
                    <a:schemeClr val="bg1"/>
                  </a:solidFill>
                  <a:latin typeface="Arial" pitchFamily="34" charset="0"/>
                  <a:ea typeface="微软雅黑" pitchFamily="34" charset="-122"/>
                  <a:cs typeface="Arial" pitchFamily="34" charset="0"/>
                </a:rPr>
                <a:t>.</a:t>
              </a:r>
              <a:endParaRPr lang="zh-CN" altLang="en-US" sz="1500" b="1" dirty="0">
                <a:solidFill>
                  <a:schemeClr val="bg1"/>
                </a:solidFill>
                <a:latin typeface="Arial" pitchFamily="34" charset="0"/>
                <a:ea typeface="微软雅黑" pitchFamily="34" charset="-122"/>
                <a:cs typeface="Arial" pitchFamily="34" charset="0"/>
              </a:endParaRPr>
            </a:p>
          </p:txBody>
        </p:sp>
        <p:sp>
          <p:nvSpPr>
            <p:cNvPr id="112" name="矩形 111"/>
            <p:cNvSpPr/>
            <p:nvPr/>
          </p:nvSpPr>
          <p:spPr>
            <a:xfrm>
              <a:off x="1392240" y="4884749"/>
              <a:ext cx="2502682" cy="1273448"/>
            </a:xfrm>
            <a:prstGeom prst="rect">
              <a:avLst/>
            </a:prstGeom>
            <a:noFill/>
            <a:ln>
              <a:noFill/>
            </a:ln>
          </p:spPr>
          <p:txBody>
            <a:bodyPr wrap="square" lIns="74649" tIns="37324" rIns="74649" bIns="37324">
              <a:spAutoFit/>
            </a:bodyPr>
            <a:lstStyle/>
            <a:p>
              <a:pPr defTabSz="745048"/>
              <a:r>
                <a:rPr lang="en-US" altLang="zh-CN" sz="1500" b="1" dirty="0" smtClean="0">
                  <a:solidFill>
                    <a:schemeClr val="bg1"/>
                  </a:solidFill>
                  <a:latin typeface="Arial" pitchFamily="34" charset="0"/>
                  <a:ea typeface="微软雅黑" pitchFamily="34" charset="-122"/>
                  <a:cs typeface="Arial" pitchFamily="34" charset="0"/>
                </a:rPr>
                <a:t>ODU heat exchanger</a:t>
              </a:r>
            </a:p>
          </p:txBody>
        </p:sp>
        <p:sp>
          <p:nvSpPr>
            <p:cNvPr id="113" name="矩形 112"/>
            <p:cNvSpPr/>
            <p:nvPr/>
          </p:nvSpPr>
          <p:spPr>
            <a:xfrm>
              <a:off x="2976252" y="3395061"/>
              <a:ext cx="2341773" cy="1273448"/>
            </a:xfrm>
            <a:prstGeom prst="rect">
              <a:avLst/>
            </a:prstGeom>
            <a:noFill/>
            <a:ln>
              <a:noFill/>
            </a:ln>
          </p:spPr>
          <p:txBody>
            <a:bodyPr wrap="square" lIns="74649" tIns="37324" rIns="74649" bIns="37324">
              <a:spAutoFit/>
            </a:bodyPr>
            <a:lstStyle/>
            <a:p>
              <a:pPr defTabSz="745048"/>
              <a:r>
                <a:rPr lang="en-US" altLang="zh-CN" sz="1500" b="1" dirty="0" smtClean="0">
                  <a:solidFill>
                    <a:schemeClr val="bg1"/>
                  </a:solidFill>
                  <a:latin typeface="Arial" pitchFamily="34" charset="0"/>
                  <a:ea typeface="微软雅黑" pitchFamily="34" charset="-122"/>
                  <a:cs typeface="Arial" pitchFamily="34" charset="0"/>
                </a:rPr>
                <a:t>IDU heat exchanger</a:t>
              </a:r>
              <a:endParaRPr lang="zh-CN" altLang="en-US" sz="1500" b="1" dirty="0">
                <a:solidFill>
                  <a:schemeClr val="bg1"/>
                </a:solidFill>
                <a:latin typeface="Arial" pitchFamily="34" charset="0"/>
                <a:ea typeface="微软雅黑" pitchFamily="34" charset="-122"/>
                <a:cs typeface="Arial" pitchFamily="34" charset="0"/>
              </a:endParaRPr>
            </a:p>
          </p:txBody>
        </p:sp>
      </p:grpSp>
      <p:sp>
        <p:nvSpPr>
          <p:cNvPr id="90" name="矩形 11"/>
          <p:cNvSpPr>
            <a:spLocks noChangeArrowheads="1"/>
          </p:cNvSpPr>
          <p:nvPr/>
        </p:nvSpPr>
        <p:spPr bwMode="auto">
          <a:xfrm>
            <a:off x="658785" y="4460867"/>
            <a:ext cx="5545126" cy="146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649" tIns="37324" rIns="74649" bIns="37324">
            <a:spAutoFit/>
          </a:bodyPr>
          <a:lstStyle/>
          <a:p>
            <a:pPr algn="just" defTabSz="745048"/>
            <a:r>
              <a:rPr lang="en-US" altLang="zh-CN" dirty="0" smtClean="0">
                <a:latin typeface="Arial" panose="020B0604020202020204" pitchFamily="34" charset="0"/>
                <a:ea typeface="微软雅黑" pitchFamily="34" charset="-122"/>
                <a:cs typeface="Arial" panose="020B0604020202020204" pitchFamily="34" charset="0"/>
              </a:rPr>
              <a:t>There is optimum matching between the compressor, indoor heat exchanger and outdoor heat exchanger. The indoor and outdoor heat exchanger capacity are automatically matched and adjusted in real time according to system operating conditions.</a:t>
            </a:r>
            <a:endParaRPr lang="zh-CN" altLang="en-US" dirty="0">
              <a:latin typeface="Arial" panose="020B0604020202020204" pitchFamily="34" charset="0"/>
              <a:ea typeface="微软雅黑" pitchFamily="34" charset="-122"/>
              <a:cs typeface="Arial" panose="020B0604020202020204" pitchFamily="34" charset="0"/>
            </a:endParaRPr>
          </a:p>
        </p:txBody>
      </p:sp>
      <p:pic>
        <p:nvPicPr>
          <p:cNvPr id="62" name="图片 61"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63" name="矩形 62"/>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5" name="组合 4"/>
          <p:cNvGrpSpPr/>
          <p:nvPr/>
        </p:nvGrpSpPr>
        <p:grpSpPr>
          <a:xfrm>
            <a:off x="5714628" y="1260091"/>
            <a:ext cx="6244294" cy="2878319"/>
            <a:chOff x="5530406" y="1233230"/>
            <a:chExt cx="6244294" cy="2878319"/>
          </a:xfrm>
        </p:grpSpPr>
        <p:grpSp>
          <p:nvGrpSpPr>
            <p:cNvPr id="2" name="组合 1"/>
            <p:cNvGrpSpPr/>
            <p:nvPr/>
          </p:nvGrpSpPr>
          <p:grpSpPr>
            <a:xfrm>
              <a:off x="5575506" y="1233230"/>
              <a:ext cx="6199194" cy="2878319"/>
              <a:chOff x="6027484" y="1685054"/>
              <a:chExt cx="5300324" cy="2046984"/>
            </a:xfrm>
          </p:grpSpPr>
          <p:grpSp>
            <p:nvGrpSpPr>
              <p:cNvPr id="11" name="组合 10"/>
              <p:cNvGrpSpPr/>
              <p:nvPr/>
            </p:nvGrpSpPr>
            <p:grpSpPr>
              <a:xfrm>
                <a:off x="6039713" y="1685054"/>
                <a:ext cx="5288095" cy="1798105"/>
                <a:chOff x="18757928" y="5399623"/>
                <a:chExt cx="12078408" cy="4575524"/>
              </a:xfrm>
            </p:grpSpPr>
            <p:grpSp>
              <p:nvGrpSpPr>
                <p:cNvPr id="12" name="组合 11"/>
                <p:cNvGrpSpPr/>
                <p:nvPr/>
              </p:nvGrpSpPr>
              <p:grpSpPr>
                <a:xfrm>
                  <a:off x="18757928" y="5432552"/>
                  <a:ext cx="1314193" cy="313615"/>
                  <a:chOff x="19219354" y="9809981"/>
                  <a:chExt cx="5377590" cy="1799617"/>
                </a:xfrm>
              </p:grpSpPr>
              <p:pic>
                <p:nvPicPr>
                  <p:cNvPr id="76"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组合 55"/>
                <p:cNvGrpSpPr/>
                <p:nvPr/>
              </p:nvGrpSpPr>
              <p:grpSpPr>
                <a:xfrm>
                  <a:off x="21658004" y="5767085"/>
                  <a:ext cx="9178332" cy="4208062"/>
                  <a:chOff x="21658003" y="5767085"/>
                  <a:chExt cx="9178335" cy="4208060"/>
                </a:xfrm>
              </p:grpSpPr>
              <p:pic>
                <p:nvPicPr>
                  <p:cNvPr id="7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21658003" y="5767565"/>
                    <a:ext cx="1681874"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22793029" y="5767567"/>
                    <a:ext cx="1681876"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21658003" y="8085840"/>
                    <a:ext cx="1681874"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22793029" y="8085841"/>
                    <a:ext cx="1681876" cy="188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28247028" y="8085840"/>
                    <a:ext cx="1681874"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843" l="10000" r="90000"/>
                            </a14:imgEffect>
                          </a14:imgLayer>
                        </a14:imgProps>
                      </a:ext>
                      <a:ext uri="{28A0092B-C50C-407E-A947-70E740481C1C}">
                        <a14:useLocalDpi xmlns:a14="http://schemas.microsoft.com/office/drawing/2010/main" val="0"/>
                      </a:ext>
                    </a:extLst>
                  </a:blip>
                  <a:srcRect r="13532"/>
                  <a:stretch/>
                </p:blipFill>
                <p:spPr bwMode="auto">
                  <a:xfrm>
                    <a:off x="29382054" y="8085840"/>
                    <a:ext cx="1454284"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28247028" y="5767085"/>
                    <a:ext cx="1681874"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843" l="10000" r="90000"/>
                            </a14:imgEffect>
                          </a14:imgLayer>
                        </a14:imgProps>
                      </a:ext>
                      <a:ext uri="{28A0092B-C50C-407E-A947-70E740481C1C}">
                        <a14:useLocalDpi xmlns:a14="http://schemas.microsoft.com/office/drawing/2010/main" val="0"/>
                      </a:ext>
                    </a:extLst>
                  </a:blip>
                  <a:srcRect r="13532"/>
                  <a:stretch/>
                </p:blipFill>
                <p:spPr bwMode="auto">
                  <a:xfrm>
                    <a:off x="29382054" y="5767085"/>
                    <a:ext cx="1454284"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组合 14"/>
                <p:cNvGrpSpPr/>
                <p:nvPr/>
              </p:nvGrpSpPr>
              <p:grpSpPr>
                <a:xfrm>
                  <a:off x="20445009" y="7756117"/>
                  <a:ext cx="1314193" cy="313615"/>
                  <a:chOff x="19792474" y="9716885"/>
                  <a:chExt cx="5377590" cy="1799617"/>
                </a:xfrm>
              </p:grpSpPr>
              <p:pic>
                <p:nvPicPr>
                  <p:cNvPr id="34"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2474" y="9720862"/>
                    <a:ext cx="3003276" cy="179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62864" y="9716885"/>
                    <a:ext cx="3007200"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p:nvGrpSpPr>
              <p:grpSpPr>
                <a:xfrm>
                  <a:off x="25369657" y="5445640"/>
                  <a:ext cx="1314193" cy="313615"/>
                  <a:chOff x="16712097" y="9138844"/>
                  <a:chExt cx="5377590" cy="1799617"/>
                </a:xfrm>
              </p:grpSpPr>
              <p:pic>
                <p:nvPicPr>
                  <p:cNvPr id="32"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12097" y="9142821"/>
                    <a:ext cx="3003276" cy="179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2487" y="9138844"/>
                    <a:ext cx="3007200"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图片 6" descr="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86246" y="5399623"/>
                  <a:ext cx="940611"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9"/>
                <p:cNvGrpSpPr/>
                <p:nvPr/>
              </p:nvGrpSpPr>
              <p:grpSpPr>
                <a:xfrm>
                  <a:off x="25369675" y="7734970"/>
                  <a:ext cx="1314191" cy="313615"/>
                  <a:chOff x="10317384" y="9158302"/>
                  <a:chExt cx="5377587" cy="1799617"/>
                </a:xfrm>
              </p:grpSpPr>
              <p:pic>
                <p:nvPicPr>
                  <p:cNvPr id="30"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7384" y="9162290"/>
                    <a:ext cx="3003279" cy="179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7768" y="9158302"/>
                    <a:ext cx="3007203"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图片 6" descr="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89876" y="7687385"/>
                  <a:ext cx="940611" cy="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矩形 77"/>
              <p:cNvSpPr/>
              <p:nvPr/>
            </p:nvSpPr>
            <p:spPr>
              <a:xfrm>
                <a:off x="6326433" y="3532961"/>
                <a:ext cx="1791184" cy="190432"/>
              </a:xfrm>
              <a:prstGeom prst="rect">
                <a:avLst/>
              </a:prstGeom>
            </p:spPr>
            <p:txBody>
              <a:bodyPr wrap="none" lIns="21342" tIns="10671" rIns="21342" bIns="10671">
                <a:spAutoFit/>
              </a:bodyPr>
              <a:lstStyle/>
              <a:p>
                <a:r>
                  <a:rPr lang="en-US" altLang="zh-CN" sz="1600" b="1" dirty="0" smtClean="0">
                    <a:latin typeface="Arial" pitchFamily="34" charset="0"/>
                    <a:ea typeface="微软雅黑" pitchFamily="34" charset="-122"/>
                    <a:cs typeface="Arial" pitchFamily="34" charset="0"/>
                  </a:rPr>
                  <a:t>Conventional control</a:t>
                </a:r>
                <a:endParaRPr lang="zh-CN" altLang="en-US" sz="1600" dirty="0">
                  <a:latin typeface="Arial" pitchFamily="34" charset="0"/>
                  <a:cs typeface="Arial" pitchFamily="34" charset="0"/>
                </a:endParaRPr>
              </a:p>
            </p:txBody>
          </p:sp>
          <p:sp>
            <p:nvSpPr>
              <p:cNvPr id="79" name="矩形 78"/>
              <p:cNvSpPr/>
              <p:nvPr/>
            </p:nvSpPr>
            <p:spPr>
              <a:xfrm>
                <a:off x="9252770" y="3541606"/>
                <a:ext cx="1719201" cy="190432"/>
              </a:xfrm>
              <a:prstGeom prst="rect">
                <a:avLst/>
              </a:prstGeom>
            </p:spPr>
            <p:txBody>
              <a:bodyPr wrap="none" lIns="21342" tIns="10671" rIns="21342" bIns="10671">
                <a:spAutoFit/>
              </a:bodyPr>
              <a:lstStyle/>
              <a:p>
                <a:r>
                  <a:rPr lang="en-US" altLang="zh-CN" sz="1600" b="1" dirty="0" smtClean="0">
                    <a:latin typeface="Arial" pitchFamily="34" charset="0"/>
                    <a:ea typeface="微软雅黑" pitchFamily="34" charset="-122"/>
                    <a:cs typeface="Arial" pitchFamily="34" charset="0"/>
                  </a:rPr>
                  <a:t>GMV6-HPAC</a:t>
                </a:r>
                <a:r>
                  <a:rPr lang="zh-CN" altLang="en-US" sz="1600" b="1" dirty="0" smtClean="0">
                    <a:latin typeface="Arial" pitchFamily="34" charset="0"/>
                    <a:ea typeface="微软雅黑" pitchFamily="34" charset="-122"/>
                    <a:cs typeface="Arial" pitchFamily="34" charset="0"/>
                  </a:rPr>
                  <a:t> </a:t>
                </a:r>
                <a:r>
                  <a:rPr lang="en-US" altLang="zh-CN" sz="1600" b="1" dirty="0" smtClean="0">
                    <a:latin typeface="Arial" pitchFamily="34" charset="0"/>
                    <a:ea typeface="微软雅黑" pitchFamily="34" charset="-122"/>
                    <a:cs typeface="Arial" pitchFamily="34" charset="0"/>
                  </a:rPr>
                  <a:t>control</a:t>
                </a:r>
                <a:endParaRPr lang="zh-CN" altLang="en-US" sz="1600" dirty="0">
                  <a:latin typeface="Arial" pitchFamily="34" charset="0"/>
                  <a:cs typeface="Arial" pitchFamily="34" charset="0"/>
                </a:endParaRPr>
              </a:p>
            </p:txBody>
          </p:sp>
          <p:pic>
            <p:nvPicPr>
              <p:cNvPr id="92"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7484" y="2605451"/>
                <a:ext cx="321333" cy="12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102" y="2605178"/>
                <a:ext cx="321754" cy="1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图片 6" descr="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77318" y="2591638"/>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图片 3"/>
            <p:cNvPicPr>
              <a:picLocks noChangeAspect="1"/>
            </p:cNvPicPr>
            <p:nvPr/>
          </p:nvPicPr>
          <p:blipFill>
            <a:blip r:embed="rId10"/>
            <a:stretch>
              <a:fillRect/>
            </a:stretch>
          </p:blipFill>
          <p:spPr>
            <a:xfrm>
              <a:off x="5530406" y="1464148"/>
              <a:ext cx="798363" cy="1000800"/>
            </a:xfrm>
            <a:prstGeom prst="rect">
              <a:avLst/>
            </a:prstGeom>
          </p:spPr>
        </p:pic>
        <p:pic>
          <p:nvPicPr>
            <p:cNvPr id="64" name="图片 63"/>
            <p:cNvPicPr>
              <a:picLocks noChangeAspect="1"/>
            </p:cNvPicPr>
            <p:nvPr/>
          </p:nvPicPr>
          <p:blipFill>
            <a:blip r:embed="rId10"/>
            <a:stretch>
              <a:fillRect/>
            </a:stretch>
          </p:blipFill>
          <p:spPr>
            <a:xfrm>
              <a:off x="6381979" y="1464148"/>
              <a:ext cx="798363" cy="1000800"/>
            </a:xfrm>
            <a:prstGeom prst="rect">
              <a:avLst/>
            </a:prstGeom>
          </p:spPr>
        </p:pic>
        <p:pic>
          <p:nvPicPr>
            <p:cNvPr id="67" name="图片 66"/>
            <p:cNvPicPr>
              <a:picLocks noChangeAspect="1"/>
            </p:cNvPicPr>
            <p:nvPr/>
          </p:nvPicPr>
          <p:blipFill>
            <a:blip r:embed="rId10"/>
            <a:stretch>
              <a:fillRect/>
            </a:stretch>
          </p:blipFill>
          <p:spPr>
            <a:xfrm>
              <a:off x="5530406" y="2745191"/>
              <a:ext cx="798363" cy="1000800"/>
            </a:xfrm>
            <a:prstGeom prst="rect">
              <a:avLst/>
            </a:prstGeom>
          </p:spPr>
        </p:pic>
        <p:pic>
          <p:nvPicPr>
            <p:cNvPr id="83" name="图片 82"/>
            <p:cNvPicPr>
              <a:picLocks noChangeAspect="1"/>
            </p:cNvPicPr>
            <p:nvPr/>
          </p:nvPicPr>
          <p:blipFill>
            <a:blip r:embed="rId10"/>
            <a:stretch>
              <a:fillRect/>
            </a:stretch>
          </p:blipFill>
          <p:spPr>
            <a:xfrm>
              <a:off x="6381979" y="2745191"/>
              <a:ext cx="798363" cy="1000800"/>
            </a:xfrm>
            <a:prstGeom prst="rect">
              <a:avLst/>
            </a:prstGeom>
          </p:spPr>
        </p:pic>
        <p:pic>
          <p:nvPicPr>
            <p:cNvPr id="87" name="图片 86"/>
            <p:cNvPicPr>
              <a:picLocks noChangeAspect="1"/>
            </p:cNvPicPr>
            <p:nvPr/>
          </p:nvPicPr>
          <p:blipFill>
            <a:blip r:embed="rId10"/>
            <a:stretch>
              <a:fillRect/>
            </a:stretch>
          </p:blipFill>
          <p:spPr>
            <a:xfrm>
              <a:off x="8904393" y="2745191"/>
              <a:ext cx="798363" cy="1000800"/>
            </a:xfrm>
            <a:prstGeom prst="rect">
              <a:avLst/>
            </a:prstGeom>
          </p:spPr>
        </p:pic>
        <p:pic>
          <p:nvPicPr>
            <p:cNvPr id="88" name="图片 87"/>
            <p:cNvPicPr>
              <a:picLocks noChangeAspect="1"/>
            </p:cNvPicPr>
            <p:nvPr/>
          </p:nvPicPr>
          <p:blipFill>
            <a:blip r:embed="rId10"/>
            <a:stretch>
              <a:fillRect/>
            </a:stretch>
          </p:blipFill>
          <p:spPr>
            <a:xfrm>
              <a:off x="9755966" y="2745191"/>
              <a:ext cx="798363" cy="1000800"/>
            </a:xfrm>
            <a:prstGeom prst="rect">
              <a:avLst/>
            </a:prstGeom>
          </p:spPr>
        </p:pic>
        <p:pic>
          <p:nvPicPr>
            <p:cNvPr id="95" name="图片 94"/>
            <p:cNvPicPr>
              <a:picLocks noChangeAspect="1"/>
            </p:cNvPicPr>
            <p:nvPr/>
          </p:nvPicPr>
          <p:blipFill>
            <a:blip r:embed="rId10"/>
            <a:stretch>
              <a:fillRect/>
            </a:stretch>
          </p:blipFill>
          <p:spPr>
            <a:xfrm>
              <a:off x="8904393" y="1463882"/>
              <a:ext cx="798363" cy="1000800"/>
            </a:xfrm>
            <a:prstGeom prst="rect">
              <a:avLst/>
            </a:prstGeom>
          </p:spPr>
        </p:pic>
        <p:pic>
          <p:nvPicPr>
            <p:cNvPr id="96" name="图片 95"/>
            <p:cNvPicPr>
              <a:picLocks noChangeAspect="1"/>
            </p:cNvPicPr>
            <p:nvPr/>
          </p:nvPicPr>
          <p:blipFill>
            <a:blip r:embed="rId10"/>
            <a:stretch>
              <a:fillRect/>
            </a:stretch>
          </p:blipFill>
          <p:spPr>
            <a:xfrm>
              <a:off x="9755966" y="1463882"/>
              <a:ext cx="798363" cy="1000800"/>
            </a:xfrm>
            <a:prstGeom prst="rect">
              <a:avLst/>
            </a:prstGeom>
          </p:spPr>
        </p:pic>
      </p:grpSp>
      <p:grpSp>
        <p:nvGrpSpPr>
          <p:cNvPr id="14" name="组合 13"/>
          <p:cNvGrpSpPr/>
          <p:nvPr/>
        </p:nvGrpSpPr>
        <p:grpSpPr>
          <a:xfrm>
            <a:off x="6310918" y="4567455"/>
            <a:ext cx="5711409" cy="1773079"/>
            <a:chOff x="6381979" y="4567953"/>
            <a:chExt cx="5711409" cy="1773079"/>
          </a:xfrm>
        </p:grpSpPr>
        <p:sp>
          <p:nvSpPr>
            <p:cNvPr id="7" name="矩形 6"/>
            <p:cNvSpPr/>
            <p:nvPr/>
          </p:nvSpPr>
          <p:spPr bwMode="auto">
            <a:xfrm>
              <a:off x="11788588" y="4572001"/>
              <a:ext cx="304800" cy="1766048"/>
            </a:xfrm>
            <a:prstGeom prst="rect">
              <a:avLst/>
            </a:prstGeom>
            <a:solidFill>
              <a:srgbClr val="28303D"/>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nvGrpSpPr>
            <p:cNvPr id="13" name="组合 12"/>
            <p:cNvGrpSpPr/>
            <p:nvPr/>
          </p:nvGrpSpPr>
          <p:grpSpPr>
            <a:xfrm>
              <a:off x="6381979" y="4567953"/>
              <a:ext cx="5415897" cy="1773079"/>
              <a:chOff x="6381979" y="4567953"/>
              <a:chExt cx="5415897" cy="1773079"/>
            </a:xfrm>
          </p:grpSpPr>
          <p:grpSp>
            <p:nvGrpSpPr>
              <p:cNvPr id="6" name="组合 5"/>
              <p:cNvGrpSpPr/>
              <p:nvPr/>
            </p:nvGrpSpPr>
            <p:grpSpPr>
              <a:xfrm>
                <a:off x="6381979" y="4567953"/>
                <a:ext cx="5415897" cy="1773079"/>
                <a:chOff x="6381979" y="4567953"/>
                <a:chExt cx="5415897" cy="1773079"/>
              </a:xfrm>
            </p:grpSpPr>
            <p:pic>
              <p:nvPicPr>
                <p:cNvPr id="115"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7624"/>
                <a:stretch/>
              </p:blipFill>
              <p:spPr bwMode="auto">
                <a:xfrm>
                  <a:off x="6381979" y="4567953"/>
                  <a:ext cx="5415897" cy="17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bwMode="auto">
                <a:xfrm>
                  <a:off x="8700545" y="5242423"/>
                  <a:ext cx="1132048" cy="357757"/>
                </a:xfrm>
                <a:prstGeom prst="rect">
                  <a:avLst/>
                </a:prstGeom>
                <a:solidFill>
                  <a:srgbClr val="39414E"/>
                </a:solidFill>
                <a:ln w="9525" cap="flat" cmpd="sng" algn="ctr">
                  <a:solidFill>
                    <a:srgbClr val="39414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lang="en-US" altLang="zh-CN" sz="1000" dirty="0" smtClean="0">
                      <a:solidFill>
                        <a:schemeClr val="bg1"/>
                      </a:solidFill>
                    </a:rPr>
                    <a:t>Excellent efficient region</a:t>
                  </a:r>
                  <a:endParaRPr kumimoji="0" lang="zh-CN" altLang="en-US" sz="1000" b="0" i="0" u="none" strike="noStrike" cap="none" normalizeH="0" baseline="0" dirty="0" smtClean="0">
                    <a:ln>
                      <a:noFill/>
                    </a:ln>
                    <a:solidFill>
                      <a:schemeClr val="bg1"/>
                    </a:solidFill>
                    <a:effectLst/>
                  </a:endParaRPr>
                </a:p>
              </p:txBody>
            </p:sp>
          </p:grpSp>
          <p:sp>
            <p:nvSpPr>
              <p:cNvPr id="8" name="矩形 7"/>
              <p:cNvSpPr/>
              <p:nvPr/>
            </p:nvSpPr>
            <p:spPr bwMode="auto">
              <a:xfrm>
                <a:off x="11328892" y="5454492"/>
                <a:ext cx="289367" cy="157414"/>
              </a:xfrm>
              <a:prstGeom prst="rect">
                <a:avLst/>
              </a:prstGeom>
              <a:solidFill>
                <a:srgbClr val="3C445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69" name="矩形 68"/>
              <p:cNvSpPr/>
              <p:nvPr/>
            </p:nvSpPr>
            <p:spPr bwMode="auto">
              <a:xfrm>
                <a:off x="11328892" y="5635285"/>
                <a:ext cx="289367" cy="157414"/>
              </a:xfrm>
              <a:prstGeom prst="rect">
                <a:avLst/>
              </a:prstGeom>
              <a:solidFill>
                <a:srgbClr val="3C445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grpSp>
      <p:sp>
        <p:nvSpPr>
          <p:cNvPr id="68" name="矩形 67"/>
          <p:cNvSpPr/>
          <p:nvPr/>
        </p:nvSpPr>
        <p:spPr bwMode="auto">
          <a:xfrm>
            <a:off x="11264900" y="5401860"/>
            <a:ext cx="694022" cy="261554"/>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lang="en-US" altLang="zh-CN" sz="1000" dirty="0" smtClean="0">
                <a:solidFill>
                  <a:schemeClr val="bg1"/>
                </a:solidFill>
              </a:rPr>
              <a:t>Capacity</a:t>
            </a:r>
            <a:endParaRPr kumimoji="0" lang="zh-CN" altLang="en-US" sz="1000" b="0" i="0" u="none" strike="noStrike" cap="none" normalizeH="0" baseline="0" dirty="0" smtClean="0">
              <a:ln>
                <a:noFill/>
              </a:ln>
              <a:solidFill>
                <a:schemeClr val="bg1"/>
              </a:solidFill>
              <a:effectLst/>
            </a:endParaRPr>
          </a:p>
        </p:txBody>
      </p:sp>
      <p:sp>
        <p:nvSpPr>
          <p:cNvPr id="70" name="矩形 69"/>
          <p:cNvSpPr/>
          <p:nvPr/>
        </p:nvSpPr>
        <p:spPr bwMode="auto">
          <a:xfrm>
            <a:off x="11264900" y="5583215"/>
            <a:ext cx="694022" cy="261554"/>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lang="en-US" altLang="zh-CN" sz="1000" dirty="0" err="1" smtClean="0">
                <a:solidFill>
                  <a:schemeClr val="bg1"/>
                </a:solidFill>
              </a:rPr>
              <a:t>Efficience</a:t>
            </a:r>
            <a:endParaRPr kumimoji="0" lang="zh-CN" altLang="en-US" sz="1000" b="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294371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81" name="矩形 60"/>
          <p:cNvSpPr>
            <a:spLocks noChangeArrowheads="1"/>
          </p:cNvSpPr>
          <p:nvPr/>
        </p:nvSpPr>
        <p:spPr bwMode="auto">
          <a:xfrm>
            <a:off x="10337800" y="0"/>
            <a:ext cx="1854200" cy="7956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8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pic>
        <p:nvPicPr>
          <p:cNvPr id="83" name="图片 82"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88" name="矩形 87"/>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
        <p:nvSpPr>
          <p:cNvPr id="85" name="矩形 84"/>
          <p:cNvSpPr/>
          <p:nvPr/>
        </p:nvSpPr>
        <p:spPr>
          <a:xfrm>
            <a:off x="82480" y="975402"/>
            <a:ext cx="9487726"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Intelligent efficient control</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SRL </a:t>
            </a:r>
            <a:r>
              <a:rPr lang="en-US" altLang="zh-CN" sz="2400" b="1" dirty="0" smtClean="0">
                <a:solidFill>
                  <a:srgbClr val="FF0000"/>
                </a:solidFill>
                <a:latin typeface="Arial" pitchFamily="34" charset="0"/>
                <a:ea typeface="微软雅黑" pitchFamily="34" charset="-122"/>
                <a:cs typeface="Arial" pitchFamily="34" charset="0"/>
              </a:rPr>
              <a:t>load self-adapting control</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99" name="矩形 98"/>
          <p:cNvSpPr/>
          <p:nvPr/>
        </p:nvSpPr>
        <p:spPr>
          <a:xfrm>
            <a:off x="425092" y="1400942"/>
            <a:ext cx="11380347" cy="887531"/>
          </a:xfrm>
          <a:prstGeom prst="rect">
            <a:avLst/>
          </a:prstGeom>
        </p:spPr>
        <p:txBody>
          <a:bodyPr wrap="square" lIns="55988" tIns="27994" rIns="55988" bIns="27994">
            <a:spAutoFit/>
          </a:bodyPr>
          <a:lstStyle/>
          <a:p>
            <a:pPr algn="just" defTabSz="559883" eaLnBrk="0" hangingPunct="0">
              <a:defRPr/>
            </a:pPr>
            <a:r>
              <a:rPr lang="en-US" altLang="zh-CN" dirty="0">
                <a:latin typeface="Arial" pitchFamily="34" charset="0"/>
                <a:ea typeface="微软雅黑" panose="020B0503020204020204" pitchFamily="34" charset="-122"/>
                <a:cs typeface="Arial" pitchFamily="34" charset="0"/>
              </a:rPr>
              <a:t>SRL(Self-Reaction Load</a:t>
            </a:r>
            <a:r>
              <a:rPr lang="en-US" altLang="zh-CN" dirty="0" smtClean="0">
                <a:latin typeface="Arial" pitchFamily="34" charset="0"/>
                <a:ea typeface="微软雅黑" panose="020B0503020204020204" pitchFamily="34" charset="-122"/>
                <a:cs typeface="Arial" pitchFamily="34" charset="0"/>
              </a:rPr>
              <a:t>): intelligently detect and control refrigerant pressure and temperature according to user status and indoor temperature changes, automatically adapt to indoor cooling and heating load and achieve  energy-saving balance control.</a:t>
            </a:r>
            <a:endParaRPr lang="zh-CN" altLang="en-US" dirty="0">
              <a:latin typeface="Arial" pitchFamily="34" charset="0"/>
              <a:ea typeface="微软雅黑" panose="020B0503020204020204" pitchFamily="34" charset="-122"/>
              <a:cs typeface="Arial" pitchFamily="34" charset="0"/>
            </a:endParaRPr>
          </a:p>
        </p:txBody>
      </p:sp>
      <p:grpSp>
        <p:nvGrpSpPr>
          <p:cNvPr id="23" name="组合 7"/>
          <p:cNvGrpSpPr>
            <a:grpSpLocks/>
          </p:cNvGrpSpPr>
          <p:nvPr/>
        </p:nvGrpSpPr>
        <p:grpSpPr bwMode="auto">
          <a:xfrm>
            <a:off x="758825" y="2365375"/>
            <a:ext cx="5830271" cy="3519524"/>
            <a:chOff x="758825" y="2365078"/>
            <a:chExt cx="5830086" cy="3519983"/>
          </a:xfrm>
        </p:grpSpPr>
        <p:cxnSp>
          <p:nvCxnSpPr>
            <p:cNvPr id="24" name="直接箭头连接符 20"/>
            <p:cNvCxnSpPr>
              <a:cxnSpLocks noChangeShapeType="1"/>
            </p:cNvCxnSpPr>
            <p:nvPr/>
          </p:nvCxnSpPr>
          <p:spPr bwMode="auto">
            <a:xfrm flipV="1">
              <a:off x="758825" y="2365078"/>
              <a:ext cx="0" cy="350841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直接箭头连接符 21"/>
            <p:cNvCxnSpPr>
              <a:cxnSpLocks noChangeShapeType="1"/>
            </p:cNvCxnSpPr>
            <p:nvPr/>
          </p:nvCxnSpPr>
          <p:spPr bwMode="auto">
            <a:xfrm>
              <a:off x="758825" y="5875040"/>
              <a:ext cx="524176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 name="任意多边形 22"/>
            <p:cNvSpPr>
              <a:spLocks/>
            </p:cNvSpPr>
            <p:nvPr/>
          </p:nvSpPr>
          <p:spPr bwMode="auto">
            <a:xfrm>
              <a:off x="1142553" y="3257076"/>
              <a:ext cx="3756781" cy="476495"/>
            </a:xfrm>
            <a:custGeom>
              <a:avLst/>
              <a:gdLst>
                <a:gd name="T0" fmla="*/ 0 w 2675949"/>
                <a:gd name="T1" fmla="*/ 90912 h 468483"/>
                <a:gd name="T2" fmla="*/ 1464793 w 2675949"/>
                <a:gd name="T3" fmla="*/ 30380 h 468483"/>
                <a:gd name="T4" fmla="*/ 3076070 w 2675949"/>
                <a:gd name="T5" fmla="*/ 116 h 468483"/>
                <a:gd name="T6" fmla="*/ 4980302 w 2675949"/>
                <a:gd name="T7" fmla="*/ 40469 h 468483"/>
                <a:gd name="T8" fmla="*/ 6738056 w 2675949"/>
                <a:gd name="T9" fmla="*/ 131265 h 468483"/>
                <a:gd name="T10" fmla="*/ 8788765 w 2675949"/>
                <a:gd name="T11" fmla="*/ 272503 h 468483"/>
                <a:gd name="T12" fmla="*/ 10033844 w 2675949"/>
                <a:gd name="T13" fmla="*/ 393563 h 468483"/>
                <a:gd name="T14" fmla="*/ 10363422 w 2675949"/>
                <a:gd name="T15" fmla="*/ 494447 h 468483"/>
                <a:gd name="T16" fmla="*/ 10363422 w 2675949"/>
                <a:gd name="T17" fmla="*/ 484359 h 468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75949" h="468483">
                  <a:moveTo>
                    <a:pt x="0" y="84949"/>
                  </a:moveTo>
                  <a:cubicBezTo>
                    <a:pt x="122548" y="63738"/>
                    <a:pt x="245097" y="42528"/>
                    <a:pt x="377072" y="28388"/>
                  </a:cubicBezTo>
                  <a:cubicBezTo>
                    <a:pt x="509047" y="14248"/>
                    <a:pt x="641023" y="-1463"/>
                    <a:pt x="791852" y="108"/>
                  </a:cubicBezTo>
                  <a:cubicBezTo>
                    <a:pt x="942681" y="1679"/>
                    <a:pt x="1124933" y="17390"/>
                    <a:pt x="1282046" y="37815"/>
                  </a:cubicBezTo>
                  <a:cubicBezTo>
                    <a:pt x="1439159" y="58240"/>
                    <a:pt x="1571134" y="86520"/>
                    <a:pt x="1734532" y="122656"/>
                  </a:cubicBezTo>
                  <a:cubicBezTo>
                    <a:pt x="1897930" y="158792"/>
                    <a:pt x="2121031" y="213783"/>
                    <a:pt x="2262433" y="254632"/>
                  </a:cubicBezTo>
                  <a:cubicBezTo>
                    <a:pt x="2403835" y="295481"/>
                    <a:pt x="2515386" y="333188"/>
                    <a:pt x="2582945" y="367753"/>
                  </a:cubicBezTo>
                  <a:cubicBezTo>
                    <a:pt x="2650504" y="402318"/>
                    <a:pt x="2653646" y="447881"/>
                    <a:pt x="2667786" y="462021"/>
                  </a:cubicBezTo>
                  <a:cubicBezTo>
                    <a:pt x="2681926" y="476161"/>
                    <a:pt x="2674856" y="464378"/>
                    <a:pt x="2667786" y="452595"/>
                  </a:cubicBezTo>
                </a:path>
              </a:pathLst>
            </a:custGeom>
            <a:noFill/>
            <a:ln w="285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28" name="任意多边形 24"/>
            <p:cNvSpPr>
              <a:spLocks/>
            </p:cNvSpPr>
            <p:nvPr/>
          </p:nvSpPr>
          <p:spPr bwMode="auto">
            <a:xfrm>
              <a:off x="1288131" y="4188040"/>
              <a:ext cx="3612977" cy="536929"/>
            </a:xfrm>
            <a:custGeom>
              <a:avLst/>
              <a:gdLst>
                <a:gd name="T0" fmla="*/ 0 w 2573518"/>
                <a:gd name="T1" fmla="*/ 564949 h 527901"/>
                <a:gd name="T2" fmla="*/ 915493 w 2573518"/>
                <a:gd name="T3" fmla="*/ 554862 h 527901"/>
                <a:gd name="T4" fmla="*/ 2709870 w 2573518"/>
                <a:gd name="T5" fmla="*/ 524597 h 527901"/>
                <a:gd name="T6" fmla="*/ 4064802 w 2573518"/>
                <a:gd name="T7" fmla="*/ 484243 h 527901"/>
                <a:gd name="T8" fmla="*/ 5639455 w 2573518"/>
                <a:gd name="T9" fmla="*/ 453978 h 527901"/>
                <a:gd name="T10" fmla="*/ 7214111 w 2573518"/>
                <a:gd name="T11" fmla="*/ 373271 h 527901"/>
                <a:gd name="T12" fmla="*/ 8349326 w 2573518"/>
                <a:gd name="T13" fmla="*/ 242121 h 527901"/>
                <a:gd name="T14" fmla="*/ 9008481 w 2573518"/>
                <a:gd name="T15" fmla="*/ 151326 h 527901"/>
                <a:gd name="T16" fmla="*/ 9594399 w 2573518"/>
                <a:gd name="T17" fmla="*/ 80707 h 527901"/>
                <a:gd name="T18" fmla="*/ 9997219 w 2573518"/>
                <a:gd name="T19" fmla="*/ 0 h 527901"/>
                <a:gd name="T20" fmla="*/ 9997219 w 2573518"/>
                <a:gd name="T21" fmla="*/ 0 h 5279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73518" h="527901">
                  <a:moveTo>
                    <a:pt x="0" y="527901"/>
                  </a:moveTo>
                  <a:cubicBezTo>
                    <a:pt x="59703" y="526329"/>
                    <a:pt x="235670" y="518474"/>
                    <a:pt x="235670" y="518474"/>
                  </a:cubicBezTo>
                  <a:lnTo>
                    <a:pt x="697584" y="490194"/>
                  </a:lnTo>
                  <a:cubicBezTo>
                    <a:pt x="832701" y="479196"/>
                    <a:pt x="920684" y="463485"/>
                    <a:pt x="1046375" y="452487"/>
                  </a:cubicBezTo>
                  <a:cubicBezTo>
                    <a:pt x="1172066" y="441489"/>
                    <a:pt x="1316610" y="441488"/>
                    <a:pt x="1451728" y="424206"/>
                  </a:cubicBezTo>
                  <a:cubicBezTo>
                    <a:pt x="1586846" y="406923"/>
                    <a:pt x="1740817" y="381786"/>
                    <a:pt x="1857081" y="348792"/>
                  </a:cubicBezTo>
                  <a:cubicBezTo>
                    <a:pt x="1973345" y="315798"/>
                    <a:pt x="2072327" y="260808"/>
                    <a:pt x="2149312" y="226243"/>
                  </a:cubicBezTo>
                  <a:cubicBezTo>
                    <a:pt x="2226297" y="191678"/>
                    <a:pt x="2265576" y="166540"/>
                    <a:pt x="2318994" y="141402"/>
                  </a:cubicBezTo>
                  <a:cubicBezTo>
                    <a:pt x="2372412" y="116264"/>
                    <a:pt x="2427402" y="98981"/>
                    <a:pt x="2469823" y="75414"/>
                  </a:cubicBezTo>
                  <a:cubicBezTo>
                    <a:pt x="2512244" y="51847"/>
                    <a:pt x="2573518" y="0"/>
                    <a:pt x="2573518" y="0"/>
                  </a:cubicBezTo>
                </a:path>
              </a:pathLst>
            </a:custGeom>
            <a:noFill/>
            <a:ln w="38100"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29" name="任意多边形 25"/>
            <p:cNvSpPr>
              <a:spLocks/>
            </p:cNvSpPr>
            <p:nvPr/>
          </p:nvSpPr>
          <p:spPr bwMode="auto">
            <a:xfrm>
              <a:off x="2360113" y="3159886"/>
              <a:ext cx="2540995" cy="97300"/>
            </a:xfrm>
            <a:custGeom>
              <a:avLst/>
              <a:gdLst>
                <a:gd name="T0" fmla="*/ 0 w 1809947"/>
                <a:gd name="T1" fmla="*/ 102377 h 95664"/>
                <a:gd name="T2" fmla="*/ 1611274 w 1809947"/>
                <a:gd name="T3" fmla="*/ 72112 h 95664"/>
                <a:gd name="T4" fmla="*/ 3222546 w 1809947"/>
                <a:gd name="T5" fmla="*/ 62024 h 95664"/>
                <a:gd name="T6" fmla="*/ 4431002 w 1809947"/>
                <a:gd name="T7" fmla="*/ 31759 h 95664"/>
                <a:gd name="T8" fmla="*/ 5712696 w 1809947"/>
                <a:gd name="T9" fmla="*/ 21670 h 95664"/>
                <a:gd name="T10" fmla="*/ 6811290 w 1809947"/>
                <a:gd name="T11" fmla="*/ 1494 h 95664"/>
                <a:gd name="T12" fmla="*/ 7031008 w 1809947"/>
                <a:gd name="T13" fmla="*/ 1494 h 95664"/>
                <a:gd name="T14" fmla="*/ 6774668 w 1809947"/>
                <a:gd name="T15" fmla="*/ 1494 h 95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09947" h="95664">
                  <a:moveTo>
                    <a:pt x="0" y="95664"/>
                  </a:moveTo>
                  <a:cubicBezTo>
                    <a:pt x="138260" y="84666"/>
                    <a:pt x="276520" y="73668"/>
                    <a:pt x="414780" y="67384"/>
                  </a:cubicBezTo>
                  <a:cubicBezTo>
                    <a:pt x="553040" y="61100"/>
                    <a:pt x="708582" y="64242"/>
                    <a:pt x="829559" y="57957"/>
                  </a:cubicBezTo>
                  <a:cubicBezTo>
                    <a:pt x="950536" y="51672"/>
                    <a:pt x="1033807" y="35960"/>
                    <a:pt x="1140644" y="29676"/>
                  </a:cubicBezTo>
                  <a:cubicBezTo>
                    <a:pt x="1247481" y="23392"/>
                    <a:pt x="1368458" y="24963"/>
                    <a:pt x="1470582" y="20250"/>
                  </a:cubicBezTo>
                  <a:cubicBezTo>
                    <a:pt x="1572706" y="15537"/>
                    <a:pt x="1696825" y="4538"/>
                    <a:pt x="1753386" y="1396"/>
                  </a:cubicBezTo>
                  <a:cubicBezTo>
                    <a:pt x="1809947" y="-1746"/>
                    <a:pt x="1809947" y="1396"/>
                    <a:pt x="1809947" y="1396"/>
                  </a:cubicBezTo>
                  <a:lnTo>
                    <a:pt x="1743959" y="1396"/>
                  </a:lnTo>
                </a:path>
              </a:pathLst>
            </a:custGeom>
            <a:noFill/>
            <a:ln w="9525" cap="flat" cmpd="sng" algn="ctr">
              <a:solidFill>
                <a:schemeClr val="tx1"/>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30" name="任意多边形 27"/>
            <p:cNvSpPr>
              <a:spLocks/>
            </p:cNvSpPr>
            <p:nvPr/>
          </p:nvSpPr>
          <p:spPr bwMode="auto">
            <a:xfrm>
              <a:off x="2505691" y="4600325"/>
              <a:ext cx="2421885" cy="97300"/>
            </a:xfrm>
            <a:custGeom>
              <a:avLst/>
              <a:gdLst>
                <a:gd name="T0" fmla="*/ 0 w 1725105"/>
                <a:gd name="T1" fmla="*/ 80707 h 95664"/>
                <a:gd name="T2" fmla="*/ 842259 w 1725105"/>
                <a:gd name="T3" fmla="*/ 100884 h 95664"/>
                <a:gd name="T4" fmla="*/ 2014092 w 1725105"/>
                <a:gd name="T5" fmla="*/ 100884 h 95664"/>
                <a:gd name="T6" fmla="*/ 3039448 w 1725105"/>
                <a:gd name="T7" fmla="*/ 100884 h 95664"/>
                <a:gd name="T8" fmla="*/ 4760582 w 1725105"/>
                <a:gd name="T9" fmla="*/ 90796 h 95664"/>
                <a:gd name="T10" fmla="*/ 5895794 w 1725105"/>
                <a:gd name="T11" fmla="*/ 30265 h 95664"/>
                <a:gd name="T12" fmla="*/ 6408472 w 1725105"/>
                <a:gd name="T13" fmla="*/ 20176 h 95664"/>
                <a:gd name="T14" fmla="*/ 6701431 w 1725105"/>
                <a:gd name="T15" fmla="*/ 0 h 95664"/>
                <a:gd name="T16" fmla="*/ 6701431 w 1725105"/>
                <a:gd name="T17" fmla="*/ 0 h 95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5105" h="95664">
                  <a:moveTo>
                    <a:pt x="0" y="75414"/>
                  </a:moveTo>
                  <a:cubicBezTo>
                    <a:pt x="65202" y="83270"/>
                    <a:pt x="130405" y="91126"/>
                    <a:pt x="216817" y="94268"/>
                  </a:cubicBezTo>
                  <a:cubicBezTo>
                    <a:pt x="303229" y="97410"/>
                    <a:pt x="518474" y="94268"/>
                    <a:pt x="518474" y="94268"/>
                  </a:cubicBezTo>
                  <a:lnTo>
                    <a:pt x="782425" y="94268"/>
                  </a:lnTo>
                  <a:cubicBezTo>
                    <a:pt x="900260" y="92697"/>
                    <a:pt x="1102937" y="95839"/>
                    <a:pt x="1225485" y="84841"/>
                  </a:cubicBezTo>
                  <a:cubicBezTo>
                    <a:pt x="1348033" y="73843"/>
                    <a:pt x="1447015" y="39278"/>
                    <a:pt x="1517716" y="28280"/>
                  </a:cubicBezTo>
                  <a:cubicBezTo>
                    <a:pt x="1588417" y="17282"/>
                    <a:pt x="1615126" y="23566"/>
                    <a:pt x="1649691" y="18853"/>
                  </a:cubicBezTo>
                  <a:cubicBezTo>
                    <a:pt x="1684256" y="14140"/>
                    <a:pt x="1725105" y="0"/>
                    <a:pt x="1725105" y="0"/>
                  </a:cubicBezTo>
                </a:path>
              </a:pathLst>
            </a:custGeom>
            <a:noFill/>
            <a:ln w="9525" cap="flat" cmpd="sng" algn="ctr">
              <a:solidFill>
                <a:schemeClr val="tx1"/>
              </a:solidFill>
              <a:prstDash val="lg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31" name="矩形 28"/>
            <p:cNvSpPr>
              <a:spLocks noChangeArrowheads="1"/>
            </p:cNvSpPr>
            <p:nvPr/>
          </p:nvSpPr>
          <p:spPr bwMode="auto">
            <a:xfrm>
              <a:off x="4063595" y="2842678"/>
              <a:ext cx="1839676"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General power change</a:t>
              </a:r>
              <a:endParaRPr lang="zh-CN" altLang="en-US" sz="1200" dirty="0">
                <a:latin typeface="微软雅黑" pitchFamily="34" charset="-122"/>
              </a:endParaRPr>
            </a:p>
          </p:txBody>
        </p:sp>
        <p:sp>
          <p:nvSpPr>
            <p:cNvPr id="32" name="矩形 30"/>
            <p:cNvSpPr>
              <a:spLocks noChangeArrowheads="1"/>
            </p:cNvSpPr>
            <p:nvPr/>
          </p:nvSpPr>
          <p:spPr bwMode="auto">
            <a:xfrm>
              <a:off x="3551878" y="3914181"/>
              <a:ext cx="2004460"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SRL</a:t>
              </a:r>
              <a:r>
                <a:rPr lang="zh-CN" altLang="en-US" sz="1200" dirty="0" smtClean="0">
                  <a:latin typeface="微软雅黑" pitchFamily="34" charset="-122"/>
                </a:rPr>
                <a:t> </a:t>
              </a:r>
              <a:r>
                <a:rPr lang="en-US" altLang="zh-CN" sz="1200" dirty="0" smtClean="0">
                  <a:latin typeface="微软雅黑" pitchFamily="34" charset="-122"/>
                </a:rPr>
                <a:t>low pressure change</a:t>
              </a:r>
              <a:endParaRPr lang="zh-CN" altLang="en-US" sz="1200" dirty="0">
                <a:latin typeface="微软雅黑" pitchFamily="34" charset="-122"/>
              </a:endParaRPr>
            </a:p>
          </p:txBody>
        </p:sp>
        <p:cxnSp>
          <p:nvCxnSpPr>
            <p:cNvPr id="33" name="直接连接符 32"/>
            <p:cNvCxnSpPr/>
            <p:nvPr/>
          </p:nvCxnSpPr>
          <p:spPr>
            <a:xfrm flipV="1">
              <a:off x="1287446" y="5556369"/>
              <a:ext cx="3763844" cy="1111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任意多边形 33"/>
            <p:cNvSpPr/>
            <p:nvPr/>
          </p:nvSpPr>
          <p:spPr>
            <a:xfrm>
              <a:off x="1331895" y="5005435"/>
              <a:ext cx="3670185" cy="552522"/>
            </a:xfrm>
            <a:custGeom>
              <a:avLst/>
              <a:gdLst>
                <a:gd name="connsiteX0" fmla="*/ 0 w 3669323"/>
                <a:gd name="connsiteY0" fmla="*/ 0 h 552256"/>
                <a:gd name="connsiteX1" fmla="*/ 58615 w 3669323"/>
                <a:gd name="connsiteY1" fmla="*/ 23446 h 552256"/>
                <a:gd name="connsiteX2" fmla="*/ 128954 w 3669323"/>
                <a:gd name="connsiteY2" fmla="*/ 46893 h 552256"/>
                <a:gd name="connsiteX3" fmla="*/ 234461 w 3669323"/>
                <a:gd name="connsiteY3" fmla="*/ 93785 h 552256"/>
                <a:gd name="connsiteX4" fmla="*/ 316523 w 3669323"/>
                <a:gd name="connsiteY4" fmla="*/ 152400 h 552256"/>
                <a:gd name="connsiteX5" fmla="*/ 351692 w 3669323"/>
                <a:gd name="connsiteY5" fmla="*/ 164123 h 552256"/>
                <a:gd name="connsiteX6" fmla="*/ 398584 w 3669323"/>
                <a:gd name="connsiteY6" fmla="*/ 187569 h 552256"/>
                <a:gd name="connsiteX7" fmla="*/ 539261 w 3669323"/>
                <a:gd name="connsiteY7" fmla="*/ 211016 h 552256"/>
                <a:gd name="connsiteX8" fmla="*/ 586154 w 3669323"/>
                <a:gd name="connsiteY8" fmla="*/ 222739 h 552256"/>
                <a:gd name="connsiteX9" fmla="*/ 679938 w 3669323"/>
                <a:gd name="connsiteY9" fmla="*/ 234462 h 552256"/>
                <a:gd name="connsiteX10" fmla="*/ 797169 w 3669323"/>
                <a:gd name="connsiteY10" fmla="*/ 269631 h 552256"/>
                <a:gd name="connsiteX11" fmla="*/ 867508 w 3669323"/>
                <a:gd name="connsiteY11" fmla="*/ 293077 h 552256"/>
                <a:gd name="connsiteX12" fmla="*/ 937846 w 3669323"/>
                <a:gd name="connsiteY12" fmla="*/ 316523 h 552256"/>
                <a:gd name="connsiteX13" fmla="*/ 973015 w 3669323"/>
                <a:gd name="connsiteY13" fmla="*/ 328246 h 552256"/>
                <a:gd name="connsiteX14" fmla="*/ 1055077 w 3669323"/>
                <a:gd name="connsiteY14" fmla="*/ 339969 h 552256"/>
                <a:gd name="connsiteX15" fmla="*/ 1113692 w 3669323"/>
                <a:gd name="connsiteY15" fmla="*/ 351693 h 552256"/>
                <a:gd name="connsiteX16" fmla="*/ 1277815 w 3669323"/>
                <a:gd name="connsiteY16" fmla="*/ 363416 h 552256"/>
                <a:gd name="connsiteX17" fmla="*/ 1371600 w 3669323"/>
                <a:gd name="connsiteY17" fmla="*/ 375139 h 552256"/>
                <a:gd name="connsiteX18" fmla="*/ 1406769 w 3669323"/>
                <a:gd name="connsiteY18" fmla="*/ 386862 h 552256"/>
                <a:gd name="connsiteX19" fmla="*/ 1465384 w 3669323"/>
                <a:gd name="connsiteY19" fmla="*/ 410308 h 552256"/>
                <a:gd name="connsiteX20" fmla="*/ 1512277 w 3669323"/>
                <a:gd name="connsiteY20" fmla="*/ 422031 h 552256"/>
                <a:gd name="connsiteX21" fmla="*/ 1547446 w 3669323"/>
                <a:gd name="connsiteY21" fmla="*/ 433754 h 552256"/>
                <a:gd name="connsiteX22" fmla="*/ 1699846 w 3669323"/>
                <a:gd name="connsiteY22" fmla="*/ 445477 h 552256"/>
                <a:gd name="connsiteX23" fmla="*/ 1746738 w 3669323"/>
                <a:gd name="connsiteY23" fmla="*/ 457200 h 552256"/>
                <a:gd name="connsiteX24" fmla="*/ 1781908 w 3669323"/>
                <a:gd name="connsiteY24" fmla="*/ 468923 h 552256"/>
                <a:gd name="connsiteX25" fmla="*/ 1981200 w 3669323"/>
                <a:gd name="connsiteY25" fmla="*/ 480646 h 552256"/>
                <a:gd name="connsiteX26" fmla="*/ 2543908 w 3669323"/>
                <a:gd name="connsiteY26" fmla="*/ 504093 h 552256"/>
                <a:gd name="connsiteX27" fmla="*/ 2625969 w 3669323"/>
                <a:gd name="connsiteY27" fmla="*/ 515816 h 552256"/>
                <a:gd name="connsiteX28" fmla="*/ 2965938 w 3669323"/>
                <a:gd name="connsiteY28" fmla="*/ 527539 h 552256"/>
                <a:gd name="connsiteX29" fmla="*/ 3188677 w 3669323"/>
                <a:gd name="connsiteY29" fmla="*/ 550985 h 552256"/>
                <a:gd name="connsiteX30" fmla="*/ 3669323 w 3669323"/>
                <a:gd name="connsiteY30" fmla="*/ 550985 h 55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9323" h="552256">
                  <a:moveTo>
                    <a:pt x="0" y="0"/>
                  </a:moveTo>
                  <a:cubicBezTo>
                    <a:pt x="19538" y="7815"/>
                    <a:pt x="38839" y="16254"/>
                    <a:pt x="58615" y="23446"/>
                  </a:cubicBezTo>
                  <a:cubicBezTo>
                    <a:pt x="81842" y="31892"/>
                    <a:pt x="108390" y="33184"/>
                    <a:pt x="128954" y="46893"/>
                  </a:cubicBezTo>
                  <a:cubicBezTo>
                    <a:pt x="184687" y="84048"/>
                    <a:pt x="150757" y="65884"/>
                    <a:pt x="234461" y="93785"/>
                  </a:cubicBezTo>
                  <a:cubicBezTo>
                    <a:pt x="245352" y="97415"/>
                    <a:pt x="314572" y="151285"/>
                    <a:pt x="316523" y="152400"/>
                  </a:cubicBezTo>
                  <a:cubicBezTo>
                    <a:pt x="327252" y="158531"/>
                    <a:pt x="340334" y="159255"/>
                    <a:pt x="351692" y="164123"/>
                  </a:cubicBezTo>
                  <a:cubicBezTo>
                    <a:pt x="367755" y="171007"/>
                    <a:pt x="382221" y="181433"/>
                    <a:pt x="398584" y="187569"/>
                  </a:cubicBezTo>
                  <a:cubicBezTo>
                    <a:pt x="440799" y="203400"/>
                    <a:pt x="498399" y="204206"/>
                    <a:pt x="539261" y="211016"/>
                  </a:cubicBezTo>
                  <a:cubicBezTo>
                    <a:pt x="555154" y="213665"/>
                    <a:pt x="570261" y="220090"/>
                    <a:pt x="586154" y="222739"/>
                  </a:cubicBezTo>
                  <a:cubicBezTo>
                    <a:pt x="617230" y="227918"/>
                    <a:pt x="648862" y="229283"/>
                    <a:pt x="679938" y="234462"/>
                  </a:cubicBezTo>
                  <a:cubicBezTo>
                    <a:pt x="715375" y="240368"/>
                    <a:pt x="765896" y="259207"/>
                    <a:pt x="797169" y="269631"/>
                  </a:cubicBezTo>
                  <a:lnTo>
                    <a:pt x="867508" y="293077"/>
                  </a:lnTo>
                  <a:lnTo>
                    <a:pt x="937846" y="316523"/>
                  </a:lnTo>
                  <a:cubicBezTo>
                    <a:pt x="949569" y="320431"/>
                    <a:pt x="960782" y="326498"/>
                    <a:pt x="973015" y="328246"/>
                  </a:cubicBezTo>
                  <a:cubicBezTo>
                    <a:pt x="1000369" y="332154"/>
                    <a:pt x="1027821" y="335426"/>
                    <a:pt x="1055077" y="339969"/>
                  </a:cubicBezTo>
                  <a:cubicBezTo>
                    <a:pt x="1074731" y="343245"/>
                    <a:pt x="1093876" y="349607"/>
                    <a:pt x="1113692" y="351693"/>
                  </a:cubicBezTo>
                  <a:cubicBezTo>
                    <a:pt x="1168238" y="357435"/>
                    <a:pt x="1223193" y="358450"/>
                    <a:pt x="1277815" y="363416"/>
                  </a:cubicBezTo>
                  <a:cubicBezTo>
                    <a:pt x="1309191" y="366268"/>
                    <a:pt x="1340338" y="371231"/>
                    <a:pt x="1371600" y="375139"/>
                  </a:cubicBezTo>
                  <a:cubicBezTo>
                    <a:pt x="1383323" y="379047"/>
                    <a:pt x="1395199" y="382523"/>
                    <a:pt x="1406769" y="386862"/>
                  </a:cubicBezTo>
                  <a:cubicBezTo>
                    <a:pt x="1426473" y="394251"/>
                    <a:pt x="1445420" y="403654"/>
                    <a:pt x="1465384" y="410308"/>
                  </a:cubicBezTo>
                  <a:cubicBezTo>
                    <a:pt x="1480669" y="415403"/>
                    <a:pt x="1496785" y="417605"/>
                    <a:pt x="1512277" y="422031"/>
                  </a:cubicBezTo>
                  <a:cubicBezTo>
                    <a:pt x="1524159" y="425426"/>
                    <a:pt x="1535184" y="432221"/>
                    <a:pt x="1547446" y="433754"/>
                  </a:cubicBezTo>
                  <a:cubicBezTo>
                    <a:pt x="1598003" y="440074"/>
                    <a:pt x="1649046" y="441569"/>
                    <a:pt x="1699846" y="445477"/>
                  </a:cubicBezTo>
                  <a:cubicBezTo>
                    <a:pt x="1715477" y="449385"/>
                    <a:pt x="1731246" y="452774"/>
                    <a:pt x="1746738" y="457200"/>
                  </a:cubicBezTo>
                  <a:cubicBezTo>
                    <a:pt x="1758620" y="460595"/>
                    <a:pt x="1769612" y="467693"/>
                    <a:pt x="1781908" y="468923"/>
                  </a:cubicBezTo>
                  <a:cubicBezTo>
                    <a:pt x="1848123" y="475544"/>
                    <a:pt x="1914769" y="476738"/>
                    <a:pt x="1981200" y="480646"/>
                  </a:cubicBezTo>
                  <a:cubicBezTo>
                    <a:pt x="2223572" y="521041"/>
                    <a:pt x="1958028" y="480179"/>
                    <a:pt x="2543908" y="504093"/>
                  </a:cubicBezTo>
                  <a:cubicBezTo>
                    <a:pt x="2571516" y="505220"/>
                    <a:pt x="2598380" y="514283"/>
                    <a:pt x="2625969" y="515816"/>
                  </a:cubicBezTo>
                  <a:cubicBezTo>
                    <a:pt x="2739185" y="522106"/>
                    <a:pt x="2852615" y="523631"/>
                    <a:pt x="2965938" y="527539"/>
                  </a:cubicBezTo>
                  <a:cubicBezTo>
                    <a:pt x="3058755" y="550743"/>
                    <a:pt x="3037108" y="548278"/>
                    <a:pt x="3188677" y="550985"/>
                  </a:cubicBezTo>
                  <a:cubicBezTo>
                    <a:pt x="3348867" y="553846"/>
                    <a:pt x="3509108" y="550985"/>
                    <a:pt x="3669323" y="550985"/>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 28"/>
            <p:cNvSpPr>
              <a:spLocks noChangeArrowheads="1"/>
            </p:cNvSpPr>
            <p:nvPr/>
          </p:nvSpPr>
          <p:spPr bwMode="auto">
            <a:xfrm>
              <a:off x="1252116" y="5608026"/>
              <a:ext cx="2340695"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Expected indoor temperature</a:t>
              </a:r>
              <a:endParaRPr lang="zh-CN" altLang="en-US" sz="1200" dirty="0">
                <a:latin typeface="微软雅黑" pitchFamily="34" charset="-122"/>
              </a:endParaRPr>
            </a:p>
          </p:txBody>
        </p:sp>
        <p:sp>
          <p:nvSpPr>
            <p:cNvPr id="36" name="矩形 28"/>
            <p:cNvSpPr>
              <a:spLocks noChangeArrowheads="1"/>
            </p:cNvSpPr>
            <p:nvPr/>
          </p:nvSpPr>
          <p:spPr bwMode="auto">
            <a:xfrm>
              <a:off x="2271708" y="5004463"/>
              <a:ext cx="2140005"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Actual indoor temperature</a:t>
              </a:r>
              <a:endParaRPr lang="zh-CN" altLang="en-US" sz="1200" dirty="0">
                <a:latin typeface="微软雅黑" pitchFamily="34" charset="-122"/>
              </a:endParaRPr>
            </a:p>
          </p:txBody>
        </p:sp>
        <p:sp>
          <p:nvSpPr>
            <p:cNvPr id="37" name="矩形 30"/>
            <p:cNvSpPr>
              <a:spLocks noChangeArrowheads="1"/>
            </p:cNvSpPr>
            <p:nvPr/>
          </p:nvSpPr>
          <p:spPr bwMode="auto">
            <a:xfrm>
              <a:off x="4284699" y="4724969"/>
              <a:ext cx="2304212"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General low pressure change</a:t>
              </a:r>
              <a:endParaRPr lang="zh-CN" altLang="en-US" sz="1200" dirty="0">
                <a:latin typeface="微软雅黑" pitchFamily="34" charset="-122"/>
              </a:endParaRPr>
            </a:p>
          </p:txBody>
        </p:sp>
        <p:sp>
          <p:nvSpPr>
            <p:cNvPr id="38" name="矩形 30"/>
            <p:cNvSpPr>
              <a:spLocks noChangeArrowheads="1"/>
            </p:cNvSpPr>
            <p:nvPr/>
          </p:nvSpPr>
          <p:spPr bwMode="auto">
            <a:xfrm>
              <a:off x="4624888" y="3356823"/>
              <a:ext cx="1539925" cy="2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SRL</a:t>
              </a:r>
              <a:r>
                <a:rPr lang="zh-CN" altLang="en-US" sz="1200" dirty="0" smtClean="0">
                  <a:latin typeface="微软雅黑" pitchFamily="34" charset="-122"/>
                </a:rPr>
                <a:t> </a:t>
              </a:r>
              <a:r>
                <a:rPr lang="en-US" altLang="zh-CN" sz="1200" dirty="0" smtClean="0">
                  <a:latin typeface="微软雅黑" pitchFamily="34" charset="-122"/>
                </a:rPr>
                <a:t>power change</a:t>
              </a:r>
              <a:endParaRPr lang="zh-CN" altLang="en-US" sz="1200" dirty="0">
                <a:latin typeface="微软雅黑" pitchFamily="34" charset="-122"/>
              </a:endParaRPr>
            </a:p>
          </p:txBody>
        </p:sp>
        <p:sp>
          <p:nvSpPr>
            <p:cNvPr id="39" name="矩形 6"/>
            <p:cNvSpPr>
              <a:spLocks noChangeArrowheads="1"/>
            </p:cNvSpPr>
            <p:nvPr/>
          </p:nvSpPr>
          <p:spPr bwMode="auto">
            <a:xfrm>
              <a:off x="2616047" y="2470634"/>
              <a:ext cx="1484656" cy="36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smtClean="0"/>
                <a:t>Cooling mode</a:t>
              </a:r>
              <a:endParaRPr lang="zh-CN" altLang="en-US" dirty="0"/>
            </a:p>
          </p:txBody>
        </p:sp>
      </p:grpSp>
      <p:grpSp>
        <p:nvGrpSpPr>
          <p:cNvPr id="40" name="组合 8"/>
          <p:cNvGrpSpPr>
            <a:grpSpLocks/>
          </p:cNvGrpSpPr>
          <p:nvPr/>
        </p:nvGrpSpPr>
        <p:grpSpPr bwMode="auto">
          <a:xfrm>
            <a:off x="6556375" y="2365375"/>
            <a:ext cx="5249064" cy="3509963"/>
            <a:chOff x="6556822" y="2365076"/>
            <a:chExt cx="5248900" cy="3509962"/>
          </a:xfrm>
        </p:grpSpPr>
        <p:cxnSp>
          <p:nvCxnSpPr>
            <p:cNvPr id="41" name="直接箭头连接符 20"/>
            <p:cNvCxnSpPr>
              <a:cxnSpLocks noChangeShapeType="1"/>
            </p:cNvCxnSpPr>
            <p:nvPr/>
          </p:nvCxnSpPr>
          <p:spPr bwMode="auto">
            <a:xfrm flipV="1">
              <a:off x="6556822" y="2365076"/>
              <a:ext cx="0" cy="350841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 name="直接箭头连接符 21"/>
            <p:cNvCxnSpPr>
              <a:cxnSpLocks noChangeShapeType="1"/>
            </p:cNvCxnSpPr>
            <p:nvPr/>
          </p:nvCxnSpPr>
          <p:spPr bwMode="auto">
            <a:xfrm>
              <a:off x="6556822" y="5875038"/>
              <a:ext cx="524176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3" name="任意多边形 22"/>
            <p:cNvSpPr>
              <a:spLocks/>
            </p:cNvSpPr>
            <p:nvPr/>
          </p:nvSpPr>
          <p:spPr bwMode="auto">
            <a:xfrm>
              <a:off x="6940550" y="3257074"/>
              <a:ext cx="3756781" cy="238249"/>
            </a:xfrm>
            <a:custGeom>
              <a:avLst/>
              <a:gdLst>
                <a:gd name="T0" fmla="*/ 0 w 2675949"/>
                <a:gd name="T1" fmla="*/ 5682 h 468483"/>
                <a:gd name="T2" fmla="*/ 1464793 w 2675949"/>
                <a:gd name="T3" fmla="*/ 1899 h 468483"/>
                <a:gd name="T4" fmla="*/ 3076070 w 2675949"/>
                <a:gd name="T5" fmla="*/ 7 h 468483"/>
                <a:gd name="T6" fmla="*/ 4980302 w 2675949"/>
                <a:gd name="T7" fmla="*/ 2530 h 468483"/>
                <a:gd name="T8" fmla="*/ 6738056 w 2675949"/>
                <a:gd name="T9" fmla="*/ 8204 h 468483"/>
                <a:gd name="T10" fmla="*/ 8788765 w 2675949"/>
                <a:gd name="T11" fmla="*/ 17032 h 468483"/>
                <a:gd name="T12" fmla="*/ 10033844 w 2675949"/>
                <a:gd name="T13" fmla="*/ 24598 h 468483"/>
                <a:gd name="T14" fmla="*/ 10363422 w 2675949"/>
                <a:gd name="T15" fmla="*/ 30904 h 468483"/>
                <a:gd name="T16" fmla="*/ 10363422 w 2675949"/>
                <a:gd name="T17" fmla="*/ 30273 h 468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75949" h="468483">
                  <a:moveTo>
                    <a:pt x="0" y="84949"/>
                  </a:moveTo>
                  <a:cubicBezTo>
                    <a:pt x="122548" y="63738"/>
                    <a:pt x="245097" y="42528"/>
                    <a:pt x="377072" y="28388"/>
                  </a:cubicBezTo>
                  <a:cubicBezTo>
                    <a:pt x="509047" y="14248"/>
                    <a:pt x="641023" y="-1463"/>
                    <a:pt x="791852" y="108"/>
                  </a:cubicBezTo>
                  <a:cubicBezTo>
                    <a:pt x="942681" y="1679"/>
                    <a:pt x="1124933" y="17390"/>
                    <a:pt x="1282046" y="37815"/>
                  </a:cubicBezTo>
                  <a:cubicBezTo>
                    <a:pt x="1439159" y="58240"/>
                    <a:pt x="1571134" y="86520"/>
                    <a:pt x="1734532" y="122656"/>
                  </a:cubicBezTo>
                  <a:cubicBezTo>
                    <a:pt x="1897930" y="158792"/>
                    <a:pt x="2121031" y="213783"/>
                    <a:pt x="2262433" y="254632"/>
                  </a:cubicBezTo>
                  <a:cubicBezTo>
                    <a:pt x="2403835" y="295481"/>
                    <a:pt x="2515386" y="333188"/>
                    <a:pt x="2582945" y="367753"/>
                  </a:cubicBezTo>
                  <a:cubicBezTo>
                    <a:pt x="2650504" y="402318"/>
                    <a:pt x="2653646" y="447881"/>
                    <a:pt x="2667786" y="462021"/>
                  </a:cubicBezTo>
                  <a:cubicBezTo>
                    <a:pt x="2681926" y="476161"/>
                    <a:pt x="2674856" y="464378"/>
                    <a:pt x="2667786" y="452595"/>
                  </a:cubicBezTo>
                </a:path>
              </a:pathLst>
            </a:custGeom>
            <a:noFill/>
            <a:ln w="285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4" name="任意多边形 24"/>
            <p:cNvSpPr>
              <a:spLocks/>
            </p:cNvSpPr>
            <p:nvPr/>
          </p:nvSpPr>
          <p:spPr bwMode="auto">
            <a:xfrm flipV="1">
              <a:off x="7127631" y="4240220"/>
              <a:ext cx="3612977" cy="350707"/>
            </a:xfrm>
            <a:custGeom>
              <a:avLst/>
              <a:gdLst>
                <a:gd name="T0" fmla="*/ 0 w 2573518"/>
                <a:gd name="T1" fmla="*/ 102830 h 527901"/>
                <a:gd name="T2" fmla="*/ 915493 w 2573518"/>
                <a:gd name="T3" fmla="*/ 100994 h 527901"/>
                <a:gd name="T4" fmla="*/ 2709870 w 2573518"/>
                <a:gd name="T5" fmla="*/ 95485 h 527901"/>
                <a:gd name="T6" fmla="*/ 4064802 w 2573518"/>
                <a:gd name="T7" fmla="*/ 88140 h 527901"/>
                <a:gd name="T8" fmla="*/ 5639455 w 2573518"/>
                <a:gd name="T9" fmla="*/ 82632 h 527901"/>
                <a:gd name="T10" fmla="*/ 7214111 w 2573518"/>
                <a:gd name="T11" fmla="*/ 67941 h 527901"/>
                <a:gd name="T12" fmla="*/ 8349326 w 2573518"/>
                <a:gd name="T13" fmla="*/ 44070 h 527901"/>
                <a:gd name="T14" fmla="*/ 9008481 w 2573518"/>
                <a:gd name="T15" fmla="*/ 27544 h 527901"/>
                <a:gd name="T16" fmla="*/ 9594399 w 2573518"/>
                <a:gd name="T17" fmla="*/ 14690 h 527901"/>
                <a:gd name="T18" fmla="*/ 9997219 w 2573518"/>
                <a:gd name="T19" fmla="*/ 0 h 527901"/>
                <a:gd name="T20" fmla="*/ 9997219 w 2573518"/>
                <a:gd name="T21" fmla="*/ 0 h 5279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73518" h="527901">
                  <a:moveTo>
                    <a:pt x="0" y="527901"/>
                  </a:moveTo>
                  <a:cubicBezTo>
                    <a:pt x="59703" y="526329"/>
                    <a:pt x="235670" y="518474"/>
                    <a:pt x="235670" y="518474"/>
                  </a:cubicBezTo>
                  <a:lnTo>
                    <a:pt x="697584" y="490194"/>
                  </a:lnTo>
                  <a:cubicBezTo>
                    <a:pt x="832701" y="479196"/>
                    <a:pt x="920684" y="463485"/>
                    <a:pt x="1046375" y="452487"/>
                  </a:cubicBezTo>
                  <a:cubicBezTo>
                    <a:pt x="1172066" y="441489"/>
                    <a:pt x="1316610" y="441488"/>
                    <a:pt x="1451728" y="424206"/>
                  </a:cubicBezTo>
                  <a:cubicBezTo>
                    <a:pt x="1586846" y="406923"/>
                    <a:pt x="1740817" y="381786"/>
                    <a:pt x="1857081" y="348792"/>
                  </a:cubicBezTo>
                  <a:cubicBezTo>
                    <a:pt x="1973345" y="315798"/>
                    <a:pt x="2072327" y="260808"/>
                    <a:pt x="2149312" y="226243"/>
                  </a:cubicBezTo>
                  <a:cubicBezTo>
                    <a:pt x="2226297" y="191678"/>
                    <a:pt x="2265576" y="166540"/>
                    <a:pt x="2318994" y="141402"/>
                  </a:cubicBezTo>
                  <a:cubicBezTo>
                    <a:pt x="2372412" y="116264"/>
                    <a:pt x="2427402" y="98981"/>
                    <a:pt x="2469823" y="75414"/>
                  </a:cubicBezTo>
                  <a:cubicBezTo>
                    <a:pt x="2512244" y="51847"/>
                    <a:pt x="2573518" y="0"/>
                    <a:pt x="2573518" y="0"/>
                  </a:cubicBezTo>
                </a:path>
              </a:pathLst>
            </a:custGeom>
            <a:noFill/>
            <a:ln w="38100"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5" name="任意多边形 25"/>
            <p:cNvSpPr>
              <a:spLocks/>
            </p:cNvSpPr>
            <p:nvPr/>
          </p:nvSpPr>
          <p:spPr bwMode="auto">
            <a:xfrm>
              <a:off x="8158110" y="3208534"/>
              <a:ext cx="2540995" cy="48650"/>
            </a:xfrm>
            <a:custGeom>
              <a:avLst/>
              <a:gdLst>
                <a:gd name="T0" fmla="*/ 0 w 1809947"/>
                <a:gd name="T1" fmla="*/ 6399 h 95664"/>
                <a:gd name="T2" fmla="*/ 1611274 w 1809947"/>
                <a:gd name="T3" fmla="*/ 4507 h 95664"/>
                <a:gd name="T4" fmla="*/ 3222546 w 1809947"/>
                <a:gd name="T5" fmla="*/ 3877 h 95664"/>
                <a:gd name="T6" fmla="*/ 4431002 w 1809947"/>
                <a:gd name="T7" fmla="*/ 1985 h 95664"/>
                <a:gd name="T8" fmla="*/ 5712696 w 1809947"/>
                <a:gd name="T9" fmla="*/ 1354 h 95664"/>
                <a:gd name="T10" fmla="*/ 6811290 w 1809947"/>
                <a:gd name="T11" fmla="*/ 94 h 95664"/>
                <a:gd name="T12" fmla="*/ 7031008 w 1809947"/>
                <a:gd name="T13" fmla="*/ 94 h 95664"/>
                <a:gd name="T14" fmla="*/ 6774668 w 1809947"/>
                <a:gd name="T15" fmla="*/ 94 h 95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09947" h="95664">
                  <a:moveTo>
                    <a:pt x="0" y="95664"/>
                  </a:moveTo>
                  <a:cubicBezTo>
                    <a:pt x="138260" y="84666"/>
                    <a:pt x="276520" y="73668"/>
                    <a:pt x="414780" y="67384"/>
                  </a:cubicBezTo>
                  <a:cubicBezTo>
                    <a:pt x="553040" y="61100"/>
                    <a:pt x="708582" y="64242"/>
                    <a:pt x="829559" y="57957"/>
                  </a:cubicBezTo>
                  <a:cubicBezTo>
                    <a:pt x="950536" y="51672"/>
                    <a:pt x="1033807" y="35960"/>
                    <a:pt x="1140644" y="29676"/>
                  </a:cubicBezTo>
                  <a:cubicBezTo>
                    <a:pt x="1247481" y="23392"/>
                    <a:pt x="1368458" y="24963"/>
                    <a:pt x="1470582" y="20250"/>
                  </a:cubicBezTo>
                  <a:cubicBezTo>
                    <a:pt x="1572706" y="15537"/>
                    <a:pt x="1696825" y="4538"/>
                    <a:pt x="1753386" y="1396"/>
                  </a:cubicBezTo>
                  <a:cubicBezTo>
                    <a:pt x="1809947" y="-1746"/>
                    <a:pt x="1809947" y="1396"/>
                    <a:pt x="1809947" y="1396"/>
                  </a:cubicBezTo>
                  <a:lnTo>
                    <a:pt x="1743959" y="1396"/>
                  </a:lnTo>
                </a:path>
              </a:pathLst>
            </a:custGeom>
            <a:noFill/>
            <a:ln w="9525" cap="flat" cmpd="sng" algn="ctr">
              <a:solidFill>
                <a:schemeClr val="tx1"/>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6" name="任意多边形 27"/>
            <p:cNvSpPr>
              <a:spLocks/>
            </p:cNvSpPr>
            <p:nvPr/>
          </p:nvSpPr>
          <p:spPr bwMode="auto">
            <a:xfrm flipV="1">
              <a:off x="8303688" y="4277323"/>
              <a:ext cx="2421885" cy="45719"/>
            </a:xfrm>
            <a:custGeom>
              <a:avLst/>
              <a:gdLst>
                <a:gd name="T0" fmla="*/ 0 w 1725105"/>
                <a:gd name="T1" fmla="*/ 3934 h 95664"/>
                <a:gd name="T2" fmla="*/ 842259 w 1725105"/>
                <a:gd name="T3" fmla="*/ 4918 h 95664"/>
                <a:gd name="T4" fmla="*/ 2014092 w 1725105"/>
                <a:gd name="T5" fmla="*/ 4918 h 95664"/>
                <a:gd name="T6" fmla="*/ 3039448 w 1725105"/>
                <a:gd name="T7" fmla="*/ 4918 h 95664"/>
                <a:gd name="T8" fmla="*/ 4760582 w 1725105"/>
                <a:gd name="T9" fmla="*/ 4426 h 95664"/>
                <a:gd name="T10" fmla="*/ 5895794 w 1725105"/>
                <a:gd name="T11" fmla="*/ 1475 h 95664"/>
                <a:gd name="T12" fmla="*/ 6408472 w 1725105"/>
                <a:gd name="T13" fmla="*/ 984 h 95664"/>
                <a:gd name="T14" fmla="*/ 6701431 w 1725105"/>
                <a:gd name="T15" fmla="*/ 0 h 95664"/>
                <a:gd name="T16" fmla="*/ 6701431 w 1725105"/>
                <a:gd name="T17" fmla="*/ 0 h 95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5105" h="95664">
                  <a:moveTo>
                    <a:pt x="0" y="75414"/>
                  </a:moveTo>
                  <a:cubicBezTo>
                    <a:pt x="65202" y="83270"/>
                    <a:pt x="130405" y="91126"/>
                    <a:pt x="216817" y="94268"/>
                  </a:cubicBezTo>
                  <a:cubicBezTo>
                    <a:pt x="303229" y="97410"/>
                    <a:pt x="518474" y="94268"/>
                    <a:pt x="518474" y="94268"/>
                  </a:cubicBezTo>
                  <a:lnTo>
                    <a:pt x="782425" y="94268"/>
                  </a:lnTo>
                  <a:cubicBezTo>
                    <a:pt x="900260" y="92697"/>
                    <a:pt x="1102937" y="95839"/>
                    <a:pt x="1225485" y="84841"/>
                  </a:cubicBezTo>
                  <a:cubicBezTo>
                    <a:pt x="1348033" y="73843"/>
                    <a:pt x="1447015" y="39278"/>
                    <a:pt x="1517716" y="28280"/>
                  </a:cubicBezTo>
                  <a:cubicBezTo>
                    <a:pt x="1588417" y="17282"/>
                    <a:pt x="1615126" y="23566"/>
                    <a:pt x="1649691" y="18853"/>
                  </a:cubicBezTo>
                  <a:cubicBezTo>
                    <a:pt x="1684256" y="14140"/>
                    <a:pt x="1725105" y="0"/>
                    <a:pt x="1725105" y="0"/>
                  </a:cubicBezTo>
                </a:path>
              </a:pathLst>
            </a:custGeom>
            <a:noFill/>
            <a:ln w="9525" cap="flat" cmpd="sng" algn="ctr">
              <a:solidFill>
                <a:schemeClr val="tx1"/>
              </a:solidFill>
              <a:prstDash val="lg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320012" tIns="160006" rIns="320012" bIns="160006"/>
            <a:lstStyle/>
            <a:p>
              <a:endParaRPr lang="zh-CN" altLang="en-US"/>
            </a:p>
          </p:txBody>
        </p:sp>
        <p:sp>
          <p:nvSpPr>
            <p:cNvPr id="47" name="矩形 28"/>
            <p:cNvSpPr>
              <a:spLocks noChangeArrowheads="1"/>
            </p:cNvSpPr>
            <p:nvPr/>
          </p:nvSpPr>
          <p:spPr bwMode="auto">
            <a:xfrm>
              <a:off x="9861592" y="2842676"/>
              <a:ext cx="1839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General power change</a:t>
              </a:r>
              <a:endParaRPr lang="zh-CN" altLang="en-US" sz="1200" dirty="0">
                <a:latin typeface="微软雅黑" pitchFamily="34" charset="-122"/>
              </a:endParaRPr>
            </a:p>
          </p:txBody>
        </p:sp>
        <p:sp>
          <p:nvSpPr>
            <p:cNvPr id="48" name="矩形 30"/>
            <p:cNvSpPr>
              <a:spLocks noChangeArrowheads="1"/>
            </p:cNvSpPr>
            <p:nvPr/>
          </p:nvSpPr>
          <p:spPr bwMode="auto">
            <a:xfrm>
              <a:off x="9047187" y="4510475"/>
              <a:ext cx="2071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SRL</a:t>
              </a:r>
              <a:r>
                <a:rPr lang="zh-CN" altLang="en-US" sz="1200" dirty="0" smtClean="0">
                  <a:latin typeface="微软雅黑" pitchFamily="34" charset="-122"/>
                </a:rPr>
                <a:t> </a:t>
              </a:r>
              <a:r>
                <a:rPr lang="en-US" altLang="zh-CN" sz="1200" dirty="0" smtClean="0">
                  <a:latin typeface="微软雅黑" pitchFamily="34" charset="-122"/>
                </a:rPr>
                <a:t>high pressure change</a:t>
              </a:r>
              <a:endParaRPr lang="zh-CN" altLang="en-US" sz="1200" dirty="0">
                <a:latin typeface="微软雅黑" pitchFamily="34" charset="-122"/>
              </a:endParaRPr>
            </a:p>
          </p:txBody>
        </p:sp>
        <p:cxnSp>
          <p:nvCxnSpPr>
            <p:cNvPr id="49" name="直接连接符 48"/>
            <p:cNvCxnSpPr/>
            <p:nvPr/>
          </p:nvCxnSpPr>
          <p:spPr>
            <a:xfrm flipV="1">
              <a:off x="7085443" y="5063825"/>
              <a:ext cx="3763844" cy="111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矩形 28"/>
            <p:cNvSpPr>
              <a:spLocks noChangeArrowheads="1"/>
            </p:cNvSpPr>
            <p:nvPr/>
          </p:nvSpPr>
          <p:spPr bwMode="auto">
            <a:xfrm>
              <a:off x="6961710" y="4824129"/>
              <a:ext cx="2340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Expected indoor temperature</a:t>
              </a:r>
              <a:endParaRPr lang="zh-CN" altLang="en-US" sz="1200" dirty="0">
                <a:latin typeface="微软雅黑" pitchFamily="34" charset="-122"/>
              </a:endParaRPr>
            </a:p>
          </p:txBody>
        </p:sp>
        <p:sp>
          <p:nvSpPr>
            <p:cNvPr id="51" name="矩形 28"/>
            <p:cNvSpPr>
              <a:spLocks noChangeArrowheads="1"/>
            </p:cNvSpPr>
            <p:nvPr/>
          </p:nvSpPr>
          <p:spPr bwMode="auto">
            <a:xfrm>
              <a:off x="7195692" y="5555899"/>
              <a:ext cx="2140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Actual indoor temperature</a:t>
              </a:r>
              <a:endParaRPr lang="zh-CN" altLang="en-US" sz="1200" dirty="0">
                <a:latin typeface="微软雅黑" pitchFamily="34" charset="-122"/>
              </a:endParaRPr>
            </a:p>
          </p:txBody>
        </p:sp>
        <p:sp>
          <p:nvSpPr>
            <p:cNvPr id="52" name="矩形 30"/>
            <p:cNvSpPr>
              <a:spLocks noChangeArrowheads="1"/>
            </p:cNvSpPr>
            <p:nvPr/>
          </p:nvSpPr>
          <p:spPr bwMode="auto">
            <a:xfrm>
              <a:off x="9434185" y="3980785"/>
              <a:ext cx="23715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General high pressure change</a:t>
              </a:r>
              <a:endParaRPr lang="zh-CN" altLang="en-US" sz="1200" dirty="0">
                <a:latin typeface="微软雅黑" pitchFamily="34" charset="-122"/>
              </a:endParaRPr>
            </a:p>
          </p:txBody>
        </p:sp>
        <p:sp>
          <p:nvSpPr>
            <p:cNvPr id="53" name="矩形 30"/>
            <p:cNvSpPr>
              <a:spLocks noChangeArrowheads="1"/>
            </p:cNvSpPr>
            <p:nvPr/>
          </p:nvSpPr>
          <p:spPr bwMode="auto">
            <a:xfrm>
              <a:off x="9014698" y="3456572"/>
              <a:ext cx="1539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smtClean="0">
                  <a:latin typeface="微软雅黑" pitchFamily="34" charset="-122"/>
                </a:rPr>
                <a:t>SRL</a:t>
              </a:r>
              <a:r>
                <a:rPr lang="zh-CN" altLang="en-US" sz="1200" dirty="0" smtClean="0">
                  <a:latin typeface="微软雅黑" pitchFamily="34" charset="-122"/>
                </a:rPr>
                <a:t> </a:t>
              </a:r>
              <a:r>
                <a:rPr lang="en-US" altLang="zh-CN" sz="1200" dirty="0" smtClean="0">
                  <a:latin typeface="微软雅黑" pitchFamily="34" charset="-122"/>
                </a:rPr>
                <a:t>power change</a:t>
              </a:r>
              <a:endParaRPr lang="zh-CN" altLang="en-US" sz="1200" dirty="0">
                <a:latin typeface="微软雅黑" pitchFamily="34" charset="-122"/>
              </a:endParaRPr>
            </a:p>
          </p:txBody>
        </p:sp>
        <p:sp>
          <p:nvSpPr>
            <p:cNvPr id="54" name="任意多边形 53"/>
            <p:cNvSpPr/>
            <p:nvPr/>
          </p:nvSpPr>
          <p:spPr>
            <a:xfrm>
              <a:off x="7128304" y="5122563"/>
              <a:ext cx="3720984" cy="563562"/>
            </a:xfrm>
            <a:custGeom>
              <a:avLst/>
              <a:gdLst>
                <a:gd name="connsiteX0" fmla="*/ 0 w 3657600"/>
                <a:gd name="connsiteY0" fmla="*/ 562709 h 562709"/>
                <a:gd name="connsiteX1" fmla="*/ 35169 w 3657600"/>
                <a:gd name="connsiteY1" fmla="*/ 504094 h 562709"/>
                <a:gd name="connsiteX2" fmla="*/ 117231 w 3657600"/>
                <a:gd name="connsiteY2" fmla="*/ 398586 h 562709"/>
                <a:gd name="connsiteX3" fmla="*/ 187569 w 3657600"/>
                <a:gd name="connsiteY3" fmla="*/ 351694 h 562709"/>
                <a:gd name="connsiteX4" fmla="*/ 351692 w 3657600"/>
                <a:gd name="connsiteY4" fmla="*/ 304802 h 562709"/>
                <a:gd name="connsiteX5" fmla="*/ 398584 w 3657600"/>
                <a:gd name="connsiteY5" fmla="*/ 293079 h 562709"/>
                <a:gd name="connsiteX6" fmla="*/ 492369 w 3657600"/>
                <a:gd name="connsiteY6" fmla="*/ 257909 h 562709"/>
                <a:gd name="connsiteX7" fmla="*/ 597877 w 3657600"/>
                <a:gd name="connsiteY7" fmla="*/ 234463 h 562709"/>
                <a:gd name="connsiteX8" fmla="*/ 679938 w 3657600"/>
                <a:gd name="connsiteY8" fmla="*/ 211017 h 562709"/>
                <a:gd name="connsiteX9" fmla="*/ 937846 w 3657600"/>
                <a:gd name="connsiteY9" fmla="*/ 175848 h 562709"/>
                <a:gd name="connsiteX10" fmla="*/ 984738 w 3657600"/>
                <a:gd name="connsiteY10" fmla="*/ 164125 h 562709"/>
                <a:gd name="connsiteX11" fmla="*/ 1266092 w 3657600"/>
                <a:gd name="connsiteY11" fmla="*/ 140679 h 562709"/>
                <a:gd name="connsiteX12" fmla="*/ 1301261 w 3657600"/>
                <a:gd name="connsiteY12" fmla="*/ 128955 h 562709"/>
                <a:gd name="connsiteX13" fmla="*/ 1524000 w 3657600"/>
                <a:gd name="connsiteY13" fmla="*/ 105509 h 562709"/>
                <a:gd name="connsiteX14" fmla="*/ 1664677 w 3657600"/>
                <a:gd name="connsiteY14" fmla="*/ 82063 h 562709"/>
                <a:gd name="connsiteX15" fmla="*/ 2731477 w 3657600"/>
                <a:gd name="connsiteY15" fmla="*/ 70340 h 562709"/>
                <a:gd name="connsiteX16" fmla="*/ 2848707 w 3657600"/>
                <a:gd name="connsiteY16" fmla="*/ 46894 h 562709"/>
                <a:gd name="connsiteX17" fmla="*/ 3001107 w 3657600"/>
                <a:gd name="connsiteY17" fmla="*/ 23448 h 562709"/>
                <a:gd name="connsiteX18" fmla="*/ 3657600 w 3657600"/>
                <a:gd name="connsiteY18" fmla="*/ 2 h 56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0" h="562709">
                  <a:moveTo>
                    <a:pt x="0" y="562709"/>
                  </a:moveTo>
                  <a:cubicBezTo>
                    <a:pt x="11723" y="543171"/>
                    <a:pt x="22936" y="523317"/>
                    <a:pt x="35169" y="504094"/>
                  </a:cubicBezTo>
                  <a:cubicBezTo>
                    <a:pt x="59993" y="465085"/>
                    <a:pt x="80530" y="427131"/>
                    <a:pt x="117231" y="398586"/>
                  </a:cubicBezTo>
                  <a:cubicBezTo>
                    <a:pt x="139474" y="381286"/>
                    <a:pt x="160232" y="358528"/>
                    <a:pt x="187569" y="351694"/>
                  </a:cubicBezTo>
                  <a:cubicBezTo>
                    <a:pt x="305330" y="322254"/>
                    <a:pt x="250784" y="338438"/>
                    <a:pt x="351692" y="304802"/>
                  </a:cubicBezTo>
                  <a:cubicBezTo>
                    <a:pt x="366977" y="299707"/>
                    <a:pt x="383092" y="297505"/>
                    <a:pt x="398584" y="293079"/>
                  </a:cubicBezTo>
                  <a:cubicBezTo>
                    <a:pt x="456195" y="276618"/>
                    <a:pt x="418061" y="282678"/>
                    <a:pt x="492369" y="257909"/>
                  </a:cubicBezTo>
                  <a:cubicBezTo>
                    <a:pt x="528473" y="245874"/>
                    <a:pt x="560710" y="243755"/>
                    <a:pt x="597877" y="234463"/>
                  </a:cubicBezTo>
                  <a:cubicBezTo>
                    <a:pt x="670446" y="216321"/>
                    <a:pt x="592224" y="227463"/>
                    <a:pt x="679938" y="211017"/>
                  </a:cubicBezTo>
                  <a:cubicBezTo>
                    <a:pt x="816634" y="185387"/>
                    <a:pt x="808601" y="188772"/>
                    <a:pt x="937846" y="175848"/>
                  </a:cubicBezTo>
                  <a:cubicBezTo>
                    <a:pt x="953477" y="171940"/>
                    <a:pt x="968788" y="166404"/>
                    <a:pt x="984738" y="164125"/>
                  </a:cubicBezTo>
                  <a:cubicBezTo>
                    <a:pt x="1053460" y="154308"/>
                    <a:pt x="1206764" y="144917"/>
                    <a:pt x="1266092" y="140679"/>
                  </a:cubicBezTo>
                  <a:cubicBezTo>
                    <a:pt x="1277815" y="136771"/>
                    <a:pt x="1289017" y="130625"/>
                    <a:pt x="1301261" y="128955"/>
                  </a:cubicBezTo>
                  <a:cubicBezTo>
                    <a:pt x="1375233" y="118868"/>
                    <a:pt x="1524000" y="105509"/>
                    <a:pt x="1524000" y="105509"/>
                  </a:cubicBezTo>
                  <a:cubicBezTo>
                    <a:pt x="1575855" y="92545"/>
                    <a:pt x="1604965" y="83269"/>
                    <a:pt x="1664677" y="82063"/>
                  </a:cubicBezTo>
                  <a:lnTo>
                    <a:pt x="2731477" y="70340"/>
                  </a:lnTo>
                  <a:cubicBezTo>
                    <a:pt x="2972519" y="30166"/>
                    <a:pt x="2673819" y="81871"/>
                    <a:pt x="2848707" y="46894"/>
                  </a:cubicBezTo>
                  <a:cubicBezTo>
                    <a:pt x="2877260" y="41183"/>
                    <a:pt x="2975773" y="26263"/>
                    <a:pt x="3001107" y="23448"/>
                  </a:cubicBezTo>
                  <a:cubicBezTo>
                    <a:pt x="3218995" y="-762"/>
                    <a:pt x="3438631" y="2"/>
                    <a:pt x="3657600" y="2"/>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 name="矩形 43"/>
            <p:cNvSpPr>
              <a:spLocks noChangeArrowheads="1"/>
            </p:cNvSpPr>
            <p:nvPr/>
          </p:nvSpPr>
          <p:spPr bwMode="auto">
            <a:xfrm>
              <a:off x="8414044" y="2476859"/>
              <a:ext cx="1509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smtClean="0"/>
                <a:t>Heating mode</a:t>
              </a:r>
              <a:endParaRPr lang="zh-CN" altLang="en-US" dirty="0"/>
            </a:p>
          </p:txBody>
        </p:sp>
      </p:grpSp>
      <p:sp>
        <p:nvSpPr>
          <p:cNvPr id="56" name="矩形 32"/>
          <p:cNvSpPr>
            <a:spLocks noChangeArrowheads="1"/>
          </p:cNvSpPr>
          <p:nvPr/>
        </p:nvSpPr>
        <p:spPr bwMode="auto">
          <a:xfrm>
            <a:off x="482600" y="5859278"/>
            <a:ext cx="963340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smtClean="0">
                <a:latin typeface="Arial" pitchFamily="34" charset="0"/>
                <a:cs typeface="Arial" pitchFamily="34" charset="0"/>
              </a:rPr>
              <a:t>With the above comprehensive control, energy efficiency can be increased by up to</a:t>
            </a:r>
            <a:r>
              <a:rPr lang="zh-CN" altLang="en-US" dirty="0" smtClean="0">
                <a:latin typeface="Arial" pitchFamily="34" charset="0"/>
                <a:cs typeface="Arial" pitchFamily="34" charset="0"/>
              </a:rPr>
              <a:t> </a:t>
            </a:r>
            <a:r>
              <a:rPr lang="en-US" altLang="zh-CN" sz="3500" b="1" u="sng" dirty="0" smtClean="0">
                <a:solidFill>
                  <a:srgbClr val="FF0000"/>
                </a:solidFill>
                <a:latin typeface="Arial" pitchFamily="34" charset="0"/>
                <a:cs typeface="Arial" pitchFamily="34" charset="0"/>
              </a:rPr>
              <a:t>20</a:t>
            </a:r>
            <a:r>
              <a:rPr lang="en-US" altLang="zh-CN" sz="3500" b="1" u="sng" dirty="0">
                <a:solidFill>
                  <a:srgbClr val="FF0000"/>
                </a:solidFill>
                <a:latin typeface="Arial" pitchFamily="34" charset="0"/>
                <a:cs typeface="Arial" pitchFamily="34" charset="0"/>
              </a:rPr>
              <a:t>%</a:t>
            </a:r>
            <a:endParaRPr lang="zh-CN" altLang="en-US" sz="35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196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74641" y="1630479"/>
            <a:ext cx="11582418" cy="887531"/>
          </a:xfrm>
          <a:prstGeom prst="rect">
            <a:avLst/>
          </a:prstGeom>
        </p:spPr>
        <p:txBody>
          <a:bodyPr wrap="square" lIns="55988" tIns="27994" rIns="55988" bIns="27994">
            <a:spAutoFit/>
          </a:bodyPr>
          <a:lstStyle/>
          <a:p>
            <a:pPr marL="342900">
              <a:spcBef>
                <a:spcPct val="20000"/>
              </a:spcBef>
            </a:pPr>
            <a:r>
              <a:rPr lang="en-US" altLang="zh-CN" dirty="0" smtClean="0">
                <a:latin typeface="Arial" pitchFamily="34" charset="0"/>
                <a:ea typeface="微软雅黑" pitchFamily="34" charset="-122"/>
                <a:cs typeface="Arial" pitchFamily="34" charset="0"/>
              </a:rPr>
              <a:t>Intelligently judge whether the amount of refrigerant circulation is sufficient according to system parameters (pressure, temperature, speed, etc.). Refrigerant transfer is performed automatically and heating capacity is improved by 15%.</a:t>
            </a:r>
            <a:endParaRPr lang="zh-CN" altLang="en-US" dirty="0">
              <a:latin typeface="Arial" pitchFamily="34" charset="0"/>
              <a:ea typeface="微软雅黑" pitchFamily="34" charset="-122"/>
              <a:cs typeface="Arial" pitchFamily="34" charset="0"/>
            </a:endParaRPr>
          </a:p>
        </p:txBody>
      </p:sp>
      <p:sp>
        <p:nvSpPr>
          <p:cNvPr id="80"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81" name="矩形 60"/>
          <p:cNvSpPr>
            <a:spLocks noChangeArrowheads="1"/>
          </p:cNvSpPr>
          <p:nvPr/>
        </p:nvSpPr>
        <p:spPr bwMode="auto">
          <a:xfrm>
            <a:off x="10337800" y="-38100"/>
            <a:ext cx="1854200" cy="809996"/>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82" name="文本框 61"/>
          <p:cNvSpPr txBox="1">
            <a:spLocks noChangeArrowheads="1"/>
          </p:cNvSpPr>
          <p:nvPr/>
        </p:nvSpPr>
        <p:spPr bwMode="auto">
          <a:xfrm>
            <a:off x="10420350" y="8312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sp>
        <p:nvSpPr>
          <p:cNvPr id="84" name="矩形 83"/>
          <p:cNvSpPr/>
          <p:nvPr/>
        </p:nvSpPr>
        <p:spPr>
          <a:xfrm>
            <a:off x="7393" y="829997"/>
            <a:ext cx="10161756"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Intelligent efficient control</a:t>
            </a:r>
            <a:r>
              <a:rPr lang="en-US" altLang="zh-CN" sz="2400" b="1" dirty="0" smtClean="0">
                <a:latin typeface="Arial" pitchFamily="34" charset="0"/>
                <a:ea typeface="微软雅黑" pitchFamily="34" charset="-122"/>
                <a:cs typeface="Arial" pitchFamily="34" charset="0"/>
              </a:rPr>
              <a:t>——</a:t>
            </a:r>
            <a:r>
              <a:rPr lang="en-US" altLang="zh-CN" sz="2400" b="1" dirty="0">
                <a:solidFill>
                  <a:srgbClr val="FF0000"/>
                </a:solidFill>
                <a:latin typeface="Arial" pitchFamily="34" charset="0"/>
                <a:ea typeface="微软雅黑" pitchFamily="34" charset="-122"/>
                <a:cs typeface="Arial" pitchFamily="34" charset="0"/>
              </a:rPr>
              <a:t>I</a:t>
            </a:r>
            <a:r>
              <a:rPr lang="en-US" altLang="zh-CN" sz="2400" b="1" dirty="0" smtClean="0">
                <a:solidFill>
                  <a:srgbClr val="FF0000"/>
                </a:solidFill>
                <a:latin typeface="Arial" pitchFamily="34" charset="0"/>
                <a:ea typeface="微软雅黑" pitchFamily="34" charset="-122"/>
                <a:cs typeface="Arial" pitchFamily="34" charset="0"/>
              </a:rPr>
              <a:t>ntelligent </a:t>
            </a:r>
            <a:r>
              <a:rPr lang="en-US" altLang="zh-CN" sz="2400" b="1" dirty="0" smtClean="0">
                <a:solidFill>
                  <a:srgbClr val="FF0000"/>
                </a:solidFill>
                <a:latin typeface="Arial" pitchFamily="34" charset="0"/>
                <a:ea typeface="微软雅黑" pitchFamily="34" charset="-122"/>
                <a:cs typeface="Arial" pitchFamily="34" charset="0"/>
              </a:rPr>
              <a:t>refrigerant circuit control</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74" name="矩形 73"/>
          <p:cNvSpPr/>
          <p:nvPr/>
        </p:nvSpPr>
        <p:spPr>
          <a:xfrm>
            <a:off x="418218" y="1291662"/>
            <a:ext cx="5000087" cy="369332"/>
          </a:xfrm>
          <a:prstGeom prst="rect">
            <a:avLst/>
          </a:prstGeom>
        </p:spPr>
        <p:txBody>
          <a:bodyPr wrap="none">
            <a:spAutoFit/>
          </a:bodyPr>
          <a:lstStyle/>
          <a:p>
            <a:pPr marL="285750" indent="-285750">
              <a:buFont typeface="Wingdings" pitchFamily="2" charset="2"/>
              <a:buChar char="l"/>
            </a:pPr>
            <a:r>
              <a:rPr lang="en-US" altLang="zh-CN" b="1" dirty="0" smtClean="0">
                <a:latin typeface="Arial" pitchFamily="34" charset="0"/>
                <a:ea typeface="微软雅黑" pitchFamily="34" charset="-122"/>
                <a:cs typeface="Arial" pitchFamily="34" charset="0"/>
              </a:rPr>
              <a:t>Low-temp refrigerant transfer technology</a:t>
            </a:r>
            <a:endParaRPr lang="zh-CN" altLang="en-US" b="1" dirty="0">
              <a:latin typeface="Arial" pitchFamily="34" charset="0"/>
              <a:ea typeface="微软雅黑" pitchFamily="34" charset="-122"/>
              <a:cs typeface="Arial" pitchFamily="34" charset="0"/>
            </a:endParaRPr>
          </a:p>
        </p:txBody>
      </p:sp>
      <p:sp>
        <p:nvSpPr>
          <p:cNvPr id="18" name="矩形 12"/>
          <p:cNvSpPr>
            <a:spLocks noChangeArrowheads="1"/>
          </p:cNvSpPr>
          <p:nvPr/>
        </p:nvSpPr>
        <p:spPr bwMode="auto">
          <a:xfrm>
            <a:off x="574675" y="6399213"/>
            <a:ext cx="18473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endParaRPr lang="zh-CN" altLang="zh-CN" sz="1500" b="1">
              <a:latin typeface="Arial" pitchFamily="34" charset="0"/>
              <a:cs typeface="Arial" pitchFamily="34" charset="0"/>
            </a:endParaRPr>
          </a:p>
        </p:txBody>
      </p:sp>
      <p:sp>
        <p:nvSpPr>
          <p:cNvPr id="20" name="AutoShape 11"/>
          <p:cNvSpPr>
            <a:spLocks noChangeArrowheads="1"/>
          </p:cNvSpPr>
          <p:nvPr/>
        </p:nvSpPr>
        <p:spPr bwMode="auto">
          <a:xfrm>
            <a:off x="10420350" y="3585684"/>
            <a:ext cx="1097444" cy="2207041"/>
          </a:xfrm>
          <a:prstGeom prst="upArrow">
            <a:avLst>
              <a:gd name="adj1" fmla="val 50000"/>
              <a:gd name="adj2" fmla="val 57165"/>
            </a:avLst>
          </a:prstGeom>
          <a:solidFill>
            <a:srgbClr val="FF3300">
              <a:alpha val="72940"/>
            </a:srgbClr>
          </a:solidFill>
          <a:ln w="3175" algn="ctr">
            <a:solidFill>
              <a:schemeClr val="bg1"/>
            </a:solidFill>
            <a:miter lim="800000"/>
            <a:headEnd/>
            <a:tailEnd/>
          </a:ln>
          <a:effectLst>
            <a:outerShdw dist="20000" dir="5400000" algn="ctr" rotWithShape="0">
              <a:srgbClr val="000000">
                <a:alpha val="32999"/>
              </a:srgbClr>
            </a:outerShdw>
          </a:effectLst>
        </p:spPr>
        <p:txBody>
          <a:bodyPr wrap="square" anchor="ctr">
            <a:spAutoFit/>
          </a:bodyPr>
          <a:lstStyle/>
          <a:p>
            <a:endParaRPr lang="zh-CN" altLang="en-US">
              <a:latin typeface="Arial" pitchFamily="34" charset="0"/>
              <a:cs typeface="Arial" pitchFamily="34" charset="0"/>
            </a:endParaRPr>
          </a:p>
        </p:txBody>
      </p:sp>
      <p:sp>
        <p:nvSpPr>
          <p:cNvPr id="21" name="Rectangle 16"/>
          <p:cNvSpPr>
            <a:spLocks noChangeArrowheads="1"/>
          </p:cNvSpPr>
          <p:nvPr/>
        </p:nvSpPr>
        <p:spPr bwMode="auto">
          <a:xfrm>
            <a:off x="9939647" y="5861050"/>
            <a:ext cx="225235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ltLang="zh-CN" sz="2000" dirty="0" smtClean="0">
                <a:latin typeface="Arial" pitchFamily="34" charset="0"/>
                <a:cs typeface="Arial" pitchFamily="34" charset="0"/>
              </a:rPr>
              <a:t>Heating capacity</a:t>
            </a:r>
            <a:endParaRPr lang="zh-CN" altLang="en-US" sz="2000" dirty="0">
              <a:latin typeface="Arial" pitchFamily="34" charset="0"/>
              <a:cs typeface="Arial" pitchFamily="34" charset="0"/>
            </a:endParaRPr>
          </a:p>
        </p:txBody>
      </p:sp>
      <p:sp>
        <p:nvSpPr>
          <p:cNvPr id="30" name="加号 29"/>
          <p:cNvSpPr/>
          <p:nvPr/>
        </p:nvSpPr>
        <p:spPr>
          <a:xfrm>
            <a:off x="3903663" y="4149725"/>
            <a:ext cx="598487" cy="48895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itchFamily="34" charset="0"/>
              <a:cs typeface="Arial" pitchFamily="34" charset="0"/>
            </a:endParaRPr>
          </a:p>
        </p:txBody>
      </p:sp>
      <p:grpSp>
        <p:nvGrpSpPr>
          <p:cNvPr id="31" name="组合 29"/>
          <p:cNvGrpSpPr>
            <a:grpSpLocks/>
          </p:cNvGrpSpPr>
          <p:nvPr/>
        </p:nvGrpSpPr>
        <p:grpSpPr bwMode="auto">
          <a:xfrm>
            <a:off x="4784724" y="3762376"/>
            <a:ext cx="1111250" cy="1255713"/>
            <a:chOff x="2690097" y="1705020"/>
            <a:chExt cx="1747506" cy="2008628"/>
          </a:xfrm>
        </p:grpSpPr>
        <p:sp>
          <p:nvSpPr>
            <p:cNvPr id="32" name="六边形 31"/>
            <p:cNvSpPr/>
            <p:nvPr/>
          </p:nvSpPr>
          <p:spPr>
            <a:xfrm rot="5400000">
              <a:off x="2559536" y="1835581"/>
              <a:ext cx="2008628" cy="174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六边形 4"/>
            <p:cNvSpPr/>
            <p:nvPr/>
          </p:nvSpPr>
          <p:spPr>
            <a:xfrm>
              <a:off x="2747745" y="2017359"/>
              <a:ext cx="1624692" cy="138394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altLang="zh-CN" sz="1600" dirty="0" smtClean="0">
                  <a:latin typeface="Arial" pitchFamily="34" charset="0"/>
                  <a:cs typeface="Arial" pitchFamily="34" charset="0"/>
                </a:rPr>
                <a:t>Pressure control</a:t>
              </a:r>
              <a:endParaRPr lang="zh-CN" altLang="en-US" sz="1600" dirty="0">
                <a:latin typeface="Arial" pitchFamily="34" charset="0"/>
                <a:cs typeface="Arial" pitchFamily="34" charset="0"/>
              </a:endParaRPr>
            </a:p>
          </p:txBody>
        </p:sp>
      </p:grpSp>
      <p:grpSp>
        <p:nvGrpSpPr>
          <p:cNvPr id="34" name="组合 32"/>
          <p:cNvGrpSpPr>
            <a:grpSpLocks/>
          </p:cNvGrpSpPr>
          <p:nvPr/>
        </p:nvGrpSpPr>
        <p:grpSpPr bwMode="auto">
          <a:xfrm>
            <a:off x="4197350" y="2790825"/>
            <a:ext cx="1171575" cy="1254125"/>
            <a:chOff x="3637367" y="95"/>
            <a:chExt cx="1747506" cy="2008628"/>
          </a:xfrm>
        </p:grpSpPr>
        <p:sp>
          <p:nvSpPr>
            <p:cNvPr id="35" name="六边形 34"/>
            <p:cNvSpPr/>
            <p:nvPr/>
          </p:nvSpPr>
          <p:spPr>
            <a:xfrm rot="5400000">
              <a:off x="3506806" y="130656"/>
              <a:ext cx="2008628" cy="174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六边形 4"/>
            <p:cNvSpPr/>
            <p:nvPr/>
          </p:nvSpPr>
          <p:spPr>
            <a:xfrm>
              <a:off x="3647085" y="312832"/>
              <a:ext cx="1682743" cy="138315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altLang="zh-CN" sz="1600" dirty="0" smtClean="0">
                  <a:latin typeface="Arial" pitchFamily="34" charset="0"/>
                  <a:cs typeface="Arial" pitchFamily="34" charset="0"/>
                </a:rPr>
                <a:t>Judge in operation</a:t>
              </a:r>
              <a:endParaRPr lang="zh-CN" altLang="en-US" sz="1600" dirty="0">
                <a:latin typeface="Arial" pitchFamily="34" charset="0"/>
                <a:cs typeface="Arial" pitchFamily="34" charset="0"/>
              </a:endParaRPr>
            </a:p>
          </p:txBody>
        </p:sp>
      </p:grpSp>
      <p:grpSp>
        <p:nvGrpSpPr>
          <p:cNvPr id="37" name="组合 35"/>
          <p:cNvGrpSpPr>
            <a:grpSpLocks/>
          </p:cNvGrpSpPr>
          <p:nvPr/>
        </p:nvGrpSpPr>
        <p:grpSpPr bwMode="auto">
          <a:xfrm>
            <a:off x="4191991" y="4749800"/>
            <a:ext cx="1211282" cy="1206500"/>
            <a:chOff x="3629436" y="3409942"/>
            <a:chExt cx="1792161" cy="2008628"/>
          </a:xfrm>
        </p:grpSpPr>
        <p:sp>
          <p:nvSpPr>
            <p:cNvPr id="38" name="六边形 37"/>
            <p:cNvSpPr/>
            <p:nvPr/>
          </p:nvSpPr>
          <p:spPr>
            <a:xfrm rot="5400000">
              <a:off x="3506806" y="3540503"/>
              <a:ext cx="2008628" cy="174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六边形 4"/>
            <p:cNvSpPr/>
            <p:nvPr/>
          </p:nvSpPr>
          <p:spPr>
            <a:xfrm>
              <a:off x="3629436" y="3761348"/>
              <a:ext cx="1792161" cy="138489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altLang="zh-CN" sz="1400" dirty="0" smtClean="0">
                  <a:latin typeface="Arial" pitchFamily="34" charset="0"/>
                  <a:cs typeface="Arial" pitchFamily="34" charset="0"/>
                </a:rPr>
                <a:t>Large heat exchange temperature difference control</a:t>
              </a:r>
              <a:endParaRPr lang="zh-CN" altLang="en-US" sz="1400" dirty="0">
                <a:latin typeface="Arial" pitchFamily="34" charset="0"/>
                <a:cs typeface="Arial" pitchFamily="34" charset="0"/>
              </a:endParaRPr>
            </a:p>
          </p:txBody>
        </p:sp>
      </p:grpSp>
      <p:sp>
        <p:nvSpPr>
          <p:cNvPr id="40" name="等于号 39"/>
          <p:cNvSpPr/>
          <p:nvPr/>
        </p:nvSpPr>
        <p:spPr>
          <a:xfrm>
            <a:off x="5895975" y="4184650"/>
            <a:ext cx="539750" cy="45402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rial" pitchFamily="34" charset="0"/>
              <a:cs typeface="Arial" pitchFamily="34" charset="0"/>
            </a:endParaRPr>
          </a:p>
        </p:txBody>
      </p:sp>
      <p:sp>
        <p:nvSpPr>
          <p:cNvPr id="49" name="AutoShape 15"/>
          <p:cNvSpPr>
            <a:spLocks noChangeArrowheads="1"/>
          </p:cNvSpPr>
          <p:nvPr/>
        </p:nvSpPr>
        <p:spPr bwMode="auto">
          <a:xfrm>
            <a:off x="10350382" y="2494310"/>
            <a:ext cx="1237379" cy="1123712"/>
          </a:xfrm>
          <a:prstGeom prst="irregularSeal1">
            <a:avLst/>
          </a:prstGeom>
          <a:solidFill>
            <a:schemeClr val="accent1">
              <a:alpha val="72940"/>
            </a:schemeClr>
          </a:solidFill>
          <a:ln w="3175" algn="ctr">
            <a:solidFill>
              <a:schemeClr val="bg1"/>
            </a:solidFill>
            <a:miter lim="800000"/>
            <a:headEnd/>
            <a:tailEnd/>
          </a:ln>
          <a:effectLst>
            <a:outerShdw dist="20000" dir="5400000" algn="ctr" rotWithShape="0">
              <a:srgbClr val="000000">
                <a:alpha val="32999"/>
              </a:srgbClr>
            </a:outerShdw>
          </a:effectLst>
        </p:spPr>
        <p:txBody>
          <a:bodyPr wrap="none" anchor="ctr">
            <a:spAutoFit/>
          </a:bodyPr>
          <a:lstStyle/>
          <a:p>
            <a:pPr algn="ctr">
              <a:spcBef>
                <a:spcPct val="50000"/>
              </a:spcBef>
              <a:buFont typeface="Wingdings" pitchFamily="2" charset="2"/>
              <a:buNone/>
            </a:pPr>
            <a:r>
              <a:rPr kumimoji="1" lang="en-US" altLang="zh-CN" sz="2000" dirty="0">
                <a:latin typeface="Arial" pitchFamily="34" charset="0"/>
                <a:cs typeface="Arial" pitchFamily="34" charset="0"/>
              </a:rPr>
              <a:t>15%</a:t>
            </a:r>
          </a:p>
        </p:txBody>
      </p:sp>
      <p:pic>
        <p:nvPicPr>
          <p:cNvPr id="52" name="图片 51"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53" name="矩形 52"/>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7" name="组合 6"/>
          <p:cNvGrpSpPr/>
          <p:nvPr/>
        </p:nvGrpSpPr>
        <p:grpSpPr>
          <a:xfrm>
            <a:off x="125933" y="3021012"/>
            <a:ext cx="3787822" cy="2881214"/>
            <a:chOff x="125933" y="3021012"/>
            <a:chExt cx="3787822" cy="2881214"/>
          </a:xfrm>
        </p:grpSpPr>
        <p:pic>
          <p:nvPicPr>
            <p:cNvPr id="6" name="图片 5"/>
            <p:cNvPicPr>
              <a:picLocks noChangeAspect="1"/>
            </p:cNvPicPr>
            <p:nvPr/>
          </p:nvPicPr>
          <p:blipFill>
            <a:blip r:embed="rId4"/>
            <a:stretch>
              <a:fillRect/>
            </a:stretch>
          </p:blipFill>
          <p:spPr>
            <a:xfrm>
              <a:off x="141666" y="3021012"/>
              <a:ext cx="3772089" cy="2663795"/>
            </a:xfrm>
            <a:prstGeom prst="rect">
              <a:avLst/>
            </a:prstGeom>
          </p:spPr>
        </p:pic>
        <p:sp>
          <p:nvSpPr>
            <p:cNvPr id="54" name="Rectangle 9"/>
            <p:cNvSpPr>
              <a:spLocks noChangeArrowheads="1"/>
            </p:cNvSpPr>
            <p:nvPr/>
          </p:nvSpPr>
          <p:spPr bwMode="auto">
            <a:xfrm>
              <a:off x="883352" y="5032968"/>
              <a:ext cx="287968" cy="369331"/>
            </a:xfrm>
            <a:prstGeom prst="rect">
              <a:avLst/>
            </a:prstGeom>
            <a:solidFill>
              <a:schemeClr val="hlink">
                <a:alpha val="72940"/>
              </a:schemeClr>
            </a:solidFill>
            <a:ln w="3175" algn="ctr">
              <a:solidFill>
                <a:schemeClr val="hlink"/>
              </a:solidFill>
              <a:miter lim="800000"/>
              <a:headEnd/>
              <a:tailEnd/>
            </a:ln>
            <a:effectLst>
              <a:outerShdw dist="20000" dir="5400000" algn="ctr" rotWithShape="0">
                <a:srgbClr val="000000">
                  <a:alpha val="32999"/>
                </a:srgbClr>
              </a:outerShdw>
            </a:effectLst>
          </p:spPr>
          <p:txBody>
            <a:bodyPr anchor="ctr">
              <a:spAutoFit/>
            </a:bodyPr>
            <a:lstStyle/>
            <a:p>
              <a:endParaRPr lang="zh-CN" altLang="en-US">
                <a:latin typeface="Arial" pitchFamily="34" charset="0"/>
                <a:cs typeface="Arial" pitchFamily="34" charset="0"/>
              </a:endParaRPr>
            </a:p>
          </p:txBody>
        </p:sp>
        <p:sp>
          <p:nvSpPr>
            <p:cNvPr id="55" name="矩形 3"/>
            <p:cNvSpPr>
              <a:spLocks noChangeArrowheads="1"/>
            </p:cNvSpPr>
            <p:nvPr/>
          </p:nvSpPr>
          <p:spPr bwMode="auto">
            <a:xfrm>
              <a:off x="125933" y="5440561"/>
              <a:ext cx="12873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smtClean="0">
                  <a:latin typeface="Arial" pitchFamily="34" charset="0"/>
                  <a:cs typeface="Arial" pitchFamily="34" charset="0"/>
                </a:rPr>
                <a:t>Low-temp liquid refrigerant</a:t>
              </a:r>
              <a:endParaRPr lang="zh-CN" altLang="en-US" sz="1200" dirty="0">
                <a:latin typeface="Arial" pitchFamily="34" charset="0"/>
                <a:cs typeface="Arial" pitchFamily="34" charset="0"/>
              </a:endParaRPr>
            </a:p>
          </p:txBody>
        </p:sp>
      </p:grpSp>
      <p:grpSp>
        <p:nvGrpSpPr>
          <p:cNvPr id="57" name="组合 56"/>
          <p:cNvGrpSpPr/>
          <p:nvPr/>
        </p:nvGrpSpPr>
        <p:grpSpPr>
          <a:xfrm>
            <a:off x="6486087" y="3173412"/>
            <a:ext cx="3787822" cy="2881214"/>
            <a:chOff x="125933" y="3021012"/>
            <a:chExt cx="3787822" cy="2881214"/>
          </a:xfrm>
        </p:grpSpPr>
        <p:pic>
          <p:nvPicPr>
            <p:cNvPr id="58" name="图片 57"/>
            <p:cNvPicPr>
              <a:picLocks noChangeAspect="1"/>
            </p:cNvPicPr>
            <p:nvPr/>
          </p:nvPicPr>
          <p:blipFill>
            <a:blip r:embed="rId4"/>
            <a:stretch>
              <a:fillRect/>
            </a:stretch>
          </p:blipFill>
          <p:spPr>
            <a:xfrm>
              <a:off x="141666" y="3021012"/>
              <a:ext cx="3772089" cy="2663795"/>
            </a:xfrm>
            <a:prstGeom prst="rect">
              <a:avLst/>
            </a:prstGeom>
          </p:spPr>
        </p:pic>
        <p:sp>
          <p:nvSpPr>
            <p:cNvPr id="59" name="Rectangle 9"/>
            <p:cNvSpPr>
              <a:spLocks noChangeArrowheads="1"/>
            </p:cNvSpPr>
            <p:nvPr/>
          </p:nvSpPr>
          <p:spPr bwMode="auto">
            <a:xfrm>
              <a:off x="883352" y="5223142"/>
              <a:ext cx="287354" cy="162173"/>
            </a:xfrm>
            <a:prstGeom prst="rect">
              <a:avLst/>
            </a:prstGeom>
            <a:solidFill>
              <a:schemeClr val="hlink">
                <a:alpha val="72940"/>
              </a:schemeClr>
            </a:solidFill>
            <a:ln w="3175" algn="ctr">
              <a:solidFill>
                <a:schemeClr val="hlink"/>
              </a:solidFill>
              <a:miter lim="800000"/>
              <a:headEnd/>
              <a:tailEnd/>
            </a:ln>
            <a:effectLst>
              <a:outerShdw dist="20000" dir="5400000" algn="ctr" rotWithShape="0">
                <a:srgbClr val="000000">
                  <a:alpha val="32999"/>
                </a:srgbClr>
              </a:outerShdw>
            </a:effectLst>
          </p:spPr>
          <p:txBody>
            <a:bodyPr wrap="square" anchor="ctr">
              <a:spAutoFit/>
            </a:bodyPr>
            <a:lstStyle/>
            <a:p>
              <a:endParaRPr lang="zh-CN" altLang="en-US">
                <a:latin typeface="Arial" pitchFamily="34" charset="0"/>
                <a:cs typeface="Arial" pitchFamily="34" charset="0"/>
              </a:endParaRPr>
            </a:p>
          </p:txBody>
        </p:sp>
        <p:sp>
          <p:nvSpPr>
            <p:cNvPr id="60" name="矩形 3"/>
            <p:cNvSpPr>
              <a:spLocks noChangeArrowheads="1"/>
            </p:cNvSpPr>
            <p:nvPr/>
          </p:nvSpPr>
          <p:spPr bwMode="auto">
            <a:xfrm>
              <a:off x="125933" y="5440561"/>
              <a:ext cx="12873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smtClean="0">
                  <a:latin typeface="Arial" pitchFamily="34" charset="0"/>
                  <a:cs typeface="Arial" pitchFamily="34" charset="0"/>
                </a:rPr>
                <a:t>Low-temp liquid refrigerant</a:t>
              </a:r>
              <a:endParaRPr lang="zh-CN" altLang="en-US" sz="1200" dirty="0">
                <a:latin typeface="Arial" pitchFamily="34" charset="0"/>
                <a:cs typeface="Arial" pitchFamily="34" charset="0"/>
              </a:endParaRPr>
            </a:p>
          </p:txBody>
        </p:sp>
      </p:grpSp>
      <p:sp>
        <p:nvSpPr>
          <p:cNvPr id="56" name="下箭头 55"/>
          <p:cNvSpPr/>
          <p:nvPr/>
        </p:nvSpPr>
        <p:spPr bwMode="auto">
          <a:xfrm>
            <a:off x="7335589" y="5178903"/>
            <a:ext cx="103187" cy="1793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itchFamily="34" charset="0"/>
              <a:cs typeface="Arial" pitchFamily="34" charset="0"/>
            </a:endParaRPr>
          </a:p>
        </p:txBody>
      </p:sp>
    </p:spTree>
    <p:extLst>
      <p:ext uri="{BB962C8B-B14F-4D97-AF65-F5344CB8AC3E}">
        <p14:creationId xmlns:p14="http://schemas.microsoft.com/office/powerpoint/2010/main" val="222218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dissolv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81" name="矩形 60"/>
          <p:cNvSpPr>
            <a:spLocks noChangeArrowheads="1"/>
          </p:cNvSpPr>
          <p:nvPr/>
        </p:nvSpPr>
        <p:spPr bwMode="auto">
          <a:xfrm>
            <a:off x="10337800" y="-38100"/>
            <a:ext cx="1854200" cy="821871"/>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82" name="文本框 61"/>
          <p:cNvSpPr txBox="1">
            <a:spLocks noChangeArrowheads="1"/>
          </p:cNvSpPr>
          <p:nvPr/>
        </p:nvSpPr>
        <p:spPr bwMode="auto">
          <a:xfrm>
            <a:off x="10420350" y="8312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sp>
        <p:nvSpPr>
          <p:cNvPr id="84" name="矩形 83"/>
          <p:cNvSpPr/>
          <p:nvPr/>
        </p:nvSpPr>
        <p:spPr>
          <a:xfrm>
            <a:off x="7393" y="829997"/>
            <a:ext cx="9047670" cy="830997"/>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Intelligent efficient control</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Intelligent </a:t>
            </a:r>
            <a:r>
              <a:rPr lang="en-US" altLang="zh-CN" sz="2400" b="1" dirty="0" smtClean="0">
                <a:solidFill>
                  <a:srgbClr val="FF0000"/>
                </a:solidFill>
                <a:latin typeface="Arial" pitchFamily="34" charset="0"/>
                <a:ea typeface="微软雅黑" pitchFamily="34" charset="-122"/>
                <a:cs typeface="Arial" pitchFamily="34" charset="0"/>
              </a:rPr>
              <a:t>low-power control</a:t>
            </a:r>
          </a:p>
          <a:p>
            <a:endParaRPr lang="zh-CN" altLang="en-US" sz="2400" b="1" dirty="0">
              <a:solidFill>
                <a:srgbClr val="FF0000"/>
              </a:solidFill>
              <a:latin typeface="Arial" pitchFamily="34" charset="0"/>
              <a:ea typeface="微软雅黑" pitchFamily="34" charset="-122"/>
              <a:cs typeface="Arial" pitchFamily="34" charset="0"/>
            </a:endParaRPr>
          </a:p>
        </p:txBody>
      </p:sp>
      <p:sp>
        <p:nvSpPr>
          <p:cNvPr id="18" name="矩形 12"/>
          <p:cNvSpPr>
            <a:spLocks noChangeArrowheads="1"/>
          </p:cNvSpPr>
          <p:nvPr/>
        </p:nvSpPr>
        <p:spPr bwMode="auto">
          <a:xfrm>
            <a:off x="574675" y="6399213"/>
            <a:ext cx="18473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endParaRPr lang="zh-CN" altLang="zh-CN" sz="1500" b="1">
              <a:latin typeface="Arial" pitchFamily="34" charset="0"/>
              <a:cs typeface="Arial" pitchFamily="34" charset="0"/>
            </a:endParaRPr>
          </a:p>
        </p:txBody>
      </p:sp>
      <p:pic>
        <p:nvPicPr>
          <p:cNvPr id="52" name="图片 51"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53" name="矩形 52"/>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
        <p:nvSpPr>
          <p:cNvPr id="73" name="矩形 12"/>
          <p:cNvSpPr>
            <a:spLocks noChangeArrowheads="1"/>
          </p:cNvSpPr>
          <p:nvPr/>
        </p:nvSpPr>
        <p:spPr bwMode="auto">
          <a:xfrm>
            <a:off x="3554283" y="7959876"/>
            <a:ext cx="18473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endParaRPr lang="zh-CN" altLang="zh-CN" sz="1500" b="1">
              <a:cs typeface="Arial" pitchFamily="34" charset="0"/>
            </a:endParaRPr>
          </a:p>
        </p:txBody>
      </p:sp>
      <p:sp>
        <p:nvSpPr>
          <p:cNvPr id="75" name="矩形 74"/>
          <p:cNvSpPr/>
          <p:nvPr/>
        </p:nvSpPr>
        <p:spPr>
          <a:xfrm>
            <a:off x="326503" y="1287249"/>
            <a:ext cx="5377487" cy="346228"/>
          </a:xfrm>
          <a:prstGeom prst="rect">
            <a:avLst/>
          </a:prstGeom>
          <a:noFill/>
        </p:spPr>
        <p:txBody>
          <a:bodyPr wrap="square" lIns="68560" tIns="34280" rIns="68560" bIns="34280">
            <a:spAutoFit/>
          </a:bodyPr>
          <a:lstStyle/>
          <a:p>
            <a:pPr marL="285750" indent="-285750" algn="just">
              <a:buFont typeface="Wingdings" panose="05000000000000000000" pitchFamily="2" charset="2"/>
              <a:buChar char="l"/>
              <a:defRPr/>
            </a:pPr>
            <a:r>
              <a:rPr lang="en-US" altLang="zh-CN" dirty="0" smtClean="0">
                <a:latin typeface="Arial" pitchFamily="34" charset="0"/>
                <a:cs typeface="Arial" pitchFamily="34" charset="0"/>
              </a:rPr>
              <a:t>Standby sleep technology</a:t>
            </a:r>
            <a:endParaRPr lang="en-US" altLang="zh-CN" dirty="0">
              <a:latin typeface="Arial" pitchFamily="34" charset="0"/>
              <a:cs typeface="Arial" pitchFamily="34" charset="0"/>
            </a:endParaRPr>
          </a:p>
        </p:txBody>
      </p:sp>
      <p:grpSp>
        <p:nvGrpSpPr>
          <p:cNvPr id="76" name="组合 16"/>
          <p:cNvGrpSpPr>
            <a:grpSpLocks/>
          </p:cNvGrpSpPr>
          <p:nvPr/>
        </p:nvGrpSpPr>
        <p:grpSpPr bwMode="auto">
          <a:xfrm>
            <a:off x="6593443" y="1318588"/>
            <a:ext cx="5138996" cy="2851703"/>
            <a:chOff x="4996034" y="1727238"/>
            <a:chExt cx="5138418" cy="2851099"/>
          </a:xfrm>
        </p:grpSpPr>
        <p:sp>
          <p:nvSpPr>
            <p:cNvPr id="77" name="TextBox 17"/>
            <p:cNvSpPr txBox="1">
              <a:spLocks noChangeArrowheads="1"/>
            </p:cNvSpPr>
            <p:nvPr/>
          </p:nvSpPr>
          <p:spPr bwMode="auto">
            <a:xfrm>
              <a:off x="8911477" y="3810530"/>
              <a:ext cx="1222975" cy="30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0" rIns="91419" bIns="4571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dirty="0" smtClean="0">
                  <a:cs typeface="Arial" pitchFamily="34" charset="0"/>
                </a:rPr>
                <a:t>Time</a:t>
              </a:r>
              <a:r>
                <a:rPr lang="zh-CN" altLang="en-US" sz="1400" dirty="0" smtClean="0">
                  <a:cs typeface="Arial" pitchFamily="34" charset="0"/>
                </a:rPr>
                <a:t>（</a:t>
              </a:r>
              <a:r>
                <a:rPr lang="en-US" altLang="zh-CN" sz="1400" dirty="0">
                  <a:cs typeface="Arial" pitchFamily="34" charset="0"/>
                </a:rPr>
                <a:t>min</a:t>
              </a:r>
              <a:r>
                <a:rPr lang="zh-CN" altLang="en-US" sz="1400" dirty="0">
                  <a:cs typeface="Arial" pitchFamily="34" charset="0"/>
                </a:rPr>
                <a:t>）</a:t>
              </a:r>
            </a:p>
          </p:txBody>
        </p:sp>
        <p:cxnSp>
          <p:nvCxnSpPr>
            <p:cNvPr id="78" name="直接箭头连接符 77"/>
            <p:cNvCxnSpPr/>
            <p:nvPr/>
          </p:nvCxnSpPr>
          <p:spPr>
            <a:xfrm>
              <a:off x="6146920" y="3702622"/>
              <a:ext cx="337303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175492" y="3589934"/>
              <a:ext cx="30508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6165968" y="2258305"/>
              <a:ext cx="305081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6226286"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6269144"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6331049"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6391366"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645327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6286604"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632946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6389780"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6451684"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651200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348509"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6391366"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645327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6513590"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6573908"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6408827"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645327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6513590"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6573908"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663581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647073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6513590"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6573908"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663581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6696130"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6427875"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647073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6532638"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6592955"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6654860"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6775496"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6818354"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6880258"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6940576"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700248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6835813"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6878671"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6938989"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7000894"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706121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6897719"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6940576"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700248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7062799"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7124704"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6959624"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7002482"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7062799"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7124704"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718502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7019942"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7062799"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7124704"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7185022"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7245340"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6978671"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7021529"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7081847"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7142165"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7204070"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8302489"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8164393" y="2085305"/>
              <a:ext cx="0" cy="17934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8483442"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8545348"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8729476" y="2077369"/>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8912016"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7262801"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305658"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7367563"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7427881"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7489786"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7323118"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7365975"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7427881"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7488199"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7548517"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7385023"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7427881"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7489786"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7550103"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a:off x="7612009"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a:off x="7446929"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a:off x="7489786"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a:off x="7550103"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a:off x="7612009"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7672327"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a:off x="7507247"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a:off x="7550103"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7612009"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7672327"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7734232"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7465976"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7508833" y="2074194"/>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7569151"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631057"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7691375" y="2075782"/>
              <a:ext cx="0" cy="1809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81" name="矩形 180"/>
            <p:cNvSpPr/>
            <p:nvPr/>
          </p:nvSpPr>
          <p:spPr>
            <a:xfrm>
              <a:off x="6175492" y="3309006"/>
              <a:ext cx="1560327" cy="2809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cxnSp>
          <p:nvCxnSpPr>
            <p:cNvPr id="182" name="直接连接符 181"/>
            <p:cNvCxnSpPr/>
            <p:nvPr/>
          </p:nvCxnSpPr>
          <p:spPr>
            <a:xfrm>
              <a:off x="6183429" y="2964592"/>
              <a:ext cx="3052399" cy="0"/>
            </a:xfrm>
            <a:prstGeom prst="line">
              <a:avLst/>
            </a:prstGeom>
            <a:ln w="19050">
              <a:solidFill>
                <a:srgbClr val="33CCCC"/>
              </a:solidFill>
            </a:ln>
          </p:spPr>
          <p:style>
            <a:lnRef idx="1">
              <a:schemeClr val="accent1"/>
            </a:lnRef>
            <a:fillRef idx="0">
              <a:schemeClr val="accent1"/>
            </a:fillRef>
            <a:effectRef idx="0">
              <a:schemeClr val="accent1"/>
            </a:effectRef>
            <a:fontRef idx="minor">
              <a:schemeClr val="tx1"/>
            </a:fontRef>
          </p:style>
        </p:cxnSp>
        <p:sp>
          <p:nvSpPr>
            <p:cNvPr id="183" name="矩形 182"/>
            <p:cNvSpPr/>
            <p:nvPr/>
          </p:nvSpPr>
          <p:spPr>
            <a:xfrm>
              <a:off x="6175492" y="2742390"/>
              <a:ext cx="1566677" cy="2222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sp>
          <p:nvSpPr>
            <p:cNvPr id="184" name="矩形 183"/>
            <p:cNvSpPr/>
            <p:nvPr/>
          </p:nvSpPr>
          <p:spPr>
            <a:xfrm>
              <a:off x="7678676" y="2936023"/>
              <a:ext cx="1557152" cy="285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cxnSp>
          <p:nvCxnSpPr>
            <p:cNvPr id="185" name="直接连接符 184"/>
            <p:cNvCxnSpPr/>
            <p:nvPr/>
          </p:nvCxnSpPr>
          <p:spPr>
            <a:xfrm>
              <a:off x="7748518" y="1894846"/>
              <a:ext cx="0" cy="1695088"/>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6" name="TextBox 122"/>
            <p:cNvSpPr txBox="1">
              <a:spLocks noChangeArrowheads="1"/>
            </p:cNvSpPr>
            <p:nvPr/>
          </p:nvSpPr>
          <p:spPr bwMode="auto">
            <a:xfrm>
              <a:off x="5020634" y="3246191"/>
              <a:ext cx="1539872" cy="5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dirty="0" smtClean="0">
                  <a:cs typeface="Arial" pitchFamily="34" charset="0"/>
                </a:rPr>
                <a:t>Drive power consumption</a:t>
              </a:r>
              <a:endParaRPr lang="zh-CN" altLang="en-US" sz="1400" dirty="0">
                <a:cs typeface="Arial" pitchFamily="34" charset="0"/>
              </a:endParaRPr>
            </a:p>
          </p:txBody>
        </p:sp>
        <p:sp>
          <p:nvSpPr>
            <p:cNvPr id="187" name="TextBox 123"/>
            <p:cNvSpPr txBox="1">
              <a:spLocks noChangeArrowheads="1"/>
            </p:cNvSpPr>
            <p:nvPr/>
          </p:nvSpPr>
          <p:spPr bwMode="auto">
            <a:xfrm>
              <a:off x="4996034" y="2471549"/>
              <a:ext cx="1203616" cy="7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dirty="0" smtClean="0">
                  <a:cs typeface="Arial" pitchFamily="34" charset="0"/>
                </a:rPr>
                <a:t>Main control power consumption</a:t>
              </a:r>
              <a:endParaRPr lang="zh-CN" altLang="en-US" sz="1400" dirty="0">
                <a:cs typeface="Arial" pitchFamily="34" charset="0"/>
              </a:endParaRPr>
            </a:p>
          </p:txBody>
        </p:sp>
        <p:sp>
          <p:nvSpPr>
            <p:cNvPr id="188" name="TextBox 124"/>
            <p:cNvSpPr txBox="1">
              <a:spLocks noChangeArrowheads="1"/>
            </p:cNvSpPr>
            <p:nvPr/>
          </p:nvSpPr>
          <p:spPr bwMode="auto">
            <a:xfrm>
              <a:off x="5360035" y="2007383"/>
              <a:ext cx="761614" cy="3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0" rIns="91419" bIns="4571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dirty="0" smtClean="0">
                  <a:cs typeface="Arial" pitchFamily="34" charset="0"/>
                </a:rPr>
                <a:t>Comm.</a:t>
              </a:r>
              <a:endParaRPr lang="zh-CN" altLang="en-US" sz="1200" dirty="0">
                <a:cs typeface="Arial" pitchFamily="34" charset="0"/>
              </a:endParaRPr>
            </a:p>
          </p:txBody>
        </p:sp>
        <p:sp>
          <p:nvSpPr>
            <p:cNvPr id="189" name="TextBox 125"/>
            <p:cNvSpPr txBox="1">
              <a:spLocks noChangeArrowheads="1"/>
            </p:cNvSpPr>
            <p:nvPr/>
          </p:nvSpPr>
          <p:spPr bwMode="auto">
            <a:xfrm>
              <a:off x="6288313" y="1730788"/>
              <a:ext cx="1367477" cy="3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0" rIns="91419" bIns="4571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dirty="0" smtClean="0">
                  <a:cs typeface="Arial" pitchFamily="34" charset="0"/>
                </a:rPr>
                <a:t>Ordinary mode</a:t>
              </a:r>
              <a:endParaRPr lang="zh-CN" altLang="en-US" sz="1400" dirty="0">
                <a:cs typeface="Arial" pitchFamily="34" charset="0"/>
              </a:endParaRPr>
            </a:p>
          </p:txBody>
        </p:sp>
        <p:sp>
          <p:nvSpPr>
            <p:cNvPr id="190" name="TextBox 126"/>
            <p:cNvSpPr txBox="1">
              <a:spLocks noChangeArrowheads="1"/>
            </p:cNvSpPr>
            <p:nvPr/>
          </p:nvSpPr>
          <p:spPr bwMode="auto">
            <a:xfrm>
              <a:off x="7904075" y="1727238"/>
              <a:ext cx="1139877" cy="3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0" rIns="91419" bIns="4571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dirty="0" smtClean="0">
                  <a:cs typeface="Arial" pitchFamily="34" charset="0"/>
                </a:rPr>
                <a:t>Sleep mode</a:t>
              </a:r>
              <a:endParaRPr lang="zh-CN" altLang="en-US" sz="1400" dirty="0">
                <a:cs typeface="Arial" pitchFamily="34" charset="0"/>
              </a:endParaRPr>
            </a:p>
          </p:txBody>
        </p:sp>
        <p:cxnSp>
          <p:nvCxnSpPr>
            <p:cNvPr id="191" name="直接箭头连接符 190"/>
            <p:cNvCxnSpPr/>
            <p:nvPr/>
          </p:nvCxnSpPr>
          <p:spPr>
            <a:xfrm flipV="1">
              <a:off x="6162794" y="1848818"/>
              <a:ext cx="0" cy="18538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2" name="TextBox 128"/>
            <p:cNvSpPr txBox="1">
              <a:spLocks noChangeArrowheads="1"/>
            </p:cNvSpPr>
            <p:nvPr/>
          </p:nvSpPr>
          <p:spPr bwMode="auto">
            <a:xfrm>
              <a:off x="5914404" y="3635590"/>
              <a:ext cx="2749763" cy="94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93747" tIns="146874" rIns="293747" bIns="146874">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sz="1400" dirty="0" smtClean="0">
                  <a:cs typeface="Arial" pitchFamily="34" charset="0"/>
                </a:rPr>
                <a:t>Comparison of state before and after low-power control of different modules</a:t>
              </a:r>
              <a:endParaRPr lang="zh-CN" altLang="en-US" sz="1400" dirty="0">
                <a:cs typeface="Arial" pitchFamily="34" charset="0"/>
              </a:endParaRPr>
            </a:p>
          </p:txBody>
        </p:sp>
      </p:grpSp>
      <p:grpSp>
        <p:nvGrpSpPr>
          <p:cNvPr id="2" name="组合 1"/>
          <p:cNvGrpSpPr/>
          <p:nvPr/>
        </p:nvGrpSpPr>
        <p:grpSpPr>
          <a:xfrm>
            <a:off x="474529" y="3969082"/>
            <a:ext cx="8739388" cy="2504095"/>
            <a:chOff x="474529" y="3969082"/>
            <a:chExt cx="8739388" cy="2504095"/>
          </a:xfrm>
        </p:grpSpPr>
        <p:grpSp>
          <p:nvGrpSpPr>
            <p:cNvPr id="193" name="组合 129"/>
            <p:cNvGrpSpPr>
              <a:grpSpLocks/>
            </p:cNvGrpSpPr>
            <p:nvPr/>
          </p:nvGrpSpPr>
          <p:grpSpPr bwMode="auto">
            <a:xfrm>
              <a:off x="474529" y="3969082"/>
              <a:ext cx="8739388" cy="2504095"/>
              <a:chOff x="545031" y="3748902"/>
              <a:chExt cx="8740128" cy="2504777"/>
            </a:xfrm>
          </p:grpSpPr>
          <p:grpSp>
            <p:nvGrpSpPr>
              <p:cNvPr id="194" name="组合 130"/>
              <p:cNvGrpSpPr>
                <a:grpSpLocks/>
              </p:cNvGrpSpPr>
              <p:nvPr/>
            </p:nvGrpSpPr>
            <p:grpSpPr bwMode="auto">
              <a:xfrm>
                <a:off x="545031" y="3748902"/>
                <a:ext cx="4311108" cy="2349155"/>
                <a:chOff x="281929" y="2051349"/>
                <a:chExt cx="3192161" cy="2254327"/>
              </a:xfrm>
            </p:grpSpPr>
            <p:sp>
              <p:nvSpPr>
                <p:cNvPr id="218" name="矩形 154"/>
                <p:cNvSpPr>
                  <a:spLocks noChangeArrowheads="1"/>
                </p:cNvSpPr>
                <p:nvPr/>
              </p:nvSpPr>
              <p:spPr bwMode="auto">
                <a:xfrm>
                  <a:off x="281929" y="2051349"/>
                  <a:ext cx="3192161" cy="3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600" b="1" dirty="0" smtClean="0">
                      <a:cs typeface="Arial" pitchFamily="34" charset="0"/>
                    </a:rPr>
                    <a:t>Standby power consumption of VRF ODU</a:t>
                  </a:r>
                  <a:endParaRPr lang="en-US" altLang="zh-CN" sz="1600" b="1" dirty="0">
                    <a:cs typeface="Arial" pitchFamily="34" charset="0"/>
                  </a:endParaRPr>
                </a:p>
              </p:txBody>
            </p:sp>
            <p:sp>
              <p:nvSpPr>
                <p:cNvPr id="219" name="矩形 155"/>
                <p:cNvSpPr>
                  <a:spLocks noChangeArrowheads="1"/>
                </p:cNvSpPr>
                <p:nvPr/>
              </p:nvSpPr>
              <p:spPr bwMode="auto">
                <a:xfrm>
                  <a:off x="598825" y="3858332"/>
                  <a:ext cx="888177" cy="3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dirty="0" smtClean="0">
                      <a:cs typeface="Arial" pitchFamily="34" charset="0"/>
                    </a:rPr>
                    <a:t>Main control</a:t>
                  </a:r>
                  <a:endParaRPr lang="en-US" altLang="zh-CN" sz="1400" b="1" dirty="0">
                    <a:cs typeface="Arial" pitchFamily="34" charset="0"/>
                  </a:endParaRPr>
                </a:p>
              </p:txBody>
            </p:sp>
            <p:sp>
              <p:nvSpPr>
                <p:cNvPr id="220" name="剪去单角的矩形 219"/>
                <p:cNvSpPr/>
                <p:nvPr/>
              </p:nvSpPr>
              <p:spPr>
                <a:xfrm>
                  <a:off x="742899" y="3609285"/>
                  <a:ext cx="652438" cy="240765"/>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latin typeface="Arial" pitchFamily="34" charset="0"/>
                    <a:cs typeface="Arial" pitchFamily="34" charset="0"/>
                  </a:endParaRPr>
                </a:p>
              </p:txBody>
            </p:sp>
            <p:sp>
              <p:nvSpPr>
                <p:cNvPr id="221" name="矩形 157"/>
                <p:cNvSpPr>
                  <a:spLocks noChangeArrowheads="1"/>
                </p:cNvSpPr>
                <p:nvPr/>
              </p:nvSpPr>
              <p:spPr bwMode="auto">
                <a:xfrm>
                  <a:off x="754578" y="3570552"/>
                  <a:ext cx="653230" cy="3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a:cs typeface="Arial" pitchFamily="34" charset="0"/>
                    </a:rPr>
                    <a:t>ON-2W</a:t>
                  </a:r>
                </a:p>
              </p:txBody>
            </p:sp>
            <p:sp>
              <p:nvSpPr>
                <p:cNvPr id="222" name="矩形 158"/>
                <p:cNvSpPr>
                  <a:spLocks noChangeArrowheads="1"/>
                </p:cNvSpPr>
                <p:nvPr/>
              </p:nvSpPr>
              <p:spPr bwMode="auto">
                <a:xfrm>
                  <a:off x="721621" y="2934973"/>
                  <a:ext cx="652496" cy="3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dirty="0" smtClean="0">
                      <a:cs typeface="Arial" pitchFamily="34" charset="0"/>
                    </a:rPr>
                    <a:t>E-heating</a:t>
                  </a:r>
                  <a:endParaRPr lang="en-US" altLang="zh-CN" sz="1400" b="1" dirty="0">
                    <a:cs typeface="Arial" pitchFamily="34" charset="0"/>
                  </a:endParaRPr>
                </a:p>
              </p:txBody>
            </p:sp>
            <p:sp>
              <p:nvSpPr>
                <p:cNvPr id="223" name="剪去单角的矩形 222"/>
                <p:cNvSpPr/>
                <p:nvPr/>
              </p:nvSpPr>
              <p:spPr>
                <a:xfrm>
                  <a:off x="699403" y="2726986"/>
                  <a:ext cx="764117" cy="240765"/>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latin typeface="Arial" pitchFamily="34" charset="0"/>
                    <a:cs typeface="Arial" pitchFamily="34" charset="0"/>
                  </a:endParaRPr>
                </a:p>
              </p:txBody>
            </p:sp>
            <p:sp>
              <p:nvSpPr>
                <p:cNvPr id="224" name="矩形 160"/>
                <p:cNvSpPr>
                  <a:spLocks noChangeArrowheads="1"/>
                </p:cNvSpPr>
                <p:nvPr/>
              </p:nvSpPr>
              <p:spPr bwMode="auto">
                <a:xfrm>
                  <a:off x="711771" y="2688104"/>
                  <a:ext cx="949213" cy="3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a:cs typeface="Arial" pitchFamily="34" charset="0"/>
                    </a:rPr>
                    <a:t>ON-28W</a:t>
                  </a:r>
                </a:p>
              </p:txBody>
            </p:sp>
            <p:sp>
              <p:nvSpPr>
                <p:cNvPr id="225" name="矩形 161"/>
                <p:cNvSpPr>
                  <a:spLocks noChangeArrowheads="1"/>
                </p:cNvSpPr>
                <p:nvPr/>
              </p:nvSpPr>
              <p:spPr bwMode="auto">
                <a:xfrm>
                  <a:off x="1965912" y="2934973"/>
                  <a:ext cx="519058" cy="29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dirty="0" smtClean="0">
                      <a:cs typeface="Arial" pitchFamily="34" charset="0"/>
                    </a:rPr>
                    <a:t>Drive</a:t>
                  </a:r>
                  <a:endParaRPr lang="en-US" altLang="zh-CN" sz="1400" b="1" dirty="0">
                    <a:cs typeface="Arial" pitchFamily="34" charset="0"/>
                  </a:endParaRPr>
                </a:p>
              </p:txBody>
            </p:sp>
            <p:sp>
              <p:nvSpPr>
                <p:cNvPr id="226" name="剪去单角的矩形 225"/>
                <p:cNvSpPr/>
                <p:nvPr/>
              </p:nvSpPr>
              <p:spPr>
                <a:xfrm>
                  <a:off x="1810312" y="2726986"/>
                  <a:ext cx="653614" cy="240765"/>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latin typeface="Arial" pitchFamily="34" charset="0"/>
                    <a:cs typeface="Arial" pitchFamily="34" charset="0"/>
                  </a:endParaRPr>
                </a:p>
              </p:txBody>
            </p:sp>
            <p:sp>
              <p:nvSpPr>
                <p:cNvPr id="227" name="矩形 163"/>
                <p:cNvSpPr>
                  <a:spLocks noChangeArrowheads="1"/>
                </p:cNvSpPr>
                <p:nvPr/>
              </p:nvSpPr>
              <p:spPr bwMode="auto">
                <a:xfrm>
                  <a:off x="1822626" y="2688104"/>
                  <a:ext cx="653230" cy="33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a:cs typeface="Arial" pitchFamily="34" charset="0"/>
                    </a:rPr>
                    <a:t>ON-8W</a:t>
                  </a:r>
                </a:p>
              </p:txBody>
            </p:sp>
            <p:sp>
              <p:nvSpPr>
                <p:cNvPr id="228" name="矩形 164"/>
                <p:cNvSpPr>
                  <a:spLocks noChangeArrowheads="1"/>
                </p:cNvSpPr>
                <p:nvPr/>
              </p:nvSpPr>
              <p:spPr bwMode="auto">
                <a:xfrm>
                  <a:off x="2427509" y="3867629"/>
                  <a:ext cx="519058" cy="29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dirty="0" smtClean="0">
                      <a:cs typeface="Arial" pitchFamily="34" charset="0"/>
                    </a:rPr>
                    <a:t>Comm.</a:t>
                  </a:r>
                  <a:endParaRPr lang="en-US" altLang="zh-CN" sz="1400" b="1" dirty="0">
                    <a:cs typeface="Arial" pitchFamily="34" charset="0"/>
                  </a:endParaRPr>
                </a:p>
              </p:txBody>
            </p:sp>
            <p:sp>
              <p:nvSpPr>
                <p:cNvPr id="229" name="剪去单角的矩形 228"/>
                <p:cNvSpPr/>
                <p:nvPr/>
              </p:nvSpPr>
              <p:spPr>
                <a:xfrm>
                  <a:off x="2252324" y="3619952"/>
                  <a:ext cx="652438" cy="240765"/>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latin typeface="Arial" pitchFamily="34" charset="0"/>
                    <a:cs typeface="Arial" pitchFamily="34" charset="0"/>
                  </a:endParaRPr>
                </a:p>
              </p:txBody>
            </p:sp>
            <p:sp>
              <p:nvSpPr>
                <p:cNvPr id="230" name="矩形 166"/>
                <p:cNvSpPr>
                  <a:spLocks noChangeArrowheads="1"/>
                </p:cNvSpPr>
                <p:nvPr/>
              </p:nvSpPr>
              <p:spPr bwMode="auto">
                <a:xfrm>
                  <a:off x="2263948" y="3580612"/>
                  <a:ext cx="653230" cy="33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400" b="1">
                      <a:cs typeface="Arial" pitchFamily="34" charset="0"/>
                    </a:rPr>
                    <a:t>ON-2W</a:t>
                  </a:r>
                </a:p>
              </p:txBody>
            </p:sp>
            <p:sp>
              <p:nvSpPr>
                <p:cNvPr id="231" name="圆角矩形 230"/>
                <p:cNvSpPr/>
                <p:nvPr/>
              </p:nvSpPr>
              <p:spPr>
                <a:xfrm>
                  <a:off x="534824" y="2483173"/>
                  <a:ext cx="2549800" cy="1822503"/>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latin typeface="Arial" pitchFamily="34" charset="0"/>
                    <a:cs typeface="Arial" pitchFamily="34" charset="0"/>
                  </a:endParaRPr>
                </a:p>
              </p:txBody>
            </p:sp>
            <p:cxnSp>
              <p:nvCxnSpPr>
                <p:cNvPr id="232" name="直接连接符 231"/>
                <p:cNvCxnSpPr/>
                <p:nvPr/>
              </p:nvCxnSpPr>
              <p:spPr>
                <a:xfrm>
                  <a:off x="1081462" y="3263375"/>
                  <a:ext cx="0" cy="23619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flipH="1">
                  <a:off x="1463520" y="3263375"/>
                  <a:ext cx="592485" cy="35657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4" name="直接箭头连接符 233"/>
                <p:cNvCxnSpPr/>
                <p:nvPr/>
              </p:nvCxnSpPr>
              <p:spPr>
                <a:xfrm>
                  <a:off x="1463520" y="3688525"/>
                  <a:ext cx="761766" cy="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35" name="直接箭头连接符 234"/>
                <p:cNvCxnSpPr/>
                <p:nvPr/>
              </p:nvCxnSpPr>
              <p:spPr>
                <a:xfrm flipH="1">
                  <a:off x="1442360" y="3776907"/>
                  <a:ext cx="760591" cy="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36" name="矩形 172"/>
                <p:cNvSpPr>
                  <a:spLocks noChangeArrowheads="1"/>
                </p:cNvSpPr>
                <p:nvPr/>
              </p:nvSpPr>
              <p:spPr bwMode="auto">
                <a:xfrm>
                  <a:off x="2246108" y="3293107"/>
                  <a:ext cx="519058" cy="33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400" b="1" dirty="0">
                      <a:cs typeface="Arial" pitchFamily="34" charset="0"/>
                    </a:rPr>
                    <a:t>≈</a:t>
                  </a:r>
                  <a:r>
                    <a:rPr lang="en-US" altLang="zh-CN" sz="1400" b="1" dirty="0">
                      <a:cs typeface="Arial" pitchFamily="34" charset="0"/>
                    </a:rPr>
                    <a:t>40W</a:t>
                  </a:r>
                </a:p>
              </p:txBody>
            </p:sp>
          </p:grpSp>
          <p:sp>
            <p:nvSpPr>
              <p:cNvPr id="195" name="矩形 131"/>
              <p:cNvSpPr>
                <a:spLocks noChangeArrowheads="1"/>
              </p:cNvSpPr>
              <p:nvPr/>
            </p:nvSpPr>
            <p:spPr bwMode="auto">
              <a:xfrm>
                <a:off x="6594099" y="5615696"/>
                <a:ext cx="693945" cy="57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b="1" dirty="0" smtClean="0">
                    <a:cs typeface="Arial" pitchFamily="34" charset="0"/>
                  </a:rPr>
                  <a:t>Main control</a:t>
                </a:r>
                <a:endParaRPr lang="en-US" altLang="zh-CN" sz="1200" b="1" dirty="0">
                  <a:cs typeface="Arial" pitchFamily="34" charset="0"/>
                </a:endParaRPr>
              </a:p>
            </p:txBody>
          </p:sp>
          <p:sp>
            <p:nvSpPr>
              <p:cNvPr id="196" name="剪去单角的矩形 195"/>
              <p:cNvSpPr/>
              <p:nvPr/>
            </p:nvSpPr>
            <p:spPr>
              <a:xfrm>
                <a:off x="6621108" y="5339030"/>
                <a:ext cx="654105" cy="241366"/>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sp>
            <p:nvSpPr>
              <p:cNvPr id="197" name="矩形 133"/>
              <p:cNvSpPr>
                <a:spLocks noChangeArrowheads="1"/>
              </p:cNvSpPr>
              <p:nvPr/>
            </p:nvSpPr>
            <p:spPr bwMode="auto">
              <a:xfrm>
                <a:off x="6654018" y="5300187"/>
                <a:ext cx="653230"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b="1" dirty="0">
                    <a:cs typeface="Arial" pitchFamily="34" charset="0"/>
                  </a:rPr>
                  <a:t>SLEEP</a:t>
                </a:r>
              </a:p>
            </p:txBody>
          </p:sp>
          <p:sp>
            <p:nvSpPr>
              <p:cNvPr id="198" name="矩形 134"/>
              <p:cNvSpPr>
                <a:spLocks noChangeArrowheads="1"/>
              </p:cNvSpPr>
              <p:nvPr/>
            </p:nvSpPr>
            <p:spPr bwMode="auto">
              <a:xfrm>
                <a:off x="6734040" y="4515334"/>
                <a:ext cx="758643" cy="29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b="1" dirty="0" smtClean="0">
                    <a:cs typeface="Arial" pitchFamily="34" charset="0"/>
                  </a:rPr>
                  <a:t>E-heating</a:t>
                </a:r>
                <a:endParaRPr lang="en-US" altLang="zh-CN" sz="1200" b="1" dirty="0">
                  <a:cs typeface="Arial" pitchFamily="34" charset="0"/>
                </a:endParaRPr>
              </a:p>
            </p:txBody>
          </p:sp>
          <p:sp>
            <p:nvSpPr>
              <p:cNvPr id="199" name="剪去单角的矩形 198"/>
              <p:cNvSpPr/>
              <p:nvPr/>
            </p:nvSpPr>
            <p:spPr>
              <a:xfrm>
                <a:off x="6430592" y="4306873"/>
                <a:ext cx="1052602" cy="241366"/>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sp>
            <p:nvSpPr>
              <p:cNvPr id="200" name="矩形 136"/>
              <p:cNvSpPr>
                <a:spLocks noChangeArrowheads="1"/>
              </p:cNvSpPr>
              <p:nvPr/>
            </p:nvSpPr>
            <p:spPr bwMode="auto">
              <a:xfrm>
                <a:off x="6017953" y="4279792"/>
                <a:ext cx="1549510"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marL="342900" indent="-342900" eaLnBrk="0" hangingPunct="0">
                  <a:defRPr>
                    <a:solidFill>
                      <a:schemeClr val="tx1"/>
                    </a:solidFill>
                    <a:latin typeface="Arial" panose="020B0604020202020204" pitchFamily="34" charset="0"/>
                    <a:ea typeface="微软雅黑" panose="020B0503020204020204" pitchFamily="34" charset="-122"/>
                  </a:defRPr>
                </a:lvl1pPr>
                <a:lvl2pPr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lvl="1" eaLnBrk="1" hangingPunct="1">
                  <a:lnSpc>
                    <a:spcPct val="150000"/>
                  </a:lnSpc>
                </a:pPr>
                <a:r>
                  <a:rPr lang="en-US" altLang="zh-CN" sz="1200" b="1">
                    <a:cs typeface="Arial" pitchFamily="34" charset="0"/>
                  </a:rPr>
                  <a:t>POWER OFF</a:t>
                </a:r>
              </a:p>
            </p:txBody>
          </p:sp>
          <p:sp>
            <p:nvSpPr>
              <p:cNvPr id="201" name="矩形 137"/>
              <p:cNvSpPr>
                <a:spLocks noChangeArrowheads="1"/>
              </p:cNvSpPr>
              <p:nvPr/>
            </p:nvSpPr>
            <p:spPr bwMode="auto">
              <a:xfrm>
                <a:off x="8118481" y="4515334"/>
                <a:ext cx="519058" cy="26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b="1" dirty="0" smtClean="0">
                    <a:cs typeface="Arial" pitchFamily="34" charset="0"/>
                  </a:rPr>
                  <a:t>Drive</a:t>
                </a:r>
                <a:endParaRPr lang="en-US" altLang="zh-CN" sz="1200" b="1" dirty="0">
                  <a:cs typeface="Arial" pitchFamily="34" charset="0"/>
                </a:endParaRPr>
              </a:p>
            </p:txBody>
          </p:sp>
          <p:sp>
            <p:nvSpPr>
              <p:cNvPr id="202" name="剪去单角的矩形 201"/>
              <p:cNvSpPr/>
              <p:nvPr/>
            </p:nvSpPr>
            <p:spPr>
              <a:xfrm>
                <a:off x="7795958" y="4306873"/>
                <a:ext cx="1118257" cy="241366"/>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sp>
            <p:nvSpPr>
              <p:cNvPr id="203" name="矩形 139"/>
              <p:cNvSpPr>
                <a:spLocks noChangeArrowheads="1"/>
              </p:cNvSpPr>
              <p:nvPr/>
            </p:nvSpPr>
            <p:spPr bwMode="auto">
              <a:xfrm>
                <a:off x="7820743" y="4286255"/>
                <a:ext cx="1274517"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b="1" dirty="0">
                    <a:cs typeface="Arial" pitchFamily="34" charset="0"/>
                  </a:rPr>
                  <a:t>DEEP SLEEP</a:t>
                </a:r>
              </a:p>
            </p:txBody>
          </p:sp>
          <p:sp>
            <p:nvSpPr>
              <p:cNvPr id="204" name="矩形 140"/>
              <p:cNvSpPr>
                <a:spLocks noChangeArrowheads="1"/>
              </p:cNvSpPr>
              <p:nvPr/>
            </p:nvSpPr>
            <p:spPr bwMode="auto">
              <a:xfrm>
                <a:off x="8229472" y="5615696"/>
                <a:ext cx="837990" cy="57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b="1" dirty="0" smtClean="0">
                    <a:cs typeface="Arial" pitchFamily="34" charset="0"/>
                  </a:rPr>
                  <a:t>Comm. module</a:t>
                </a:r>
                <a:endParaRPr lang="en-US" altLang="zh-CN" sz="1200" b="1" dirty="0">
                  <a:cs typeface="Arial" pitchFamily="34" charset="0"/>
                </a:endParaRPr>
              </a:p>
            </p:txBody>
          </p:sp>
          <p:sp>
            <p:nvSpPr>
              <p:cNvPr id="205" name="剪去单角的矩形 204"/>
              <p:cNvSpPr/>
              <p:nvPr/>
            </p:nvSpPr>
            <p:spPr>
              <a:xfrm>
                <a:off x="8130949" y="5350146"/>
                <a:ext cx="654105" cy="239777"/>
              </a:xfrm>
              <a:prstGeom prst="snip1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sp>
            <p:nvSpPr>
              <p:cNvPr id="206" name="矩形 142"/>
              <p:cNvSpPr>
                <a:spLocks noChangeArrowheads="1"/>
              </p:cNvSpPr>
              <p:nvPr/>
            </p:nvSpPr>
            <p:spPr bwMode="auto">
              <a:xfrm>
                <a:off x="8144418" y="5310247"/>
                <a:ext cx="653230"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1200" b="1" dirty="0">
                    <a:cs typeface="Arial" pitchFamily="34" charset="0"/>
                  </a:rPr>
                  <a:t>SLEEP</a:t>
                </a:r>
              </a:p>
            </p:txBody>
          </p:sp>
          <p:sp>
            <p:nvSpPr>
              <p:cNvPr id="207" name="圆角矩形 206"/>
              <p:cNvSpPr/>
              <p:nvPr/>
            </p:nvSpPr>
            <p:spPr>
              <a:xfrm>
                <a:off x="6162283" y="4063920"/>
                <a:ext cx="3122876" cy="2189759"/>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a:defRPr/>
                </a:pPr>
                <a:endParaRPr lang="zh-CN" altLang="en-US">
                  <a:solidFill>
                    <a:schemeClr val="tx1"/>
                  </a:solidFill>
                  <a:latin typeface="Arial" pitchFamily="34" charset="0"/>
                  <a:cs typeface="Arial" pitchFamily="34" charset="0"/>
                </a:endParaRPr>
              </a:p>
            </p:txBody>
          </p:sp>
          <p:cxnSp>
            <p:nvCxnSpPr>
              <p:cNvPr id="208" name="直接连接符 207"/>
              <p:cNvCxnSpPr/>
              <p:nvPr/>
            </p:nvCxnSpPr>
            <p:spPr>
              <a:xfrm>
                <a:off x="6960862" y="4826128"/>
                <a:ext cx="0" cy="45573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flipH="1">
                <a:off x="7275214" y="4781666"/>
                <a:ext cx="762065" cy="52878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0" name="直接箭头连接符 209"/>
              <p:cNvCxnSpPr/>
              <p:nvPr/>
            </p:nvCxnSpPr>
            <p:spPr>
              <a:xfrm>
                <a:off x="7343483" y="5418426"/>
                <a:ext cx="760476" cy="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1" name="直接箭头连接符 210"/>
              <p:cNvCxnSpPr/>
              <p:nvPr/>
            </p:nvCxnSpPr>
            <p:spPr>
              <a:xfrm flipH="1">
                <a:off x="7321256" y="5505763"/>
                <a:ext cx="760476" cy="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213" name="图片 14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192039" y="5791553"/>
                <a:ext cx="985836" cy="34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 name="矩形 150"/>
              <p:cNvSpPr>
                <a:spLocks noChangeArrowheads="1"/>
              </p:cNvSpPr>
              <p:nvPr/>
            </p:nvSpPr>
            <p:spPr bwMode="auto">
              <a:xfrm>
                <a:off x="7390493" y="5583788"/>
                <a:ext cx="701948" cy="18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en-US" altLang="zh-CN" sz="800" b="1" dirty="0" smtClean="0">
                    <a:cs typeface="Arial" pitchFamily="34" charset="0"/>
                  </a:rPr>
                  <a:t>Sleep mode</a:t>
                </a:r>
                <a:endParaRPr lang="en-US" altLang="zh-CN" sz="800" b="1" dirty="0">
                  <a:cs typeface="Arial" pitchFamily="34" charset="0"/>
                </a:endParaRPr>
              </a:p>
            </p:txBody>
          </p:sp>
          <p:sp>
            <p:nvSpPr>
              <p:cNvPr id="215" name="矩形 151"/>
              <p:cNvSpPr>
                <a:spLocks noChangeArrowheads="1"/>
              </p:cNvSpPr>
              <p:nvPr/>
            </p:nvSpPr>
            <p:spPr bwMode="auto">
              <a:xfrm>
                <a:off x="6328432" y="4889634"/>
                <a:ext cx="730486"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10668" rIns="21336" bIns="10668">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000" b="1">
                    <a:cs typeface="Arial" pitchFamily="34" charset="0"/>
                  </a:rPr>
                  <a:t>Power control</a:t>
                </a:r>
              </a:p>
            </p:txBody>
          </p:sp>
          <p:sp>
            <p:nvSpPr>
              <p:cNvPr id="216" name="右箭头 152"/>
              <p:cNvSpPr>
                <a:spLocks noChangeArrowheads="1"/>
              </p:cNvSpPr>
              <p:nvPr/>
            </p:nvSpPr>
            <p:spPr bwMode="auto">
              <a:xfrm>
                <a:off x="4540490" y="4998511"/>
                <a:ext cx="1459906" cy="512696"/>
              </a:xfrm>
              <a:prstGeom prst="rightArrow">
                <a:avLst>
                  <a:gd name="adj1" fmla="val 50000"/>
                  <a:gd name="adj2" fmla="val 5000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endParaRPr lang="zh-CN" altLang="en-US">
                  <a:ea typeface="宋体" panose="02010600030101010101" pitchFamily="2" charset="-122"/>
                  <a:cs typeface="Arial" pitchFamily="34" charset="0"/>
                </a:endParaRPr>
              </a:p>
            </p:txBody>
          </p:sp>
          <p:sp>
            <p:nvSpPr>
              <p:cNvPr id="217" name="TextBox 153"/>
              <p:cNvSpPr txBox="1">
                <a:spLocks noChangeArrowheads="1"/>
              </p:cNvSpPr>
              <p:nvPr/>
            </p:nvSpPr>
            <p:spPr bwMode="auto">
              <a:xfrm>
                <a:off x="4486408" y="4457963"/>
                <a:ext cx="1459381"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600" dirty="0" smtClean="0">
                    <a:cs typeface="Arial" pitchFamily="34" charset="0"/>
                  </a:rPr>
                  <a:t>Standby sleep mode</a:t>
                </a:r>
                <a:endParaRPr lang="zh-CN" altLang="en-US" sz="1600" dirty="0">
                  <a:cs typeface="Arial" pitchFamily="34" charset="0"/>
                </a:endParaRPr>
              </a:p>
            </p:txBody>
          </p:sp>
        </p:grpSp>
        <p:sp>
          <p:nvSpPr>
            <p:cNvPr id="238" name="矩形 172"/>
            <p:cNvSpPr>
              <a:spLocks noChangeArrowheads="1"/>
            </p:cNvSpPr>
            <p:nvPr/>
          </p:nvSpPr>
          <p:spPr bwMode="auto">
            <a:xfrm>
              <a:off x="8068309" y="5230944"/>
              <a:ext cx="700944" cy="3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41" tIns="10670" rIns="21341" bIns="10670">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400" b="1" dirty="0" smtClean="0">
                  <a:cs typeface="Arial" pitchFamily="34" charset="0"/>
                </a:rPr>
                <a:t>≈≤</a:t>
              </a:r>
              <a:r>
                <a:rPr lang="en-US" altLang="zh-CN" sz="1400" b="1" dirty="0" smtClean="0">
                  <a:cs typeface="Arial" pitchFamily="34" charset="0"/>
                </a:rPr>
                <a:t>3W</a:t>
              </a:r>
              <a:endParaRPr lang="en-US" altLang="zh-CN" sz="1400" b="1" dirty="0">
                <a:cs typeface="Arial" pitchFamily="34" charset="0"/>
              </a:endParaRPr>
            </a:p>
          </p:txBody>
        </p:sp>
        <p:pic>
          <p:nvPicPr>
            <p:cNvPr id="212" name="图片 17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8619" y="5898526"/>
              <a:ext cx="1331288" cy="36292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39" name="矩形 238"/>
          <p:cNvSpPr/>
          <p:nvPr/>
        </p:nvSpPr>
        <p:spPr>
          <a:xfrm>
            <a:off x="611675" y="1637185"/>
            <a:ext cx="5377487" cy="1177225"/>
          </a:xfrm>
          <a:prstGeom prst="rect">
            <a:avLst/>
          </a:prstGeom>
          <a:noFill/>
        </p:spPr>
        <p:txBody>
          <a:bodyPr wrap="square" lIns="68560" tIns="34280" rIns="68560" bIns="34280">
            <a:spAutoFit/>
          </a:bodyPr>
          <a:lstStyle/>
          <a:p>
            <a:pPr algn="just">
              <a:defRPr/>
            </a:pPr>
            <a:r>
              <a:rPr lang="en-US" altLang="zh-CN" dirty="0" smtClean="0">
                <a:latin typeface="Arial" pitchFamily="34" charset="0"/>
                <a:cs typeface="Arial" pitchFamily="34" charset="0"/>
              </a:rPr>
              <a:t>By cutting off the power supply of the function module and reducing the communication frequency, the unit can stay in standby mode with low power consumption.</a:t>
            </a:r>
            <a:endParaRPr lang="zh-CN" altLang="en-US" dirty="0">
              <a:latin typeface="Arial" pitchFamily="34" charset="0"/>
              <a:cs typeface="Arial" pitchFamily="34" charset="0"/>
            </a:endParaRPr>
          </a:p>
        </p:txBody>
      </p:sp>
    </p:spTree>
    <p:extLst>
      <p:ext uri="{BB962C8B-B14F-4D97-AF65-F5344CB8AC3E}">
        <p14:creationId xmlns:p14="http://schemas.microsoft.com/office/powerpoint/2010/main" val="29094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5" name="矩形 60"/>
          <p:cNvSpPr>
            <a:spLocks noChangeArrowheads="1"/>
          </p:cNvSpPr>
          <p:nvPr/>
        </p:nvSpPr>
        <p:spPr bwMode="auto">
          <a:xfrm>
            <a:off x="10337800" y="-38100"/>
            <a:ext cx="1854200" cy="809996"/>
          </a:xfrm>
          <a:prstGeom prst="rect">
            <a:avLst/>
          </a:prstGeom>
          <a:solidFill>
            <a:srgbClr val="C20009"/>
          </a:solidFill>
          <a:ln w="25400" cmpd="sng">
            <a:solidFill>
              <a:srgbClr val="000000">
                <a:alpha val="0"/>
              </a:srgbClr>
            </a:solidFill>
            <a:miter lim="800000"/>
            <a:headEnd/>
            <a:tailEnd/>
          </a:ln>
        </p:spPr>
        <p:txBody>
          <a:bodyPr lIns="0" tIns="0" rIns="0" bIns="0" anchor="ctr"/>
          <a:lstStyle/>
          <a:p>
            <a:pPr algn="ctr" defTabSz="584200" eaLnBrk="1" hangingPunct="1">
              <a:defRPr/>
            </a:pPr>
            <a:endParaRPr lang="zh-CN" altLang="en-US" sz="4000" dirty="0">
              <a:solidFill>
                <a:srgbClr val="FFFFFF"/>
              </a:solidFill>
              <a:effectLst>
                <a:outerShdw blurRad="38100" dist="38100" dir="2700000" algn="tl">
                  <a:srgbClr val="000000"/>
                </a:outerShdw>
              </a:effectLst>
              <a:latin typeface="Arial" pitchFamily="34" charset="0"/>
              <a:ea typeface="微软雅黑" pitchFamily="34" charset="-122"/>
              <a:cs typeface="Arial" pitchFamily="34" charset="0"/>
            </a:endParaRPr>
          </a:p>
        </p:txBody>
      </p:sp>
      <p:sp>
        <p:nvSpPr>
          <p:cNvPr id="16" name="文本框 61"/>
          <p:cNvSpPr txBox="1">
            <a:spLocks noChangeArrowheads="1"/>
          </p:cNvSpPr>
          <p:nvPr/>
        </p:nvSpPr>
        <p:spPr bwMode="auto">
          <a:xfrm>
            <a:off x="10420350" y="95000"/>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cxnSp>
        <p:nvCxnSpPr>
          <p:cNvPr id="33" name="PA_淘宝店chenying0907出品 18"/>
          <p:cNvCxnSpPr/>
          <p:nvPr>
            <p:custDataLst>
              <p:tags r:id="rId1"/>
            </p:custDataLst>
          </p:nvPr>
        </p:nvCxnSpPr>
        <p:spPr>
          <a:xfrm>
            <a:off x="435700" y="2987979"/>
            <a:ext cx="10357156" cy="0"/>
          </a:xfrm>
          <a:prstGeom prst="line">
            <a:avLst/>
          </a:prstGeom>
          <a:ln w="76200">
            <a:solidFill>
              <a:schemeClr val="accent5">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椭圆 59"/>
          <p:cNvSpPr/>
          <p:nvPr/>
        </p:nvSpPr>
        <p:spPr bwMode="auto">
          <a:xfrm>
            <a:off x="912382" y="2445270"/>
            <a:ext cx="1085418" cy="1085418"/>
          </a:xfrm>
          <a:prstGeom prst="ellipse">
            <a:avLst/>
          </a:prstGeom>
          <a:solidFill>
            <a:schemeClr val="accent5">
              <a:lumMod val="2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3600" b="0" i="0" u="none" strike="noStrike" cap="none" normalizeH="0" baseline="0" dirty="0" smtClean="0">
              <a:ln>
                <a:noFill/>
              </a:ln>
              <a:solidFill>
                <a:schemeClr val="bg1"/>
              </a:solidFill>
              <a:effectLst/>
              <a:latin typeface="Arial" pitchFamily="34" charset="0"/>
              <a:ea typeface="微软雅黑" pitchFamily="34" charset="-122"/>
              <a:cs typeface="Arial" pitchFamily="34" charset="0"/>
            </a:endParaRPr>
          </a:p>
        </p:txBody>
      </p:sp>
      <p:sp>
        <p:nvSpPr>
          <p:cNvPr id="5" name="矩形 4"/>
          <p:cNvSpPr/>
          <p:nvPr/>
        </p:nvSpPr>
        <p:spPr>
          <a:xfrm>
            <a:off x="681241" y="1823780"/>
            <a:ext cx="1541434" cy="646331"/>
          </a:xfrm>
          <a:prstGeom prst="rect">
            <a:avLst/>
          </a:prstGeom>
        </p:spPr>
        <p:txBody>
          <a:bodyPr wrap="square">
            <a:spAutoFit/>
          </a:bodyPr>
          <a:lstStyle/>
          <a:p>
            <a:pPr algn="ctr"/>
            <a:r>
              <a:rPr lang="en-US" altLang="zh-CN" dirty="0" smtClean="0">
                <a:latin typeface="Arial" pitchFamily="34" charset="0"/>
                <a:ea typeface="微软雅黑" panose="020B0503020204020204" pitchFamily="34" charset="-122"/>
                <a:cs typeface="Arial" pitchFamily="34" charset="0"/>
              </a:rPr>
              <a:t>Time defrosting</a:t>
            </a:r>
            <a:endParaRPr lang="zh-CN" altLang="en-US" dirty="0">
              <a:latin typeface="Arial" pitchFamily="34" charset="0"/>
              <a:cs typeface="Arial" pitchFamily="34" charset="0"/>
            </a:endParaRPr>
          </a:p>
        </p:txBody>
      </p:sp>
      <p:sp>
        <p:nvSpPr>
          <p:cNvPr id="61" name="矩形 60"/>
          <p:cNvSpPr/>
          <p:nvPr/>
        </p:nvSpPr>
        <p:spPr>
          <a:xfrm>
            <a:off x="398680" y="3656536"/>
            <a:ext cx="2106474" cy="923330"/>
          </a:xfrm>
          <a:prstGeom prst="rect">
            <a:avLst/>
          </a:prstGeom>
        </p:spPr>
        <p:txBody>
          <a:bodyPr wrap="square">
            <a:spAutoFit/>
          </a:bodyPr>
          <a:lstStyle/>
          <a:p>
            <a:pPr algn="just"/>
            <a:r>
              <a:rPr lang="en-US" altLang="zh-CN" dirty="0" smtClean="0">
                <a:latin typeface="Arial" pitchFamily="34" charset="0"/>
                <a:ea typeface="微软雅黑" panose="020B0503020204020204" pitchFamily="34" charset="-122"/>
                <a:cs typeface="Arial" pitchFamily="34" charset="0"/>
              </a:rPr>
              <a:t>Defrost at a preset time, regardless of frost.</a:t>
            </a:r>
            <a:endParaRPr lang="zh-CN" altLang="en-US" dirty="0">
              <a:latin typeface="Arial" pitchFamily="34" charset="0"/>
              <a:ea typeface="微软雅黑" panose="020B0503020204020204" pitchFamily="34" charset="-122"/>
              <a:cs typeface="Arial" pitchFamily="34" charset="0"/>
            </a:endParaRPr>
          </a:p>
        </p:txBody>
      </p:sp>
      <p:sp>
        <p:nvSpPr>
          <p:cNvPr id="62" name="椭圆 61"/>
          <p:cNvSpPr/>
          <p:nvPr/>
        </p:nvSpPr>
        <p:spPr bwMode="auto">
          <a:xfrm>
            <a:off x="3167882" y="2445270"/>
            <a:ext cx="1085418" cy="1085418"/>
          </a:xfrm>
          <a:prstGeom prst="ellipse">
            <a:avLst/>
          </a:prstGeom>
          <a:solidFill>
            <a:schemeClr val="accent5">
              <a:lumMod val="2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dirty="0" smtClean="0">
              <a:ln>
                <a:noFill/>
              </a:ln>
              <a:solidFill>
                <a:schemeClr val="bg1"/>
              </a:solidFill>
              <a:effectLst/>
              <a:latin typeface="Arial" pitchFamily="34" charset="0"/>
              <a:ea typeface="微软雅黑" pitchFamily="34" charset="-122"/>
              <a:cs typeface="Arial" pitchFamily="34" charset="0"/>
            </a:endParaRPr>
          </a:p>
        </p:txBody>
      </p:sp>
      <p:sp>
        <p:nvSpPr>
          <p:cNvPr id="63" name="矩形 1"/>
          <p:cNvSpPr>
            <a:spLocks noChangeArrowheads="1"/>
          </p:cNvSpPr>
          <p:nvPr/>
        </p:nvSpPr>
        <p:spPr bwMode="auto">
          <a:xfrm>
            <a:off x="3627214" y="1309815"/>
            <a:ext cx="4467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b="1" dirty="0" smtClean="0">
                <a:latin typeface="Arial" pitchFamily="34" charset="0"/>
                <a:ea typeface="微软雅黑" pitchFamily="34" charset="-122"/>
                <a:cs typeface="Arial" pitchFamily="34" charset="0"/>
              </a:rPr>
              <a:t>Advancement of defrosting technology</a:t>
            </a:r>
            <a:endParaRPr lang="zh-CN" altLang="zh-CN" b="1" dirty="0">
              <a:latin typeface="Arial" pitchFamily="34" charset="0"/>
              <a:ea typeface="微软雅黑" pitchFamily="34" charset="-122"/>
              <a:cs typeface="Arial" pitchFamily="34" charset="0"/>
            </a:endParaRPr>
          </a:p>
        </p:txBody>
      </p:sp>
      <p:sp>
        <p:nvSpPr>
          <p:cNvPr id="64" name="矩形 63"/>
          <p:cNvSpPr/>
          <p:nvPr/>
        </p:nvSpPr>
        <p:spPr>
          <a:xfrm>
            <a:off x="2697841" y="1804086"/>
            <a:ext cx="2374971" cy="646331"/>
          </a:xfrm>
          <a:prstGeom prst="rect">
            <a:avLst/>
          </a:prstGeom>
        </p:spPr>
        <p:txBody>
          <a:bodyPr wrap="square">
            <a:spAutoFit/>
          </a:bodyPr>
          <a:lstStyle/>
          <a:p>
            <a:r>
              <a:rPr lang="en-US" altLang="zh-CN" dirty="0" smtClean="0">
                <a:latin typeface="Arial" pitchFamily="34" charset="0"/>
                <a:ea typeface="微软雅黑" panose="020B0503020204020204" pitchFamily="34" charset="-122"/>
                <a:cs typeface="Arial" pitchFamily="34" charset="0"/>
              </a:rPr>
              <a:t>Sense temperature/ pressure</a:t>
            </a:r>
            <a:r>
              <a:rPr lang="zh-CN" altLang="en-US" dirty="0" smtClean="0">
                <a:latin typeface="Arial" pitchFamily="34" charset="0"/>
                <a:ea typeface="微软雅黑" panose="020B0503020204020204" pitchFamily="34" charset="-122"/>
                <a:cs typeface="Arial" pitchFamily="34" charset="0"/>
              </a:rPr>
              <a:t> </a:t>
            </a:r>
            <a:r>
              <a:rPr lang="en-US" altLang="zh-CN" dirty="0" smtClean="0">
                <a:latin typeface="Arial" pitchFamily="34" charset="0"/>
                <a:ea typeface="微软雅黑" panose="020B0503020204020204" pitchFamily="34" charset="-122"/>
                <a:cs typeface="Arial" pitchFamily="34" charset="0"/>
              </a:rPr>
              <a:t>to defrost</a:t>
            </a:r>
            <a:endParaRPr lang="zh-CN" altLang="en-US" dirty="0">
              <a:latin typeface="Arial" pitchFamily="34" charset="0"/>
              <a:cs typeface="Arial" pitchFamily="34" charset="0"/>
            </a:endParaRPr>
          </a:p>
        </p:txBody>
      </p:sp>
      <p:sp>
        <p:nvSpPr>
          <p:cNvPr id="65" name="矩形 64"/>
          <p:cNvSpPr/>
          <p:nvPr/>
        </p:nvSpPr>
        <p:spPr>
          <a:xfrm>
            <a:off x="2697841" y="3661489"/>
            <a:ext cx="2374971" cy="923330"/>
          </a:xfrm>
          <a:prstGeom prst="rect">
            <a:avLst/>
          </a:prstGeom>
        </p:spPr>
        <p:txBody>
          <a:bodyPr wrap="square">
            <a:spAutoFit/>
          </a:bodyPr>
          <a:lstStyle/>
          <a:p>
            <a:pPr algn="just"/>
            <a:r>
              <a:rPr lang="en-US" altLang="zh-CN" dirty="0" smtClean="0">
                <a:latin typeface="Arial" pitchFamily="34" charset="0"/>
                <a:ea typeface="微软雅黑" panose="020B0503020204020204" pitchFamily="34" charset="-122"/>
                <a:cs typeface="Arial" pitchFamily="34" charset="0"/>
              </a:rPr>
              <a:t>Defrost according to </a:t>
            </a:r>
            <a:r>
              <a:rPr lang="en-US" altLang="zh-CN" dirty="0" smtClean="0">
                <a:solidFill>
                  <a:srgbClr val="FF0000"/>
                </a:solidFill>
                <a:latin typeface="Arial" pitchFamily="34" charset="0"/>
                <a:ea typeface="微软雅黑" panose="020B0503020204020204" pitchFamily="34" charset="-122"/>
                <a:cs typeface="Arial" pitchFamily="34" charset="0"/>
              </a:rPr>
              <a:t>tube temperature </a:t>
            </a:r>
            <a:r>
              <a:rPr lang="en-US" altLang="zh-CN" dirty="0" smtClean="0">
                <a:latin typeface="Arial" pitchFamily="34" charset="0"/>
                <a:ea typeface="微软雅黑" panose="020B0503020204020204" pitchFamily="34" charset="-122"/>
                <a:cs typeface="Arial" pitchFamily="34" charset="0"/>
              </a:rPr>
              <a:t>and </a:t>
            </a:r>
            <a:r>
              <a:rPr lang="en-US" altLang="zh-CN" dirty="0" smtClean="0">
                <a:solidFill>
                  <a:srgbClr val="FF0000"/>
                </a:solidFill>
                <a:latin typeface="Arial" pitchFamily="34" charset="0"/>
                <a:ea typeface="微软雅黑" panose="020B0503020204020204" pitchFamily="34" charset="-122"/>
                <a:cs typeface="Arial" pitchFamily="34" charset="0"/>
              </a:rPr>
              <a:t>system pressure</a:t>
            </a:r>
            <a:r>
              <a:rPr lang="en-US" altLang="zh-CN" dirty="0" smtClean="0">
                <a:latin typeface="Arial" pitchFamily="34" charset="0"/>
                <a:ea typeface="微软雅黑" panose="020B0503020204020204" pitchFamily="34" charset="-122"/>
                <a:cs typeface="Arial" pitchFamily="34" charset="0"/>
              </a:rPr>
              <a:t>.</a:t>
            </a:r>
            <a:endParaRPr lang="zh-CN" altLang="en-US" dirty="0">
              <a:latin typeface="Arial" pitchFamily="34" charset="0"/>
              <a:ea typeface="微软雅黑" panose="020B0503020204020204" pitchFamily="34" charset="-122"/>
              <a:cs typeface="Arial" pitchFamily="34" charset="0"/>
            </a:endParaRPr>
          </a:p>
        </p:txBody>
      </p:sp>
      <p:sp>
        <p:nvSpPr>
          <p:cNvPr id="66" name="椭圆 65"/>
          <p:cNvSpPr/>
          <p:nvPr/>
        </p:nvSpPr>
        <p:spPr bwMode="auto">
          <a:xfrm>
            <a:off x="7935482" y="2309371"/>
            <a:ext cx="1352118" cy="1352118"/>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4800" b="0" i="0" u="none" strike="noStrike" cap="none" normalizeH="0" baseline="0" dirty="0" smtClean="0">
              <a:ln>
                <a:noFill/>
              </a:ln>
              <a:solidFill>
                <a:schemeClr val="bg1"/>
              </a:solidFill>
              <a:effectLst/>
              <a:latin typeface="Arial" pitchFamily="34" charset="0"/>
              <a:ea typeface="微软雅黑" pitchFamily="34" charset="-122"/>
              <a:cs typeface="Arial" pitchFamily="34" charset="0"/>
            </a:endParaRPr>
          </a:p>
        </p:txBody>
      </p:sp>
      <p:sp>
        <p:nvSpPr>
          <p:cNvPr id="68" name="矩形 1"/>
          <p:cNvSpPr>
            <a:spLocks noChangeArrowheads="1"/>
          </p:cNvSpPr>
          <p:nvPr/>
        </p:nvSpPr>
        <p:spPr bwMode="auto">
          <a:xfrm>
            <a:off x="2980704" y="2678476"/>
            <a:ext cx="14131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000" dirty="0" smtClean="0">
                <a:solidFill>
                  <a:schemeClr val="bg1"/>
                </a:solidFill>
                <a:latin typeface="Arial" pitchFamily="34" charset="0"/>
                <a:ea typeface="微软雅黑" pitchFamily="34" charset="-122"/>
                <a:cs typeface="Arial" pitchFamily="34" charset="0"/>
              </a:rPr>
              <a:t>Common units</a:t>
            </a:r>
            <a:endParaRPr lang="zh-CN" altLang="zh-CN" sz="2000" dirty="0">
              <a:solidFill>
                <a:schemeClr val="bg1"/>
              </a:solidFill>
              <a:latin typeface="Arial" pitchFamily="34" charset="0"/>
              <a:ea typeface="微软雅黑" pitchFamily="34" charset="-122"/>
              <a:cs typeface="Arial" pitchFamily="34" charset="0"/>
            </a:endParaRPr>
          </a:p>
        </p:txBody>
      </p:sp>
      <p:sp>
        <p:nvSpPr>
          <p:cNvPr id="69" name="矩形 68"/>
          <p:cNvSpPr/>
          <p:nvPr/>
        </p:nvSpPr>
        <p:spPr>
          <a:xfrm>
            <a:off x="7564578" y="1918994"/>
            <a:ext cx="2425694" cy="369332"/>
          </a:xfrm>
          <a:prstGeom prst="rect">
            <a:avLst/>
          </a:prstGeom>
        </p:spPr>
        <p:txBody>
          <a:bodyPr wrap="square">
            <a:spAutoFit/>
          </a:bodyPr>
          <a:lstStyle/>
          <a:p>
            <a:r>
              <a:rPr lang="en-US" altLang="zh-CN" dirty="0" smtClean="0">
                <a:latin typeface="Arial" pitchFamily="34" charset="0"/>
                <a:ea typeface="微软雅黑" panose="020B0503020204020204" pitchFamily="34" charset="-122"/>
                <a:cs typeface="Arial" pitchFamily="34" charset="0"/>
              </a:rPr>
              <a:t>Intelligent defrosting</a:t>
            </a:r>
            <a:endParaRPr lang="zh-CN" altLang="en-US" dirty="0">
              <a:latin typeface="Arial" pitchFamily="34" charset="0"/>
              <a:cs typeface="Arial" pitchFamily="34" charset="0"/>
            </a:endParaRPr>
          </a:p>
        </p:txBody>
      </p:sp>
      <p:sp>
        <p:nvSpPr>
          <p:cNvPr id="70" name="矩形 1"/>
          <p:cNvSpPr>
            <a:spLocks noChangeArrowheads="1"/>
          </p:cNvSpPr>
          <p:nvPr/>
        </p:nvSpPr>
        <p:spPr bwMode="auto">
          <a:xfrm>
            <a:off x="7984853" y="2732340"/>
            <a:ext cx="12025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800" b="1" dirty="0" smtClean="0">
                <a:solidFill>
                  <a:schemeClr val="bg1"/>
                </a:solidFill>
                <a:latin typeface="Arial" pitchFamily="34" charset="0"/>
                <a:ea typeface="微软雅黑" pitchFamily="34" charset="-122"/>
                <a:cs typeface="Arial" pitchFamily="34" charset="0"/>
              </a:rPr>
              <a:t>GMV6</a:t>
            </a:r>
            <a:endParaRPr lang="zh-CN" altLang="zh-CN" sz="2800" b="1" dirty="0">
              <a:solidFill>
                <a:schemeClr val="bg1"/>
              </a:solidFill>
              <a:latin typeface="Arial" pitchFamily="34" charset="0"/>
              <a:ea typeface="微软雅黑" pitchFamily="34" charset="-122"/>
              <a:cs typeface="Arial" pitchFamily="34" charset="0"/>
            </a:endParaRPr>
          </a:p>
        </p:txBody>
      </p:sp>
      <p:sp>
        <p:nvSpPr>
          <p:cNvPr id="71" name="椭圆 70"/>
          <p:cNvSpPr/>
          <p:nvPr/>
        </p:nvSpPr>
        <p:spPr bwMode="auto">
          <a:xfrm>
            <a:off x="6354290" y="4224305"/>
            <a:ext cx="1085418" cy="1085418"/>
          </a:xfrm>
          <a:prstGeom prst="ellipse">
            <a:avLst/>
          </a:prstGeom>
          <a:solidFill>
            <a:schemeClr val="accent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dirty="0" smtClean="0">
              <a:ln>
                <a:noFill/>
              </a:ln>
              <a:solidFill>
                <a:schemeClr val="bg1"/>
              </a:solidFill>
              <a:effectLst/>
              <a:latin typeface="Arial" pitchFamily="34" charset="0"/>
              <a:ea typeface="微软雅黑" pitchFamily="34" charset="-122"/>
              <a:cs typeface="Arial" pitchFamily="34" charset="0"/>
            </a:endParaRPr>
          </a:p>
        </p:txBody>
      </p:sp>
      <p:sp>
        <p:nvSpPr>
          <p:cNvPr id="19" name="矩形 18"/>
          <p:cNvSpPr/>
          <p:nvPr/>
        </p:nvSpPr>
        <p:spPr>
          <a:xfrm>
            <a:off x="6234672" y="4498846"/>
            <a:ext cx="1329906" cy="646331"/>
          </a:xfrm>
          <a:prstGeom prst="rect">
            <a:avLst/>
          </a:prstGeom>
        </p:spPr>
        <p:txBody>
          <a:bodyPr wrap="square">
            <a:spAutoFit/>
          </a:bodyPr>
          <a:lstStyle/>
          <a:p>
            <a:pPr algn="ctr"/>
            <a:r>
              <a:rPr lang="en-US" altLang="zh-CN" dirty="0" smtClean="0">
                <a:solidFill>
                  <a:schemeClr val="bg1"/>
                </a:solidFill>
                <a:latin typeface="Arial" pitchFamily="34" charset="0"/>
                <a:ea typeface="微软雅黑" pitchFamily="34" charset="-122"/>
                <a:cs typeface="Arial" pitchFamily="34" charset="0"/>
              </a:rPr>
              <a:t>Work load rate</a:t>
            </a:r>
            <a:endParaRPr lang="zh-CN" altLang="en-US" dirty="0">
              <a:solidFill>
                <a:schemeClr val="bg1"/>
              </a:solidFill>
              <a:latin typeface="Arial" pitchFamily="34" charset="0"/>
              <a:ea typeface="微软雅黑" pitchFamily="34" charset="-122"/>
              <a:cs typeface="Arial" pitchFamily="34" charset="0"/>
            </a:endParaRPr>
          </a:p>
        </p:txBody>
      </p:sp>
      <p:cxnSp>
        <p:nvCxnSpPr>
          <p:cNvPr id="72" name="直接连接符 71"/>
          <p:cNvCxnSpPr/>
          <p:nvPr/>
        </p:nvCxnSpPr>
        <p:spPr bwMode="auto">
          <a:xfrm>
            <a:off x="6897940" y="3963864"/>
            <a:ext cx="346937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椭圆 74"/>
          <p:cNvSpPr/>
          <p:nvPr/>
        </p:nvSpPr>
        <p:spPr bwMode="auto">
          <a:xfrm>
            <a:off x="7490489" y="4224305"/>
            <a:ext cx="1085418" cy="1085418"/>
          </a:xfrm>
          <a:prstGeom prst="ellipse">
            <a:avLst/>
          </a:prstGeom>
          <a:solidFill>
            <a:schemeClr val="accent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dirty="0" smtClean="0">
              <a:ln>
                <a:noFill/>
              </a:ln>
              <a:solidFill>
                <a:schemeClr val="bg1"/>
              </a:solidFill>
              <a:effectLst/>
              <a:latin typeface="Arial" pitchFamily="34" charset="0"/>
              <a:ea typeface="微软雅黑" pitchFamily="34" charset="-122"/>
              <a:cs typeface="Arial" pitchFamily="34" charset="0"/>
            </a:endParaRPr>
          </a:p>
        </p:txBody>
      </p:sp>
      <p:sp>
        <p:nvSpPr>
          <p:cNvPr id="76" name="矩形 75"/>
          <p:cNvSpPr/>
          <p:nvPr/>
        </p:nvSpPr>
        <p:spPr>
          <a:xfrm>
            <a:off x="7422078" y="4477896"/>
            <a:ext cx="1246909" cy="646331"/>
          </a:xfrm>
          <a:prstGeom prst="rect">
            <a:avLst/>
          </a:prstGeom>
        </p:spPr>
        <p:txBody>
          <a:bodyPr wrap="square">
            <a:spAutoFit/>
          </a:bodyPr>
          <a:lstStyle/>
          <a:p>
            <a:pPr algn="ctr"/>
            <a:r>
              <a:rPr lang="en-US" altLang="zh-CN" dirty="0" smtClean="0">
                <a:solidFill>
                  <a:schemeClr val="bg1"/>
                </a:solidFill>
                <a:latin typeface="Arial" pitchFamily="34" charset="0"/>
                <a:ea typeface="微软雅黑" pitchFamily="34" charset="-122"/>
                <a:cs typeface="Arial" pitchFamily="34" charset="0"/>
              </a:rPr>
              <a:t>Sys. temp &amp; pres.</a:t>
            </a:r>
            <a:endParaRPr lang="zh-CN" altLang="en-US" dirty="0">
              <a:solidFill>
                <a:schemeClr val="bg1"/>
              </a:solidFill>
              <a:latin typeface="Arial" pitchFamily="34" charset="0"/>
              <a:ea typeface="微软雅黑" pitchFamily="34" charset="-122"/>
              <a:cs typeface="Arial" pitchFamily="34" charset="0"/>
            </a:endParaRPr>
          </a:p>
        </p:txBody>
      </p:sp>
      <p:sp>
        <p:nvSpPr>
          <p:cNvPr id="82" name="椭圆 81"/>
          <p:cNvSpPr/>
          <p:nvPr/>
        </p:nvSpPr>
        <p:spPr bwMode="auto">
          <a:xfrm>
            <a:off x="8678845" y="4200555"/>
            <a:ext cx="1085418" cy="1085418"/>
          </a:xfrm>
          <a:prstGeom prst="ellipse">
            <a:avLst/>
          </a:prstGeom>
          <a:solidFill>
            <a:schemeClr val="accent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dirty="0" smtClean="0">
              <a:ln>
                <a:noFill/>
              </a:ln>
              <a:solidFill>
                <a:schemeClr val="bg1"/>
              </a:solidFill>
              <a:effectLst/>
              <a:latin typeface="Arial" pitchFamily="34" charset="0"/>
              <a:ea typeface="微软雅黑" pitchFamily="34" charset="-122"/>
              <a:cs typeface="Arial" pitchFamily="34" charset="0"/>
            </a:endParaRPr>
          </a:p>
        </p:txBody>
      </p:sp>
      <p:sp>
        <p:nvSpPr>
          <p:cNvPr id="83" name="矩形 82"/>
          <p:cNvSpPr/>
          <p:nvPr/>
        </p:nvSpPr>
        <p:spPr>
          <a:xfrm>
            <a:off x="8467106" y="4334571"/>
            <a:ext cx="1496291" cy="954107"/>
          </a:xfrm>
          <a:prstGeom prst="rect">
            <a:avLst/>
          </a:prstGeom>
        </p:spPr>
        <p:txBody>
          <a:bodyPr wrap="square">
            <a:spAutoFit/>
          </a:bodyPr>
          <a:lstStyle/>
          <a:p>
            <a:pPr algn="ctr"/>
            <a:r>
              <a:rPr lang="en-US" altLang="zh-CN" sz="1400" dirty="0" smtClean="0">
                <a:solidFill>
                  <a:schemeClr val="bg1"/>
                </a:solidFill>
                <a:latin typeface="Arial" pitchFamily="34" charset="0"/>
                <a:ea typeface="微软雅黑" pitchFamily="34" charset="-122"/>
                <a:cs typeface="Arial" pitchFamily="34" charset="0"/>
              </a:rPr>
              <a:t>Variable period, variable defrosting capacity</a:t>
            </a:r>
            <a:endParaRPr lang="zh-CN" altLang="en-US" sz="1400" dirty="0">
              <a:solidFill>
                <a:schemeClr val="bg1"/>
              </a:solidFill>
              <a:latin typeface="Arial" pitchFamily="34" charset="0"/>
              <a:ea typeface="微软雅黑" pitchFamily="34" charset="-122"/>
              <a:cs typeface="Arial" pitchFamily="34" charset="0"/>
            </a:endParaRPr>
          </a:p>
        </p:txBody>
      </p:sp>
      <p:cxnSp>
        <p:nvCxnSpPr>
          <p:cNvPr id="84" name="直接连接符 83"/>
          <p:cNvCxnSpPr/>
          <p:nvPr/>
        </p:nvCxnSpPr>
        <p:spPr bwMode="auto">
          <a:xfrm flipV="1">
            <a:off x="6897940" y="3954630"/>
            <a:ext cx="0" cy="2696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接连接符 86"/>
          <p:cNvCxnSpPr/>
          <p:nvPr/>
        </p:nvCxnSpPr>
        <p:spPr bwMode="auto">
          <a:xfrm flipV="1">
            <a:off x="8033198" y="3963864"/>
            <a:ext cx="0" cy="2604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直接连接符 89"/>
          <p:cNvCxnSpPr/>
          <p:nvPr/>
        </p:nvCxnSpPr>
        <p:spPr bwMode="auto">
          <a:xfrm flipV="1">
            <a:off x="9221554" y="3964797"/>
            <a:ext cx="0" cy="23575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灯片编号占位符 6"/>
          <p:cNvSpPr txBox="1">
            <a:spLocks/>
          </p:cNvSpPr>
          <p:nvPr/>
        </p:nvSpPr>
        <p:spPr>
          <a:xfrm>
            <a:off x="11430614" y="6356350"/>
            <a:ext cx="558800" cy="365125"/>
          </a:xfrm>
          <a:prstGeom prst="rect">
            <a:avLst/>
          </a:prstGeom>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r>
              <a:rPr lang="en-US" altLang="zh-CN" dirty="0" smtClean="0">
                <a:solidFill>
                  <a:schemeClr val="tx1">
                    <a:lumMod val="75000"/>
                    <a:lumOff val="25000"/>
                  </a:schemeClr>
                </a:solidFill>
                <a:latin typeface="Arial" pitchFamily="34" charset="0"/>
                <a:cs typeface="Arial" pitchFamily="34" charset="0"/>
              </a:rPr>
              <a:t>-</a:t>
            </a:r>
            <a:fld id="{C7BB305F-4E06-466F-8CC5-39B041771D49}" type="slidenum">
              <a:rPr lang="zh-CN" altLang="en-US" smtClean="0">
                <a:solidFill>
                  <a:schemeClr val="tx1">
                    <a:lumMod val="75000"/>
                    <a:lumOff val="25000"/>
                  </a:schemeClr>
                </a:solidFill>
                <a:latin typeface="Arial" pitchFamily="34" charset="0"/>
                <a:cs typeface="Arial" pitchFamily="34" charset="0"/>
              </a:rPr>
              <a:pPr algn="ctr">
                <a:defRPr/>
              </a:pPr>
              <a:t>18</a:t>
            </a:fld>
            <a:r>
              <a:rPr lang="en-US" altLang="zh-CN" dirty="0" smtClean="0">
                <a:solidFill>
                  <a:schemeClr val="tx1">
                    <a:lumMod val="75000"/>
                    <a:lumOff val="25000"/>
                  </a:schemeClr>
                </a:solidFill>
                <a:latin typeface="Arial" pitchFamily="34" charset="0"/>
                <a:cs typeface="Arial" pitchFamily="34" charset="0"/>
              </a:rPr>
              <a:t>-</a:t>
            </a:r>
            <a:endParaRPr lang="zh-CN" altLang="en-US" dirty="0">
              <a:solidFill>
                <a:schemeClr val="tx1">
                  <a:lumMod val="75000"/>
                  <a:lumOff val="25000"/>
                </a:schemeClr>
              </a:solidFill>
              <a:latin typeface="Arial" pitchFamily="34" charset="0"/>
              <a:cs typeface="Arial" pitchFamily="34" charset="0"/>
            </a:endParaRPr>
          </a:p>
        </p:txBody>
      </p:sp>
      <p:grpSp>
        <p:nvGrpSpPr>
          <p:cNvPr id="12" name="组合 11"/>
          <p:cNvGrpSpPr/>
          <p:nvPr/>
        </p:nvGrpSpPr>
        <p:grpSpPr>
          <a:xfrm>
            <a:off x="441922" y="5190956"/>
            <a:ext cx="6767791" cy="1189751"/>
            <a:chOff x="5876121" y="4825332"/>
            <a:chExt cx="6767791" cy="1189751"/>
          </a:xfrm>
        </p:grpSpPr>
        <p:sp>
          <p:nvSpPr>
            <p:cNvPr id="24" name="矩形 1"/>
            <p:cNvSpPr>
              <a:spLocks noChangeArrowheads="1"/>
            </p:cNvSpPr>
            <p:nvPr/>
          </p:nvSpPr>
          <p:spPr bwMode="auto">
            <a:xfrm>
              <a:off x="6305905" y="4825332"/>
              <a:ext cx="5711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dirty="0" smtClean="0">
                  <a:latin typeface="Arial" pitchFamily="34" charset="0"/>
                  <a:ea typeface="微软雅黑" pitchFamily="34" charset="-122"/>
                  <a:cs typeface="Arial" pitchFamily="34" charset="0"/>
                </a:rPr>
                <a:t>Continuous heating time up by </a:t>
              </a:r>
              <a:r>
                <a:rPr lang="en-US" altLang="zh-CN" sz="3200" b="1" dirty="0" smtClean="0">
                  <a:solidFill>
                    <a:srgbClr val="FF0000"/>
                  </a:solidFill>
                  <a:latin typeface="Arial" pitchFamily="34" charset="0"/>
                  <a:ea typeface="微软雅黑" pitchFamily="34" charset="-122"/>
                  <a:cs typeface="Arial" pitchFamily="34" charset="0"/>
                </a:rPr>
                <a:t>40%</a:t>
              </a:r>
              <a:r>
                <a:rPr lang="en-US" altLang="zh-CN" sz="3200" b="1" dirty="0" smtClean="0">
                  <a:latin typeface="Arial" pitchFamily="34" charset="0"/>
                  <a:ea typeface="微软雅黑" pitchFamily="34" charset="-122"/>
                  <a:cs typeface="Arial" pitchFamily="34" charset="0"/>
                </a:rPr>
                <a:t>.</a:t>
              </a:r>
              <a:endParaRPr lang="zh-CN" altLang="zh-CN" sz="2400" b="1" dirty="0">
                <a:latin typeface="Arial" pitchFamily="34" charset="0"/>
                <a:ea typeface="微软雅黑" pitchFamily="34" charset="-122"/>
                <a:cs typeface="Arial" pitchFamily="34" charset="0"/>
              </a:endParaRPr>
            </a:p>
          </p:txBody>
        </p:sp>
        <p:sp>
          <p:nvSpPr>
            <p:cNvPr id="94" name="矩形 93"/>
            <p:cNvSpPr/>
            <p:nvPr/>
          </p:nvSpPr>
          <p:spPr>
            <a:xfrm>
              <a:off x="6305317" y="5430308"/>
              <a:ext cx="6338595" cy="584775"/>
            </a:xfrm>
            <a:prstGeom prst="rect">
              <a:avLst/>
            </a:prstGeom>
            <a:noFill/>
            <a:ln>
              <a:noFill/>
            </a:ln>
          </p:spPr>
          <p:txBody>
            <a:bodyPr wrap="none">
              <a:spAutoFit/>
            </a:bodyPr>
            <a:lstStyle/>
            <a:p>
              <a:r>
                <a:rPr lang="en-US" altLang="zh-CN" sz="2400" b="1" dirty="0" smtClean="0">
                  <a:latin typeface="Arial" pitchFamily="34" charset="0"/>
                  <a:ea typeface="微软雅黑" pitchFamily="34" charset="-122"/>
                  <a:cs typeface="Arial" pitchFamily="34" charset="0"/>
                </a:rPr>
                <a:t>Defrosting time reduced by </a:t>
              </a:r>
              <a:r>
                <a:rPr lang="en-US" altLang="zh-CN" sz="3200" b="1" dirty="0" smtClean="0">
                  <a:solidFill>
                    <a:srgbClr val="FF0000"/>
                  </a:solidFill>
                  <a:latin typeface="Arial" pitchFamily="34" charset="0"/>
                  <a:ea typeface="微软雅黑" pitchFamily="34" charset="-122"/>
                  <a:cs typeface="Arial" pitchFamily="34" charset="0"/>
                </a:rPr>
                <a:t>30%</a:t>
              </a:r>
              <a:r>
                <a:rPr lang="zh-CN" altLang="en-US" sz="2400" b="1" dirty="0" smtClean="0">
                  <a:latin typeface="Arial" pitchFamily="34" charset="0"/>
                  <a:ea typeface="微软雅黑" pitchFamily="34" charset="-122"/>
                  <a:cs typeface="Arial" pitchFamily="34" charset="0"/>
                </a:rPr>
                <a:t> </a:t>
              </a:r>
              <a:r>
                <a:rPr lang="en-US" altLang="zh-CN" sz="2400" b="1" dirty="0" smtClean="0">
                  <a:latin typeface="Arial" pitchFamily="34" charset="0"/>
                  <a:ea typeface="微软雅黑" pitchFamily="34" charset="-122"/>
                  <a:cs typeface="Arial" pitchFamily="34" charset="0"/>
                </a:rPr>
                <a:t>at most.</a:t>
              </a:r>
              <a:endParaRPr lang="en-US" altLang="zh-CN" sz="2400" b="1" dirty="0">
                <a:latin typeface="Arial" pitchFamily="34" charset="0"/>
                <a:ea typeface="微软雅黑" pitchFamily="34" charset="-122"/>
                <a:cs typeface="Arial" pitchFamily="34" charset="0"/>
              </a:endParaRPr>
            </a:p>
          </p:txBody>
        </p:sp>
        <p:pic>
          <p:nvPicPr>
            <p:cNvPr id="819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121" y="4949825"/>
              <a:ext cx="429196" cy="43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121" y="5506756"/>
              <a:ext cx="429196" cy="43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19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4295" y="2584048"/>
            <a:ext cx="401382" cy="40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0450" y="2584048"/>
            <a:ext cx="401382" cy="40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1196" y="2572674"/>
            <a:ext cx="400104" cy="40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矩形 1"/>
          <p:cNvSpPr>
            <a:spLocks noChangeArrowheads="1"/>
          </p:cNvSpPr>
          <p:nvPr/>
        </p:nvSpPr>
        <p:spPr bwMode="auto">
          <a:xfrm>
            <a:off x="858537" y="2604192"/>
            <a:ext cx="11495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000" dirty="0" smtClean="0">
                <a:solidFill>
                  <a:schemeClr val="bg1"/>
                </a:solidFill>
                <a:latin typeface="Arial" pitchFamily="34" charset="0"/>
                <a:ea typeface="微软雅黑" pitchFamily="34" charset="-122"/>
                <a:cs typeface="Arial" pitchFamily="34" charset="0"/>
              </a:rPr>
              <a:t>Old units</a:t>
            </a:r>
            <a:endParaRPr lang="zh-CN" altLang="zh-CN" sz="2000" dirty="0">
              <a:solidFill>
                <a:schemeClr val="bg1"/>
              </a:solidFill>
              <a:latin typeface="Arial" pitchFamily="34" charset="0"/>
              <a:ea typeface="微软雅黑" pitchFamily="34" charset="-122"/>
              <a:cs typeface="Arial" pitchFamily="34" charset="0"/>
            </a:endParaRPr>
          </a:p>
        </p:txBody>
      </p:sp>
      <p:sp>
        <p:nvSpPr>
          <p:cNvPr id="52" name="矩形 51"/>
          <p:cNvSpPr/>
          <p:nvPr/>
        </p:nvSpPr>
        <p:spPr>
          <a:xfrm>
            <a:off x="60390" y="831950"/>
            <a:ext cx="12189555"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Strong cooling and heating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New </a:t>
            </a:r>
            <a:r>
              <a:rPr lang="en-US" altLang="zh-CN" sz="2400" b="1" dirty="0" smtClean="0">
                <a:solidFill>
                  <a:srgbClr val="FF0000"/>
                </a:solidFill>
                <a:latin typeface="Arial" pitchFamily="34" charset="0"/>
                <a:ea typeface="微软雅黑" pitchFamily="34" charset="-122"/>
                <a:cs typeface="Arial" pitchFamily="34" charset="0"/>
              </a:rPr>
              <a:t>generation intelligent defrosting</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57" name="椭圆 56"/>
          <p:cNvSpPr/>
          <p:nvPr/>
        </p:nvSpPr>
        <p:spPr bwMode="auto">
          <a:xfrm>
            <a:off x="9824604" y="4203089"/>
            <a:ext cx="1085418" cy="1085418"/>
          </a:xfrm>
          <a:prstGeom prst="ellipse">
            <a:avLst/>
          </a:prstGeom>
          <a:solidFill>
            <a:schemeClr val="accent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dirty="0" smtClean="0">
              <a:ln>
                <a:noFill/>
              </a:ln>
              <a:solidFill>
                <a:schemeClr val="bg1"/>
              </a:solidFill>
              <a:effectLst/>
              <a:latin typeface="Arial" pitchFamily="34" charset="0"/>
              <a:ea typeface="微软雅黑" pitchFamily="34" charset="-122"/>
              <a:cs typeface="Arial" pitchFamily="34" charset="0"/>
            </a:endParaRPr>
          </a:p>
        </p:txBody>
      </p:sp>
      <p:sp>
        <p:nvSpPr>
          <p:cNvPr id="58" name="矩形 57"/>
          <p:cNvSpPr/>
          <p:nvPr/>
        </p:nvSpPr>
        <p:spPr>
          <a:xfrm>
            <a:off x="9737767" y="4337105"/>
            <a:ext cx="1258785" cy="954107"/>
          </a:xfrm>
          <a:prstGeom prst="rect">
            <a:avLst/>
          </a:prstGeom>
        </p:spPr>
        <p:txBody>
          <a:bodyPr wrap="square">
            <a:spAutoFit/>
          </a:bodyPr>
          <a:lstStyle/>
          <a:p>
            <a:pPr algn="ctr"/>
            <a:r>
              <a:rPr lang="en-US" altLang="zh-CN" sz="1400" dirty="0" smtClean="0">
                <a:solidFill>
                  <a:schemeClr val="bg1"/>
                </a:solidFill>
                <a:latin typeface="Arial" pitchFamily="34" charset="0"/>
                <a:ea typeface="微软雅黑" pitchFamily="34" charset="-122"/>
                <a:cs typeface="Arial" pitchFamily="34" charset="0"/>
              </a:rPr>
              <a:t>Defrosting and heat storage module</a:t>
            </a:r>
            <a:endParaRPr lang="zh-CN" altLang="en-US" sz="1400" dirty="0">
              <a:solidFill>
                <a:schemeClr val="bg1"/>
              </a:solidFill>
              <a:latin typeface="Arial" pitchFamily="34" charset="0"/>
              <a:ea typeface="微软雅黑" pitchFamily="34" charset="-122"/>
              <a:cs typeface="Arial" pitchFamily="34" charset="0"/>
            </a:endParaRPr>
          </a:p>
        </p:txBody>
      </p:sp>
      <p:cxnSp>
        <p:nvCxnSpPr>
          <p:cNvPr id="74" name="直接连接符 73"/>
          <p:cNvCxnSpPr/>
          <p:nvPr/>
        </p:nvCxnSpPr>
        <p:spPr bwMode="auto">
          <a:xfrm flipV="1">
            <a:off x="10367313" y="3976066"/>
            <a:ext cx="0" cy="23575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接连接符 80"/>
          <p:cNvCxnSpPr/>
          <p:nvPr/>
        </p:nvCxnSpPr>
        <p:spPr bwMode="auto">
          <a:xfrm flipH="1" flipV="1">
            <a:off x="8641346" y="3646200"/>
            <a:ext cx="7228" cy="329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6" name="图片 45" descr="格力中央空调-彩色.png"/>
          <p:cNvPicPr>
            <a:picLocks noChangeAspect="1"/>
          </p:cNvPicPr>
          <p:nvPr/>
        </p:nvPicPr>
        <p:blipFill>
          <a:blip r:embed="rId7" cstate="print"/>
          <a:stretch>
            <a:fillRect/>
          </a:stretch>
        </p:blipFill>
        <p:spPr>
          <a:xfrm>
            <a:off x="219213" y="131797"/>
            <a:ext cx="1635601" cy="504150"/>
          </a:xfrm>
          <a:prstGeom prst="rect">
            <a:avLst/>
          </a:prstGeom>
        </p:spPr>
      </p:pic>
      <p:sp>
        <p:nvSpPr>
          <p:cNvPr id="47" name="矩形 46"/>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1830553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4"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 name="文本框 61"/>
          <p:cNvSpPr txBox="1">
            <a:spLocks noChangeArrowheads="1"/>
          </p:cNvSpPr>
          <p:nvPr/>
        </p:nvSpPr>
        <p:spPr bwMode="auto">
          <a:xfrm>
            <a:off x="10420349" y="118750"/>
            <a:ext cx="1771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sp>
        <p:nvSpPr>
          <p:cNvPr id="12" name="矩形 11"/>
          <p:cNvSpPr/>
          <p:nvPr/>
        </p:nvSpPr>
        <p:spPr>
          <a:xfrm>
            <a:off x="158578" y="1305028"/>
            <a:ext cx="11830222" cy="760214"/>
          </a:xfrm>
          <a:prstGeom prst="rect">
            <a:avLst/>
          </a:prstGeom>
        </p:spPr>
        <p:txBody>
          <a:bodyPr wrap="square" lIns="21342" tIns="10671" rIns="21342" bIns="10671">
            <a:spAutoFit/>
          </a:bodyPr>
          <a:lstStyle/>
          <a:p>
            <a:pPr>
              <a:lnSpc>
                <a:spcPct val="150000"/>
              </a:lnSpc>
            </a:pPr>
            <a:r>
              <a:rPr lang="zh-CN" altLang="en-US" sz="2000" b="1" dirty="0" smtClean="0">
                <a:latin typeface="Arial" pitchFamily="34" charset="0"/>
                <a:ea typeface="微软雅黑"/>
                <a:cs typeface="Arial" pitchFamily="34" charset="0"/>
              </a:rPr>
              <a:t>●</a:t>
            </a:r>
            <a:r>
              <a:rPr lang="en-US" altLang="zh-CN" sz="2000" b="1" dirty="0" smtClean="0">
                <a:latin typeface="Arial" pitchFamily="34" charset="0"/>
                <a:ea typeface="微软雅黑" pitchFamily="34" charset="-122"/>
                <a:cs typeface="Arial" pitchFamily="34" charset="0"/>
              </a:rPr>
              <a:t>Engineering self-adapting control</a:t>
            </a:r>
            <a:endParaRPr lang="zh-CN" altLang="en-US" sz="2000" b="1" dirty="0" smtClean="0">
              <a:latin typeface="Arial" pitchFamily="34" charset="0"/>
              <a:ea typeface="微软雅黑" pitchFamily="34" charset="-122"/>
              <a:cs typeface="Arial" pitchFamily="34" charset="0"/>
            </a:endParaRPr>
          </a:p>
          <a:p>
            <a:r>
              <a:rPr lang="en-US" altLang="zh-CN" dirty="0" smtClean="0">
                <a:latin typeface="Arial" pitchFamily="34" charset="0"/>
                <a:ea typeface="微软雅黑" pitchFamily="34" charset="-122"/>
                <a:cs typeface="Arial" pitchFamily="34" charset="0"/>
              </a:rPr>
              <a:t>1</a:t>
            </a:r>
            <a:r>
              <a:rPr lang="zh-CN" altLang="en-US" dirty="0" smtClean="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Variable load rate control</a:t>
            </a:r>
          </a:p>
        </p:txBody>
      </p:sp>
      <p:sp>
        <p:nvSpPr>
          <p:cNvPr id="20" name="矩形 19"/>
          <p:cNvSpPr/>
          <p:nvPr/>
        </p:nvSpPr>
        <p:spPr>
          <a:xfrm>
            <a:off x="60390" y="831950"/>
            <a:ext cx="12322604"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Strong cooling and heating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New </a:t>
            </a:r>
            <a:r>
              <a:rPr lang="en-US" altLang="zh-CN" sz="2400" b="1" dirty="0" smtClean="0">
                <a:solidFill>
                  <a:srgbClr val="FF0000"/>
                </a:solidFill>
                <a:latin typeface="Arial" pitchFamily="34" charset="0"/>
                <a:ea typeface="微软雅黑" pitchFamily="34" charset="-122"/>
                <a:cs typeface="Arial" pitchFamily="34" charset="0"/>
              </a:rPr>
              <a:t>generation intelligent defrosting</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7" name="矩形 6"/>
          <p:cNvSpPr/>
          <p:nvPr/>
        </p:nvSpPr>
        <p:spPr>
          <a:xfrm>
            <a:off x="98191" y="3929402"/>
            <a:ext cx="5483555" cy="369332"/>
          </a:xfrm>
          <a:prstGeom prst="rect">
            <a:avLst/>
          </a:prstGeom>
        </p:spPr>
        <p:txBody>
          <a:bodyPr wrap="square">
            <a:spAutoFit/>
          </a:bodyPr>
          <a:lstStyle/>
          <a:p>
            <a:r>
              <a:rPr lang="en-US" altLang="zh-CN" dirty="0">
                <a:latin typeface="Arial" pitchFamily="34" charset="0"/>
                <a:ea typeface="微软雅黑" pitchFamily="34" charset="-122"/>
                <a:cs typeface="Arial" pitchFamily="34" charset="0"/>
              </a:rPr>
              <a:t>2</a:t>
            </a:r>
            <a:r>
              <a:rPr lang="zh-CN" altLang="en-US" dirty="0" smtClean="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Variable defrosting period control</a:t>
            </a:r>
            <a:endParaRPr lang="en-US" altLang="zh-CN" dirty="0">
              <a:latin typeface="Arial" pitchFamily="34" charset="0"/>
              <a:ea typeface="微软雅黑" pitchFamily="34" charset="-122"/>
              <a:cs typeface="Arial" pitchFamily="34" charset="0"/>
            </a:endParaRPr>
          </a:p>
        </p:txBody>
      </p:sp>
      <p:pic>
        <p:nvPicPr>
          <p:cNvPr id="14" name="图片 13"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5" name="矩形 14"/>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6" name="组合 5"/>
          <p:cNvGrpSpPr/>
          <p:nvPr/>
        </p:nvGrpSpPr>
        <p:grpSpPr>
          <a:xfrm>
            <a:off x="6110847" y="3129138"/>
            <a:ext cx="5154053" cy="2915104"/>
            <a:chOff x="6126242" y="3381497"/>
            <a:chExt cx="5154053" cy="2343157"/>
          </a:xfrm>
        </p:grpSpPr>
        <p:grpSp>
          <p:nvGrpSpPr>
            <p:cNvPr id="2" name="组合 1"/>
            <p:cNvGrpSpPr/>
            <p:nvPr/>
          </p:nvGrpSpPr>
          <p:grpSpPr>
            <a:xfrm>
              <a:off x="6126242" y="3392910"/>
              <a:ext cx="5154053" cy="2331744"/>
              <a:chOff x="6126242" y="3392910"/>
              <a:chExt cx="5154053" cy="2331744"/>
            </a:xfrm>
          </p:grpSpPr>
          <p:pic>
            <p:nvPicPr>
              <p:cNvPr id="21" name="图片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242" y="3392910"/>
                <a:ext cx="4555191" cy="226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663933" y="5447655"/>
                <a:ext cx="1616362" cy="276999"/>
              </a:xfrm>
              <a:prstGeom prst="rect">
                <a:avLst/>
              </a:prstGeom>
              <a:solidFill>
                <a:schemeClr val="bg1"/>
              </a:solidFill>
            </p:spPr>
            <p:txBody>
              <a:bodyPr wrap="square" rtlCol="0">
                <a:spAutoFit/>
              </a:bodyPr>
              <a:lstStyle/>
              <a:p>
                <a:r>
                  <a:rPr lang="en-US" altLang="zh-CN" sz="1200" dirty="0" smtClean="0"/>
                  <a:t>Frequency(Hz)</a:t>
                </a:r>
                <a:endParaRPr lang="zh-CN" altLang="en-US" sz="1200" dirty="0"/>
              </a:p>
            </p:txBody>
          </p:sp>
        </p:grpSp>
        <p:sp>
          <p:nvSpPr>
            <p:cNvPr id="16" name="TextBox 15"/>
            <p:cNvSpPr txBox="1"/>
            <p:nvPr/>
          </p:nvSpPr>
          <p:spPr>
            <a:xfrm>
              <a:off x="6502077" y="3381497"/>
              <a:ext cx="1163782" cy="276999"/>
            </a:xfrm>
            <a:prstGeom prst="rect">
              <a:avLst/>
            </a:prstGeom>
            <a:solidFill>
              <a:schemeClr val="bg1"/>
            </a:solidFill>
          </p:spPr>
          <p:txBody>
            <a:bodyPr wrap="square" rtlCol="0">
              <a:spAutoFit/>
            </a:bodyPr>
            <a:lstStyle/>
            <a:p>
              <a:r>
                <a:rPr lang="en-US" altLang="zh-CN" sz="1200" dirty="0" smtClean="0"/>
                <a:t>Humidity(%)</a:t>
              </a:r>
              <a:endParaRPr lang="zh-CN" altLang="en-US" sz="1200" dirty="0"/>
            </a:p>
          </p:txBody>
        </p:sp>
      </p:grpSp>
      <p:sp>
        <p:nvSpPr>
          <p:cNvPr id="18" name="矩形 17"/>
          <p:cNvSpPr/>
          <p:nvPr/>
        </p:nvSpPr>
        <p:spPr>
          <a:xfrm>
            <a:off x="446975" y="4298734"/>
            <a:ext cx="5483555" cy="1200329"/>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Frosting degree is determined based on the change of defrosting time in different environments. The unit will automatically adjust the defrosting period to increase the accuracy of defrosting demand.</a:t>
            </a:r>
            <a:endParaRPr lang="en-US" altLang="zh-CN" dirty="0">
              <a:latin typeface="Arial" pitchFamily="34" charset="0"/>
              <a:ea typeface="微软雅黑" pitchFamily="34" charset="-122"/>
              <a:cs typeface="Arial" pitchFamily="34" charset="0"/>
            </a:endParaRPr>
          </a:p>
        </p:txBody>
      </p:sp>
      <p:sp>
        <p:nvSpPr>
          <p:cNvPr id="19" name="矩形 18"/>
          <p:cNvSpPr/>
          <p:nvPr/>
        </p:nvSpPr>
        <p:spPr>
          <a:xfrm>
            <a:off x="490019" y="2109754"/>
            <a:ext cx="10922052" cy="1683544"/>
          </a:xfrm>
          <a:prstGeom prst="rect">
            <a:avLst/>
          </a:prstGeom>
        </p:spPr>
        <p:txBody>
          <a:bodyPr wrap="square" lIns="21342" tIns="10671" rIns="21342" bIns="10671">
            <a:spAutoFit/>
          </a:bodyPr>
          <a:lstStyle/>
          <a:p>
            <a:pPr algn="just"/>
            <a:r>
              <a:rPr lang="en-US" altLang="zh-CN" dirty="0" smtClean="0">
                <a:latin typeface="Arial" pitchFamily="34" charset="0"/>
                <a:ea typeface="微软雅黑" pitchFamily="34" charset="-122"/>
                <a:cs typeface="Arial" pitchFamily="34" charset="0"/>
              </a:rPr>
              <a:t>With different load requirements, the output capacity of ODU varies accordingly, and the frosting degree of outdoor heat exchanger is also different. </a:t>
            </a:r>
          </a:p>
          <a:p>
            <a:pPr algn="just"/>
            <a:r>
              <a:rPr lang="en-US" altLang="zh-CN" dirty="0" smtClean="0">
                <a:latin typeface="Arial" pitchFamily="34" charset="0"/>
                <a:ea typeface="微软雅黑" pitchFamily="34" charset="-122"/>
                <a:cs typeface="Arial" pitchFamily="34" charset="0"/>
              </a:rPr>
              <a:t>To determine frosting degree and different defrosting temperature according to different load and heat exchange temperature difference.</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W=f</a:t>
            </a:r>
            <a:r>
              <a:rPr lang="en-US" altLang="zh-CN" dirty="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x, t,</a:t>
            </a:r>
            <a:r>
              <a:rPr lang="zh-CN" altLang="zh-CN" dirty="0" smtClean="0">
                <a:latin typeface="Arial" pitchFamily="34" charset="0"/>
                <a:ea typeface="微软雅黑" pitchFamily="34" charset="-122"/>
                <a:cs typeface="Arial" pitchFamily="34" charset="0"/>
              </a:rPr>
              <a:t> </a:t>
            </a:r>
            <a:r>
              <a:rPr lang="zh-CN" altLang="zh-CN" dirty="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T)</a:t>
            </a:r>
          </a:p>
          <a:p>
            <a:pPr algn="just"/>
            <a:r>
              <a:rPr lang="en-US" altLang="zh-CN" dirty="0" smtClean="0">
                <a:latin typeface="Arial" pitchFamily="34" charset="0"/>
                <a:ea typeface="微软雅黑" pitchFamily="34" charset="-122"/>
                <a:cs typeface="Arial" pitchFamily="34" charset="0"/>
              </a:rPr>
              <a:t>X = load rate</a:t>
            </a:r>
            <a:r>
              <a:rPr lang="zh-CN" altLang="en-US" dirty="0" smtClean="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t</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 running time</a:t>
            </a:r>
            <a:r>
              <a:rPr lang="zh-CN" altLang="en-US" dirty="0" smtClean="0">
                <a:latin typeface="Arial" pitchFamily="34" charset="0"/>
                <a:ea typeface="微软雅黑" pitchFamily="34" charset="-122"/>
                <a:cs typeface="Arial" pitchFamily="34" charset="0"/>
              </a:rPr>
              <a:t>，</a:t>
            </a:r>
            <a:r>
              <a:rPr lang="zh-CN" altLang="zh-CN" dirty="0" smtClean="0">
                <a:latin typeface="Arial" pitchFamily="34" charset="0"/>
                <a:ea typeface="微软雅黑" pitchFamily="34" charset="-122"/>
                <a:cs typeface="Arial" pitchFamily="34" charset="0"/>
              </a:rPr>
              <a:t> </a:t>
            </a:r>
            <a:endParaRPr lang="en-US" altLang="zh-CN" dirty="0" smtClean="0">
              <a:latin typeface="Arial" pitchFamily="34" charset="0"/>
              <a:ea typeface="微软雅黑" pitchFamily="34" charset="-122"/>
              <a:cs typeface="Arial" pitchFamily="34" charset="0"/>
            </a:endParaRPr>
          </a:p>
          <a:p>
            <a:pPr algn="just"/>
            <a:r>
              <a:rPr lang="zh-CN" altLang="zh-CN" dirty="0" smtClean="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T</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 heat exchange temperature difference</a:t>
            </a:r>
            <a:endParaRPr lang="en-US" altLang="zh-CN" dirty="0">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114348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7" name="直接连接符 6"/>
          <p:cNvCxnSpPr>
            <a:cxnSpLocks noChangeShapeType="1"/>
          </p:cNvCxnSpPr>
          <p:nvPr/>
        </p:nvCxnSpPr>
        <p:spPr bwMode="auto">
          <a:xfrm>
            <a:off x="7707069" y="2493281"/>
            <a:ext cx="2001837" cy="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cxnSp>
      <p:cxnSp>
        <p:nvCxnSpPr>
          <p:cNvPr id="16388" name="直接连接符 8"/>
          <p:cNvCxnSpPr>
            <a:cxnSpLocks noChangeShapeType="1"/>
          </p:cNvCxnSpPr>
          <p:nvPr/>
        </p:nvCxnSpPr>
        <p:spPr bwMode="auto">
          <a:xfrm>
            <a:off x="3106738" y="1003300"/>
            <a:ext cx="2001837" cy="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cxnSp>
      <p:sp>
        <p:nvSpPr>
          <p:cNvPr id="102" name="TextBox 101"/>
          <p:cNvSpPr txBox="1"/>
          <p:nvPr/>
        </p:nvSpPr>
        <p:spPr>
          <a:xfrm>
            <a:off x="2149104" y="2739501"/>
            <a:ext cx="2723823" cy="646331"/>
          </a:xfrm>
          <a:prstGeom prst="rect">
            <a:avLst/>
          </a:prstGeom>
          <a:noFill/>
        </p:spPr>
        <p:txBody>
          <a:bodyPr wrap="none" rtlCol="0">
            <a:spAutoFit/>
          </a:bodyPr>
          <a:lstStyle/>
          <a:p>
            <a:r>
              <a:rPr lang="en-US" altLang="zh-CN" sz="3600" b="1" dirty="0" smtClean="0">
                <a:solidFill>
                  <a:srgbClr val="C20009"/>
                </a:solidFill>
                <a:latin typeface="Arial" pitchFamily="34" charset="0"/>
                <a:cs typeface="Arial" pitchFamily="34" charset="0"/>
              </a:rPr>
              <a:t>CONTENTS</a:t>
            </a:r>
            <a:endParaRPr lang="zh-CN" altLang="en-US" sz="3600" b="1" dirty="0">
              <a:solidFill>
                <a:srgbClr val="C20009"/>
              </a:solidFill>
              <a:latin typeface="Arial" pitchFamily="34" charset="0"/>
              <a:cs typeface="Arial" pitchFamily="34" charset="0"/>
            </a:endParaRPr>
          </a:p>
        </p:txBody>
      </p:sp>
      <p:cxnSp>
        <p:nvCxnSpPr>
          <p:cNvPr id="167" name="淘宝店chenying0907出品 93"/>
          <p:cNvCxnSpPr/>
          <p:nvPr/>
        </p:nvCxnSpPr>
        <p:spPr>
          <a:xfrm>
            <a:off x="7197016" y="2211377"/>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grpSp>
        <p:nvGrpSpPr>
          <p:cNvPr id="168" name="淘宝店chenying0907出品 85"/>
          <p:cNvGrpSpPr/>
          <p:nvPr/>
        </p:nvGrpSpPr>
        <p:grpSpPr>
          <a:xfrm>
            <a:off x="6045703" y="2925280"/>
            <a:ext cx="822743" cy="354595"/>
            <a:chOff x="6225354" y="2411080"/>
            <a:chExt cx="1096990" cy="472793"/>
          </a:xfrm>
        </p:grpSpPr>
        <p:grpSp>
          <p:nvGrpSpPr>
            <p:cNvPr id="169" name="淘宝店chenying0907出品 86"/>
            <p:cNvGrpSpPr/>
            <p:nvPr/>
          </p:nvGrpSpPr>
          <p:grpSpPr>
            <a:xfrm>
              <a:off x="6225354" y="2411080"/>
              <a:ext cx="1096990" cy="472793"/>
              <a:chOff x="2207939" y="2018653"/>
              <a:chExt cx="6978844" cy="1220496"/>
            </a:xfrm>
          </p:grpSpPr>
          <p:sp>
            <p:nvSpPr>
              <p:cNvPr id="171" name="圆角淘宝店chenying0907出品 88"/>
              <p:cNvSpPr/>
              <p:nvPr/>
            </p:nvSpPr>
            <p:spPr>
              <a:xfrm>
                <a:off x="2207939" y="2018653"/>
                <a:ext cx="6978844" cy="1220496"/>
              </a:xfrm>
              <a:prstGeom prst="roundRect">
                <a:avLst>
                  <a:gd name="adj" fmla="val 50000"/>
                </a:avLst>
              </a:prstGeom>
              <a:solidFill>
                <a:schemeClr val="accent1"/>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FFF"/>
                  </a:solidFill>
                  <a:latin typeface="Calibri"/>
                  <a:ea typeface="宋体" panose="02010600030101010101" pitchFamily="2" charset="-122"/>
                </a:endParaRPr>
              </a:p>
            </p:txBody>
          </p:sp>
          <p:sp>
            <p:nvSpPr>
              <p:cNvPr id="172" name="圆角淘宝店chenying0907出品 89"/>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a:solidFill>
                    <a:srgbClr val="FFFFFF"/>
                  </a:solidFill>
                  <a:latin typeface="Calibri"/>
                  <a:ea typeface="宋体" panose="02010600030101010101" pitchFamily="2" charset="-122"/>
                </a:endParaRPr>
              </a:p>
            </p:txBody>
          </p:sp>
        </p:grpSp>
        <p:sp>
          <p:nvSpPr>
            <p:cNvPr id="170" name="淘宝店chenying0907出品 87"/>
            <p:cNvSpPr/>
            <p:nvPr/>
          </p:nvSpPr>
          <p:spPr>
            <a:xfrm>
              <a:off x="6729714" y="2447877"/>
              <a:ext cx="571097" cy="430886"/>
            </a:xfrm>
            <a:prstGeom prst="rect">
              <a:avLst/>
            </a:prstGeom>
          </p:spPr>
          <p:txBody>
            <a:bodyPr wrap="none">
              <a:spAutoFit/>
            </a:bodyPr>
            <a:lstStyle/>
            <a:p>
              <a:r>
                <a:rPr lang="en-US" altLang="zh-CN" sz="1500" spc="75" dirty="0" smtClean="0">
                  <a:solidFill>
                    <a:schemeClr val="bg1"/>
                  </a:solidFill>
                  <a:latin typeface="微软雅黑" pitchFamily="34" charset="-122"/>
                  <a:ea typeface="微软雅黑" pitchFamily="34" charset="-122"/>
                </a:rPr>
                <a:t>02</a:t>
              </a:r>
              <a:endParaRPr lang="zh-CN" altLang="en-US" sz="1500" dirty="0">
                <a:solidFill>
                  <a:schemeClr val="bg1"/>
                </a:solidFill>
                <a:latin typeface="微软雅黑" pitchFamily="34" charset="-122"/>
                <a:ea typeface="微软雅黑" pitchFamily="34" charset="-122"/>
              </a:endParaRPr>
            </a:p>
          </p:txBody>
        </p:sp>
      </p:grpSp>
      <p:sp>
        <p:nvSpPr>
          <p:cNvPr id="173" name="TextBox 172"/>
          <p:cNvSpPr txBox="1"/>
          <p:nvPr/>
        </p:nvSpPr>
        <p:spPr>
          <a:xfrm>
            <a:off x="7447194" y="2895200"/>
            <a:ext cx="1788438" cy="338554"/>
          </a:xfrm>
          <a:prstGeom prst="rect">
            <a:avLst/>
          </a:prstGeom>
          <a:noFill/>
        </p:spPr>
        <p:txBody>
          <a:bodyPr wrap="none" rtlCol="0">
            <a:spAutoFit/>
          </a:bodyPr>
          <a:lstStyle/>
          <a:p>
            <a:r>
              <a:rPr lang="en-US" altLang="zh-CN" sz="1600" b="1" dirty="0" smtClean="0">
                <a:solidFill>
                  <a:srgbClr val="292929"/>
                </a:solidFill>
                <a:latin typeface="Arial" pitchFamily="34" charset="0"/>
                <a:ea typeface="微软雅黑" pitchFamily="34" charset="-122"/>
                <a:cs typeface="Arial" pitchFamily="34" charset="0"/>
              </a:rPr>
              <a:t>Typical Features</a:t>
            </a:r>
            <a:endParaRPr lang="zh-CN" altLang="en-US" sz="1600" b="1" dirty="0">
              <a:solidFill>
                <a:srgbClr val="292929"/>
              </a:solidFill>
              <a:latin typeface="Arial" pitchFamily="34" charset="0"/>
              <a:ea typeface="微软雅黑" pitchFamily="34" charset="-122"/>
              <a:cs typeface="Arial" pitchFamily="34" charset="0"/>
            </a:endParaRPr>
          </a:p>
        </p:txBody>
      </p:sp>
      <p:cxnSp>
        <p:nvCxnSpPr>
          <p:cNvPr id="175" name="淘宝店chenying0907出品 241"/>
          <p:cNvCxnSpPr/>
          <p:nvPr/>
        </p:nvCxnSpPr>
        <p:spPr>
          <a:xfrm>
            <a:off x="7197016" y="2702009"/>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grpSp>
        <p:nvGrpSpPr>
          <p:cNvPr id="176" name="淘宝店chenying0907出品 242"/>
          <p:cNvGrpSpPr/>
          <p:nvPr/>
        </p:nvGrpSpPr>
        <p:grpSpPr>
          <a:xfrm>
            <a:off x="6045703" y="3428612"/>
            <a:ext cx="822743" cy="354595"/>
            <a:chOff x="6225354" y="2411080"/>
            <a:chExt cx="1096990" cy="472793"/>
          </a:xfrm>
        </p:grpSpPr>
        <p:grpSp>
          <p:nvGrpSpPr>
            <p:cNvPr id="177" name="淘宝店chenying0907出品 243"/>
            <p:cNvGrpSpPr/>
            <p:nvPr/>
          </p:nvGrpSpPr>
          <p:grpSpPr>
            <a:xfrm>
              <a:off x="6225354" y="2411080"/>
              <a:ext cx="1096990" cy="472793"/>
              <a:chOff x="2207939" y="2018653"/>
              <a:chExt cx="6978844" cy="1220496"/>
            </a:xfrm>
          </p:grpSpPr>
          <p:sp>
            <p:nvSpPr>
              <p:cNvPr id="179" name="圆角淘宝店chenying0907出品 245"/>
              <p:cNvSpPr/>
              <p:nvPr/>
            </p:nvSpPr>
            <p:spPr>
              <a:xfrm>
                <a:off x="2207939" y="2018653"/>
                <a:ext cx="6978844" cy="1220496"/>
              </a:xfrm>
              <a:prstGeom prst="roundRect">
                <a:avLst>
                  <a:gd name="adj" fmla="val 50000"/>
                </a:avLst>
              </a:prstGeom>
              <a:solidFill>
                <a:schemeClr val="accent2"/>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FFF"/>
                  </a:solidFill>
                  <a:latin typeface="Calibri"/>
                  <a:ea typeface="宋体" panose="02010600030101010101" pitchFamily="2" charset="-122"/>
                </a:endParaRPr>
              </a:p>
            </p:txBody>
          </p:sp>
          <p:sp>
            <p:nvSpPr>
              <p:cNvPr id="180" name="圆角淘宝店chenying0907出品 246"/>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a:solidFill>
                    <a:srgbClr val="FFFFFF"/>
                  </a:solidFill>
                  <a:latin typeface="Calibri"/>
                  <a:ea typeface="宋体" panose="02010600030101010101" pitchFamily="2" charset="-122"/>
                </a:endParaRPr>
              </a:p>
            </p:txBody>
          </p:sp>
        </p:grpSp>
        <p:sp>
          <p:nvSpPr>
            <p:cNvPr id="178" name="淘宝店chenying0907出品 244"/>
            <p:cNvSpPr/>
            <p:nvPr/>
          </p:nvSpPr>
          <p:spPr>
            <a:xfrm>
              <a:off x="6729715" y="2447877"/>
              <a:ext cx="571097" cy="430886"/>
            </a:xfrm>
            <a:prstGeom prst="rect">
              <a:avLst/>
            </a:prstGeom>
          </p:spPr>
          <p:txBody>
            <a:bodyPr wrap="none">
              <a:spAutoFit/>
            </a:bodyPr>
            <a:lstStyle/>
            <a:p>
              <a:r>
                <a:rPr lang="en-US" altLang="zh-CN" sz="1500" spc="75" dirty="0" smtClean="0">
                  <a:solidFill>
                    <a:schemeClr val="bg1"/>
                  </a:solidFill>
                  <a:latin typeface="微软雅黑" pitchFamily="34" charset="-122"/>
                  <a:ea typeface="微软雅黑" pitchFamily="34" charset="-122"/>
                </a:rPr>
                <a:t>03</a:t>
              </a:r>
              <a:endParaRPr lang="zh-CN" altLang="en-US" sz="1500" dirty="0">
                <a:solidFill>
                  <a:schemeClr val="bg1"/>
                </a:solidFill>
                <a:latin typeface="微软雅黑" pitchFamily="34" charset="-122"/>
                <a:ea typeface="微软雅黑" pitchFamily="34" charset="-122"/>
              </a:endParaRPr>
            </a:p>
          </p:txBody>
        </p:sp>
      </p:grpSp>
      <p:sp>
        <p:nvSpPr>
          <p:cNvPr id="181" name="TextBox 180"/>
          <p:cNvSpPr txBox="1"/>
          <p:nvPr/>
        </p:nvSpPr>
        <p:spPr>
          <a:xfrm>
            <a:off x="7447194" y="3385832"/>
            <a:ext cx="3502882" cy="338554"/>
          </a:xfrm>
          <a:prstGeom prst="rect">
            <a:avLst/>
          </a:prstGeom>
          <a:noFill/>
        </p:spPr>
        <p:txBody>
          <a:bodyPr wrap="none" rtlCol="0">
            <a:spAutoFit/>
          </a:bodyPr>
          <a:lstStyle/>
          <a:p>
            <a:r>
              <a:rPr lang="en-US" altLang="zh-CN" sz="1600" b="1" dirty="0" smtClean="0">
                <a:solidFill>
                  <a:srgbClr val="292929"/>
                </a:solidFill>
                <a:latin typeface="Arial" pitchFamily="34" charset="0"/>
                <a:ea typeface="微软雅黑" pitchFamily="34" charset="-122"/>
                <a:cs typeface="Arial" pitchFamily="34" charset="0"/>
              </a:rPr>
              <a:t>Compare to Competitive Products</a:t>
            </a:r>
            <a:endParaRPr lang="zh-CN" altLang="en-US" sz="1600" b="1" dirty="0">
              <a:solidFill>
                <a:srgbClr val="292929"/>
              </a:solidFill>
              <a:latin typeface="Arial" pitchFamily="34" charset="0"/>
              <a:ea typeface="微软雅黑" pitchFamily="34" charset="-122"/>
              <a:cs typeface="Arial" pitchFamily="34" charset="0"/>
            </a:endParaRPr>
          </a:p>
        </p:txBody>
      </p:sp>
      <p:cxnSp>
        <p:nvCxnSpPr>
          <p:cNvPr id="208" name="淘宝店chenying0907出品 93"/>
          <p:cNvCxnSpPr/>
          <p:nvPr/>
        </p:nvCxnSpPr>
        <p:spPr>
          <a:xfrm>
            <a:off x="7197016" y="3265477"/>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cxnSp>
        <p:nvCxnSpPr>
          <p:cNvPr id="216" name="淘宝店chenying0907出品 241"/>
          <p:cNvCxnSpPr/>
          <p:nvPr/>
        </p:nvCxnSpPr>
        <p:spPr>
          <a:xfrm>
            <a:off x="7197016" y="3857709"/>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cxnSp>
        <p:nvCxnSpPr>
          <p:cNvPr id="224" name="淘宝店chenying0907出品 259"/>
          <p:cNvCxnSpPr/>
          <p:nvPr/>
        </p:nvCxnSpPr>
        <p:spPr>
          <a:xfrm>
            <a:off x="7197016" y="4394473"/>
            <a:ext cx="0" cy="360000"/>
          </a:xfrm>
          <a:prstGeom prst="line">
            <a:avLst/>
          </a:prstGeom>
          <a:ln w="6350">
            <a:solidFill>
              <a:srgbClr val="4D4D4D"/>
            </a:solidFill>
            <a:prstDash val="sysDot"/>
          </a:ln>
        </p:spPr>
        <p:style>
          <a:lnRef idx="1">
            <a:schemeClr val="accent1"/>
          </a:lnRef>
          <a:fillRef idx="0">
            <a:schemeClr val="accent1"/>
          </a:fillRef>
          <a:effectRef idx="0">
            <a:schemeClr val="accent1"/>
          </a:effectRef>
          <a:fontRef idx="minor">
            <a:schemeClr val="tx1"/>
          </a:fontRef>
        </p:style>
      </p:cxnSp>
      <p:pic>
        <p:nvPicPr>
          <p:cNvPr id="239" name="图片 238" descr="格力中央空调-彩色.png"/>
          <p:cNvPicPr>
            <a:picLocks noChangeAspect="1"/>
          </p:cNvPicPr>
          <p:nvPr/>
        </p:nvPicPr>
        <p:blipFill>
          <a:blip r:embed="rId2" cstate="print"/>
          <a:stretch>
            <a:fillRect/>
          </a:stretch>
        </p:blipFill>
        <p:spPr>
          <a:xfrm>
            <a:off x="10353813" y="182597"/>
            <a:ext cx="1635601" cy="504150"/>
          </a:xfrm>
          <a:prstGeom prst="rect">
            <a:avLst/>
          </a:prstGeom>
        </p:spPr>
      </p:pic>
      <p:pic>
        <p:nvPicPr>
          <p:cNvPr id="240" name="图片 239" descr="让世界爱上中国造-彩色.png"/>
          <p:cNvPicPr>
            <a:picLocks noChangeAspect="1"/>
          </p:cNvPicPr>
          <p:nvPr/>
        </p:nvPicPr>
        <p:blipFill>
          <a:blip r:embed="rId3" cstate="print"/>
          <a:stretch>
            <a:fillRect/>
          </a:stretch>
        </p:blipFill>
        <p:spPr>
          <a:xfrm>
            <a:off x="134473" y="130629"/>
            <a:ext cx="2247066" cy="593766"/>
          </a:xfrm>
          <a:prstGeom prst="rect">
            <a:avLst/>
          </a:prstGeom>
        </p:spPr>
      </p:pic>
      <p:pic>
        <p:nvPicPr>
          <p:cNvPr id="51" name="图片 7"/>
          <p:cNvPicPr>
            <a:picLocks noChangeAspect="1" noChangeArrowheads="1"/>
          </p:cNvPicPr>
          <p:nvPr/>
        </p:nvPicPr>
        <p:blipFill>
          <a:blip r:embed="rId4" cstate="print">
            <a:lum bright="-12000" contrast="3000"/>
            <a:extLst>
              <a:ext uri="{28A0092B-C50C-407E-A947-70E740481C1C}">
                <a14:useLocalDpi xmlns:a14="http://schemas.microsoft.com/office/drawing/2010/main" val="0"/>
              </a:ext>
            </a:extLst>
          </a:blip>
          <a:srcRect t="55851" r="4180" b="9043"/>
          <a:stretch>
            <a:fillRect/>
          </a:stretch>
        </p:blipFill>
        <p:spPr bwMode="auto">
          <a:xfrm>
            <a:off x="0" y="5297714"/>
            <a:ext cx="12192000" cy="156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淘宝店chenying0907出品 242"/>
          <p:cNvGrpSpPr/>
          <p:nvPr/>
        </p:nvGrpSpPr>
        <p:grpSpPr>
          <a:xfrm>
            <a:off x="6045703" y="2391681"/>
            <a:ext cx="822743" cy="354595"/>
            <a:chOff x="6225354" y="2411080"/>
            <a:chExt cx="1096990" cy="472793"/>
          </a:xfrm>
        </p:grpSpPr>
        <p:grpSp>
          <p:nvGrpSpPr>
            <p:cNvPr id="40" name="淘宝店chenying0907出品 243"/>
            <p:cNvGrpSpPr/>
            <p:nvPr/>
          </p:nvGrpSpPr>
          <p:grpSpPr>
            <a:xfrm>
              <a:off x="6225354" y="2411080"/>
              <a:ext cx="1096990" cy="472793"/>
              <a:chOff x="2207939" y="2018653"/>
              <a:chExt cx="6978844" cy="1220496"/>
            </a:xfrm>
          </p:grpSpPr>
          <p:sp>
            <p:nvSpPr>
              <p:cNvPr id="42" name="圆角淘宝店chenying0907出品 245"/>
              <p:cNvSpPr/>
              <p:nvPr/>
            </p:nvSpPr>
            <p:spPr>
              <a:xfrm>
                <a:off x="2207939" y="2018653"/>
                <a:ext cx="6978844" cy="1220496"/>
              </a:xfrm>
              <a:prstGeom prst="roundRect">
                <a:avLst>
                  <a:gd name="adj" fmla="val 50000"/>
                </a:avLst>
              </a:prstGeom>
              <a:solidFill>
                <a:schemeClr val="accent2"/>
              </a:solidFill>
              <a:ln w="31750">
                <a:gradFill flip="none" rotWithShape="1">
                  <a:gsLst>
                    <a:gs pos="0">
                      <a:srgbClr val="CDCDCD"/>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FFF"/>
                  </a:solidFill>
                  <a:latin typeface="Calibri"/>
                  <a:ea typeface="宋体" panose="02010600030101010101" pitchFamily="2" charset="-122"/>
                </a:endParaRPr>
              </a:p>
            </p:txBody>
          </p:sp>
          <p:sp>
            <p:nvSpPr>
              <p:cNvPr id="43" name="圆角淘宝店chenying0907出品 246"/>
              <p:cNvSpPr/>
              <p:nvPr/>
            </p:nvSpPr>
            <p:spPr>
              <a:xfrm>
                <a:off x="2252045" y="2038293"/>
                <a:ext cx="2901718" cy="1151411"/>
              </a:xfrm>
              <a:prstGeom prst="roundRect">
                <a:avLst>
                  <a:gd name="adj" fmla="val 50000"/>
                </a:avLst>
              </a:prstGeom>
              <a:solidFill>
                <a:schemeClr val="bg1">
                  <a:lumMod val="95000"/>
                </a:schemeClr>
              </a:solidFill>
              <a:ln w="50800">
                <a:noFill/>
              </a:ln>
              <a:effectLst>
                <a:outerShdw blurRad="50800" dist="12700" dir="2700000" algn="tl" rotWithShape="0">
                  <a:schemeClr val="tx1">
                    <a:lumMod val="65000"/>
                    <a:lumOff val="35000"/>
                    <a:alpha val="60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a:solidFill>
                    <a:srgbClr val="FFFFFF"/>
                  </a:solidFill>
                  <a:latin typeface="Calibri"/>
                  <a:ea typeface="宋体" panose="02010600030101010101" pitchFamily="2" charset="-122"/>
                </a:endParaRPr>
              </a:p>
            </p:txBody>
          </p:sp>
        </p:grpSp>
        <p:sp>
          <p:nvSpPr>
            <p:cNvPr id="41" name="淘宝店chenying0907出品 244"/>
            <p:cNvSpPr/>
            <p:nvPr/>
          </p:nvSpPr>
          <p:spPr>
            <a:xfrm>
              <a:off x="6729715" y="2447877"/>
              <a:ext cx="571097" cy="430886"/>
            </a:xfrm>
            <a:prstGeom prst="rect">
              <a:avLst/>
            </a:prstGeom>
          </p:spPr>
          <p:txBody>
            <a:bodyPr wrap="none">
              <a:spAutoFit/>
            </a:bodyPr>
            <a:lstStyle/>
            <a:p>
              <a:r>
                <a:rPr lang="en-US" altLang="zh-CN" sz="1500" spc="75" dirty="0" smtClean="0">
                  <a:solidFill>
                    <a:schemeClr val="bg1"/>
                  </a:solidFill>
                  <a:latin typeface="微软雅黑" pitchFamily="34" charset="-122"/>
                  <a:ea typeface="微软雅黑" pitchFamily="34" charset="-122"/>
                </a:rPr>
                <a:t>01</a:t>
              </a:r>
              <a:endParaRPr lang="zh-CN" altLang="en-US" sz="1500" dirty="0">
                <a:solidFill>
                  <a:schemeClr val="bg1"/>
                </a:solidFill>
                <a:latin typeface="微软雅黑" pitchFamily="34" charset="-122"/>
                <a:ea typeface="微软雅黑" pitchFamily="34" charset="-122"/>
              </a:endParaRPr>
            </a:p>
          </p:txBody>
        </p:sp>
      </p:grpSp>
      <p:sp>
        <p:nvSpPr>
          <p:cNvPr id="44" name="TextBox 43"/>
          <p:cNvSpPr txBox="1"/>
          <p:nvPr/>
        </p:nvSpPr>
        <p:spPr>
          <a:xfrm>
            <a:off x="7459894" y="2418966"/>
            <a:ext cx="4732106" cy="338554"/>
          </a:xfrm>
          <a:prstGeom prst="rect">
            <a:avLst/>
          </a:prstGeom>
          <a:noFill/>
        </p:spPr>
        <p:txBody>
          <a:bodyPr wrap="square" rtlCol="0">
            <a:spAutoFit/>
          </a:bodyPr>
          <a:lstStyle/>
          <a:p>
            <a:r>
              <a:rPr lang="en-US" altLang="zh-CN" sz="1600" b="1" dirty="0" smtClean="0">
                <a:solidFill>
                  <a:srgbClr val="292929"/>
                </a:solidFill>
                <a:latin typeface="Arial" pitchFamily="34" charset="0"/>
                <a:ea typeface="微软雅黑" pitchFamily="34" charset="-122"/>
                <a:cs typeface="Arial" pitchFamily="34" charset="0"/>
              </a:rPr>
              <a:t>Product Introduction</a:t>
            </a:r>
            <a:endParaRPr lang="zh-CN" altLang="en-US" sz="1600" b="1" dirty="0">
              <a:solidFill>
                <a:srgbClr val="292929"/>
              </a:solidFill>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4213461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4" name="矩形 60"/>
          <p:cNvSpPr>
            <a:spLocks noChangeArrowheads="1"/>
          </p:cNvSpPr>
          <p:nvPr/>
        </p:nvSpPr>
        <p:spPr bwMode="auto">
          <a:xfrm>
            <a:off x="10337800" y="-38100"/>
            <a:ext cx="1854200" cy="798121"/>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 name="文本框 61"/>
          <p:cNvSpPr txBox="1">
            <a:spLocks noChangeArrowheads="1"/>
          </p:cNvSpPr>
          <p:nvPr/>
        </p:nvSpPr>
        <p:spPr bwMode="auto">
          <a:xfrm>
            <a:off x="10384725"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sp>
        <p:nvSpPr>
          <p:cNvPr id="12" name="矩形 11"/>
          <p:cNvSpPr/>
          <p:nvPr/>
        </p:nvSpPr>
        <p:spPr>
          <a:xfrm>
            <a:off x="417071" y="1188036"/>
            <a:ext cx="9914336" cy="428328"/>
          </a:xfrm>
          <a:prstGeom prst="rect">
            <a:avLst/>
          </a:prstGeom>
        </p:spPr>
        <p:txBody>
          <a:bodyPr wrap="square" lIns="21342" tIns="10671" rIns="21342" bIns="10671">
            <a:spAutoFit/>
          </a:bodyPr>
          <a:lstStyle/>
          <a:p>
            <a:pPr>
              <a:lnSpc>
                <a:spcPct val="150000"/>
              </a:lnSpc>
            </a:pPr>
            <a:r>
              <a:rPr lang="zh-CN" altLang="en-US" sz="2000" b="1" dirty="0" smtClean="0">
                <a:latin typeface="Arial" pitchFamily="34" charset="0"/>
                <a:ea typeface="微软雅黑"/>
                <a:cs typeface="Arial" pitchFamily="34" charset="0"/>
              </a:rPr>
              <a:t>●</a:t>
            </a:r>
            <a:r>
              <a:rPr lang="en-US" altLang="zh-CN" sz="2000" b="1" dirty="0" smtClean="0">
                <a:latin typeface="Arial" pitchFamily="34" charset="0"/>
                <a:ea typeface="微软雅黑" pitchFamily="34" charset="-122"/>
                <a:cs typeface="Arial" pitchFamily="34" charset="0"/>
              </a:rPr>
              <a:t>Engineering self-adapting control</a:t>
            </a:r>
            <a:endParaRPr lang="zh-CN" altLang="en-US" sz="2000" b="1" dirty="0">
              <a:latin typeface="Arial" pitchFamily="34" charset="0"/>
              <a:ea typeface="微软雅黑" pitchFamily="34" charset="-122"/>
              <a:cs typeface="Arial" pitchFamily="34" charset="0"/>
            </a:endParaRPr>
          </a:p>
        </p:txBody>
      </p:sp>
      <p:sp>
        <p:nvSpPr>
          <p:cNvPr id="20" name="矩形 19"/>
          <p:cNvSpPr/>
          <p:nvPr/>
        </p:nvSpPr>
        <p:spPr>
          <a:xfrm>
            <a:off x="60390" y="831950"/>
            <a:ext cx="12237645"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Strong cooling and heating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New </a:t>
            </a:r>
            <a:r>
              <a:rPr lang="en-US" altLang="zh-CN" sz="2400" b="1" dirty="0" smtClean="0">
                <a:solidFill>
                  <a:srgbClr val="FF0000"/>
                </a:solidFill>
                <a:latin typeface="Arial" pitchFamily="34" charset="0"/>
                <a:ea typeface="微软雅黑" pitchFamily="34" charset="-122"/>
                <a:cs typeface="Arial" pitchFamily="34" charset="0"/>
              </a:rPr>
              <a:t>generation intelligent defrosting</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2" name="矩形 1"/>
          <p:cNvSpPr/>
          <p:nvPr/>
        </p:nvSpPr>
        <p:spPr>
          <a:xfrm>
            <a:off x="417071" y="1627138"/>
            <a:ext cx="10923916" cy="1477328"/>
          </a:xfrm>
          <a:prstGeom prst="rect">
            <a:avLst/>
          </a:prstGeom>
        </p:spPr>
        <p:txBody>
          <a:bodyPr wrap="square">
            <a:spAutoFit/>
          </a:bodyPr>
          <a:lstStyle/>
          <a:p>
            <a:pPr algn="just"/>
            <a:r>
              <a:rPr lang="en-US" altLang="zh-CN" dirty="0">
                <a:latin typeface="Arial" pitchFamily="34" charset="0"/>
                <a:ea typeface="微软雅黑" pitchFamily="34" charset="-122"/>
                <a:cs typeface="Arial" pitchFamily="34" charset="0"/>
              </a:rPr>
              <a:t>3</a:t>
            </a:r>
            <a:r>
              <a:rPr lang="zh-CN" altLang="en-US" dirty="0" smtClean="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Variable defrosting capacity</a:t>
            </a:r>
            <a:endParaRPr lang="en-US" altLang="zh-CN" dirty="0">
              <a:latin typeface="Arial" pitchFamily="34" charset="0"/>
              <a:ea typeface="微软雅黑" pitchFamily="34" charset="-122"/>
              <a:cs typeface="Arial" pitchFamily="34" charset="0"/>
            </a:endParaRPr>
          </a:p>
          <a:p>
            <a:pPr algn="just"/>
            <a:r>
              <a:rPr lang="en-US" altLang="zh-CN" dirty="0" smtClean="0">
                <a:latin typeface="Arial" pitchFamily="34" charset="0"/>
                <a:ea typeface="微软雅黑" pitchFamily="34" charset="-122"/>
                <a:cs typeface="Arial" pitchFamily="34" charset="0"/>
              </a:rPr>
              <a:t>Defrosting speed is closely related to compressor output. In general, the unit will limit the output capacity of compressor during defrosting, which would lead to long defrosting time or abnormal defrosting.</a:t>
            </a:r>
            <a:endParaRPr lang="en-US" altLang="zh-CN" dirty="0">
              <a:latin typeface="Arial" pitchFamily="34" charset="0"/>
              <a:ea typeface="微软雅黑" pitchFamily="34" charset="-122"/>
              <a:cs typeface="Arial" pitchFamily="34" charset="0"/>
            </a:endParaRPr>
          </a:p>
          <a:p>
            <a:pPr algn="just"/>
            <a:r>
              <a:rPr lang="en-US" altLang="zh-CN" dirty="0" smtClean="0">
                <a:latin typeface="Arial" pitchFamily="34" charset="0"/>
                <a:ea typeface="微软雅黑" pitchFamily="34" charset="-122"/>
                <a:cs typeface="Arial" pitchFamily="34" charset="0"/>
              </a:rPr>
              <a:t>GMV6 can automatically change the output capacity during defrosting by real-time parameter learning and judgment, so as to achieve stable or fast defrosting.</a:t>
            </a:r>
            <a:endParaRPr lang="en-US" altLang="zh-CN" dirty="0">
              <a:latin typeface="Arial" pitchFamily="34" charset="0"/>
              <a:ea typeface="微软雅黑" pitchFamily="34" charset="-122"/>
              <a:cs typeface="Arial" pitchFamily="34" charset="0"/>
            </a:endParaRPr>
          </a:p>
        </p:txBody>
      </p:sp>
      <p:graphicFrame>
        <p:nvGraphicFramePr>
          <p:cNvPr id="9" name="图示 8"/>
          <p:cNvGraphicFramePr/>
          <p:nvPr>
            <p:extLst>
              <p:ext uri="{D42A27DB-BD31-4B8C-83A1-F6EECF244321}">
                <p14:modId xmlns:p14="http://schemas.microsoft.com/office/powerpoint/2010/main" val="47434710"/>
              </p:ext>
            </p:extLst>
          </p:nvPr>
        </p:nvGraphicFramePr>
        <p:xfrm>
          <a:off x="0" y="3223081"/>
          <a:ext cx="4746921" cy="3357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1" name="组合 30"/>
          <p:cNvGrpSpPr/>
          <p:nvPr/>
        </p:nvGrpSpPr>
        <p:grpSpPr>
          <a:xfrm>
            <a:off x="5078479" y="3512299"/>
            <a:ext cx="6932935" cy="2501045"/>
            <a:chOff x="5130140" y="3789297"/>
            <a:chExt cx="6932935" cy="2501045"/>
          </a:xfrm>
        </p:grpSpPr>
        <p:sp>
          <p:nvSpPr>
            <p:cNvPr id="10" name="矩形 9"/>
            <p:cNvSpPr/>
            <p:nvPr/>
          </p:nvSpPr>
          <p:spPr bwMode="auto">
            <a:xfrm>
              <a:off x="7544074" y="4367733"/>
              <a:ext cx="573313" cy="191588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矩形 10"/>
            <p:cNvSpPr/>
            <p:nvPr/>
          </p:nvSpPr>
          <p:spPr bwMode="auto">
            <a:xfrm>
              <a:off x="7544074" y="3789297"/>
              <a:ext cx="573313" cy="578436"/>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矩形 15"/>
            <p:cNvSpPr/>
            <p:nvPr/>
          </p:nvSpPr>
          <p:spPr bwMode="auto">
            <a:xfrm>
              <a:off x="10450254" y="4557485"/>
              <a:ext cx="388256" cy="172613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矩形 17"/>
            <p:cNvSpPr/>
            <p:nvPr/>
          </p:nvSpPr>
          <p:spPr bwMode="auto">
            <a:xfrm>
              <a:off x="10458448" y="4905829"/>
              <a:ext cx="388257" cy="1377789"/>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左大括号 12"/>
            <p:cNvSpPr/>
            <p:nvPr/>
          </p:nvSpPr>
          <p:spPr bwMode="auto">
            <a:xfrm>
              <a:off x="7206196" y="4367733"/>
              <a:ext cx="275771" cy="1915886"/>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左大括号 18"/>
            <p:cNvSpPr/>
            <p:nvPr/>
          </p:nvSpPr>
          <p:spPr bwMode="auto">
            <a:xfrm>
              <a:off x="6137565" y="3789297"/>
              <a:ext cx="275771" cy="2494322"/>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左大括号 21"/>
            <p:cNvSpPr/>
            <p:nvPr/>
          </p:nvSpPr>
          <p:spPr bwMode="auto">
            <a:xfrm>
              <a:off x="10107297" y="4905828"/>
              <a:ext cx="275771" cy="1377789"/>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左大括号 22"/>
            <p:cNvSpPr/>
            <p:nvPr/>
          </p:nvSpPr>
          <p:spPr bwMode="auto">
            <a:xfrm>
              <a:off x="8990414" y="4557486"/>
              <a:ext cx="275771" cy="1732856"/>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矩形 13"/>
            <p:cNvSpPr/>
            <p:nvPr/>
          </p:nvSpPr>
          <p:spPr>
            <a:xfrm>
              <a:off x="6309744" y="4956344"/>
              <a:ext cx="1009403" cy="738664"/>
            </a:xfrm>
            <a:prstGeom prst="rect">
              <a:avLst/>
            </a:prstGeom>
          </p:spPr>
          <p:txBody>
            <a:bodyPr wrap="square">
              <a:spAutoFit/>
            </a:bodyPr>
            <a:lstStyle/>
            <a:p>
              <a:r>
                <a:rPr lang="en-US" altLang="zh-CN" sz="1400" dirty="0" smtClean="0">
                  <a:latin typeface="Arial" pitchFamily="34" charset="0"/>
                  <a:cs typeface="Arial" pitchFamily="34" charset="0"/>
                </a:rPr>
                <a:t>Original defrosting capacity</a:t>
              </a:r>
              <a:endParaRPr lang="zh-CN" altLang="en-US" sz="1400" dirty="0">
                <a:latin typeface="Arial" pitchFamily="34" charset="0"/>
                <a:cs typeface="Arial" pitchFamily="34" charset="0"/>
              </a:endParaRPr>
            </a:p>
          </p:txBody>
        </p:sp>
        <p:sp>
          <p:nvSpPr>
            <p:cNvPr id="24" name="矩形 23"/>
            <p:cNvSpPr/>
            <p:nvPr/>
          </p:nvSpPr>
          <p:spPr>
            <a:xfrm>
              <a:off x="5130140" y="4503633"/>
              <a:ext cx="1256146" cy="1077218"/>
            </a:xfrm>
            <a:prstGeom prst="rect">
              <a:avLst/>
            </a:prstGeom>
          </p:spPr>
          <p:txBody>
            <a:bodyPr wrap="square">
              <a:spAutoFit/>
            </a:bodyPr>
            <a:lstStyle/>
            <a:p>
              <a:r>
                <a:rPr lang="en-US" altLang="zh-CN" sz="1600" dirty="0" smtClean="0">
                  <a:latin typeface="Arial" pitchFamily="34" charset="0"/>
                  <a:cs typeface="Arial" pitchFamily="34" charset="0"/>
                </a:rPr>
                <a:t>Defrosting capacity after adjustment</a:t>
              </a:r>
              <a:endParaRPr lang="zh-CN" altLang="en-US" sz="1600" dirty="0">
                <a:latin typeface="Arial" pitchFamily="34" charset="0"/>
                <a:cs typeface="Arial" pitchFamily="34" charset="0"/>
              </a:endParaRPr>
            </a:p>
          </p:txBody>
        </p:sp>
        <p:sp>
          <p:nvSpPr>
            <p:cNvPr id="25" name="矩形 24"/>
            <p:cNvSpPr/>
            <p:nvPr/>
          </p:nvSpPr>
          <p:spPr>
            <a:xfrm>
              <a:off x="9176901" y="5226183"/>
              <a:ext cx="1116280" cy="738664"/>
            </a:xfrm>
            <a:prstGeom prst="rect">
              <a:avLst/>
            </a:prstGeom>
          </p:spPr>
          <p:txBody>
            <a:bodyPr wrap="square">
              <a:spAutoFit/>
            </a:bodyPr>
            <a:lstStyle/>
            <a:p>
              <a:r>
                <a:rPr lang="en-US" altLang="zh-CN" sz="1400" dirty="0" smtClean="0">
                  <a:latin typeface="Arial" pitchFamily="34" charset="0"/>
                  <a:cs typeface="Arial" pitchFamily="34" charset="0"/>
                </a:rPr>
                <a:t>Defrosting time after adjustment</a:t>
              </a:r>
              <a:endParaRPr lang="zh-CN" altLang="en-US" sz="1400" dirty="0">
                <a:latin typeface="Arial" pitchFamily="34" charset="0"/>
                <a:cs typeface="Arial" pitchFamily="34" charset="0"/>
              </a:endParaRPr>
            </a:p>
          </p:txBody>
        </p:sp>
        <p:sp>
          <p:nvSpPr>
            <p:cNvPr id="26" name="矩形 25"/>
            <p:cNvSpPr/>
            <p:nvPr/>
          </p:nvSpPr>
          <p:spPr>
            <a:xfrm>
              <a:off x="8168692" y="5126077"/>
              <a:ext cx="1043857" cy="738664"/>
            </a:xfrm>
            <a:prstGeom prst="rect">
              <a:avLst/>
            </a:prstGeom>
          </p:spPr>
          <p:txBody>
            <a:bodyPr wrap="square">
              <a:spAutoFit/>
            </a:bodyPr>
            <a:lstStyle/>
            <a:p>
              <a:r>
                <a:rPr lang="en-US" altLang="zh-CN" sz="1400" dirty="0" smtClean="0">
                  <a:latin typeface="Arial" pitchFamily="34" charset="0"/>
                  <a:cs typeface="Arial" pitchFamily="34" charset="0"/>
                </a:rPr>
                <a:t>Original defrosting time</a:t>
              </a:r>
              <a:endParaRPr lang="zh-CN" altLang="en-US" sz="1400" dirty="0">
                <a:latin typeface="Arial" pitchFamily="34" charset="0"/>
                <a:cs typeface="Arial" pitchFamily="34" charset="0"/>
              </a:endParaRPr>
            </a:p>
          </p:txBody>
        </p:sp>
        <p:sp>
          <p:nvSpPr>
            <p:cNvPr id="15" name="矩形 14"/>
            <p:cNvSpPr/>
            <p:nvPr/>
          </p:nvSpPr>
          <p:spPr>
            <a:xfrm>
              <a:off x="8079488" y="3893849"/>
              <a:ext cx="1146468" cy="369332"/>
            </a:xfrm>
            <a:prstGeom prst="rect">
              <a:avLst/>
            </a:prstGeom>
          </p:spPr>
          <p:txBody>
            <a:bodyPr wrap="none">
              <a:spAutoFit/>
            </a:bodyPr>
            <a:lstStyle/>
            <a:p>
              <a:r>
                <a:rPr lang="en-US" altLang="zh-CN" dirty="0" smtClean="0">
                  <a:latin typeface="Arial" pitchFamily="34" charset="0"/>
                  <a:ea typeface="微软雅黑" pitchFamily="34" charset="-122"/>
                  <a:cs typeface="Arial" pitchFamily="34" charset="0"/>
                </a:rPr>
                <a:t>MAX20%</a:t>
              </a:r>
              <a:endParaRPr lang="zh-CN" altLang="en-US" dirty="0">
                <a:latin typeface="Arial" pitchFamily="34" charset="0"/>
                <a:cs typeface="Arial" pitchFamily="34" charset="0"/>
              </a:endParaRPr>
            </a:p>
          </p:txBody>
        </p:sp>
        <p:sp>
          <p:nvSpPr>
            <p:cNvPr id="27" name="矩形 26"/>
            <p:cNvSpPr/>
            <p:nvPr/>
          </p:nvSpPr>
          <p:spPr>
            <a:xfrm>
              <a:off x="10795353" y="4536496"/>
              <a:ext cx="1146468" cy="369332"/>
            </a:xfrm>
            <a:prstGeom prst="rect">
              <a:avLst/>
            </a:prstGeom>
          </p:spPr>
          <p:txBody>
            <a:bodyPr wrap="none">
              <a:spAutoFit/>
            </a:bodyPr>
            <a:lstStyle/>
            <a:p>
              <a:r>
                <a:rPr lang="en-US" altLang="zh-CN" dirty="0" smtClean="0">
                  <a:latin typeface="Arial" pitchFamily="34" charset="0"/>
                  <a:ea typeface="微软雅黑" pitchFamily="34" charset="-122"/>
                  <a:cs typeface="Arial" pitchFamily="34" charset="0"/>
                </a:rPr>
                <a:t>MAX20%</a:t>
              </a:r>
              <a:endParaRPr lang="zh-CN" altLang="en-US" dirty="0">
                <a:latin typeface="Arial" pitchFamily="34" charset="0"/>
                <a:cs typeface="Arial" pitchFamily="34" charset="0"/>
              </a:endParaRPr>
            </a:p>
          </p:txBody>
        </p:sp>
        <p:sp>
          <p:nvSpPr>
            <p:cNvPr id="29" name="上箭头 28"/>
            <p:cNvSpPr/>
            <p:nvPr/>
          </p:nvSpPr>
          <p:spPr bwMode="auto">
            <a:xfrm>
              <a:off x="9131159" y="3915578"/>
              <a:ext cx="233932" cy="256693"/>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上箭头 29"/>
            <p:cNvSpPr/>
            <p:nvPr/>
          </p:nvSpPr>
          <p:spPr bwMode="auto">
            <a:xfrm flipV="1">
              <a:off x="11829143" y="4594504"/>
              <a:ext cx="233932" cy="225184"/>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33" name="图片 32" descr="格力中央空调-彩色.png"/>
          <p:cNvPicPr>
            <a:picLocks noChangeAspect="1"/>
          </p:cNvPicPr>
          <p:nvPr/>
        </p:nvPicPr>
        <p:blipFill>
          <a:blip r:embed="rId8" cstate="print"/>
          <a:stretch>
            <a:fillRect/>
          </a:stretch>
        </p:blipFill>
        <p:spPr>
          <a:xfrm>
            <a:off x="219213" y="131797"/>
            <a:ext cx="1635601" cy="504150"/>
          </a:xfrm>
          <a:prstGeom prst="rect">
            <a:avLst/>
          </a:prstGeom>
        </p:spPr>
      </p:pic>
      <p:sp>
        <p:nvSpPr>
          <p:cNvPr id="34" name="矩形 33"/>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268389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nvGrpSpPr>
          <p:cNvPr id="108" name="组合 107"/>
          <p:cNvGrpSpPr/>
          <p:nvPr/>
        </p:nvGrpSpPr>
        <p:grpSpPr>
          <a:xfrm>
            <a:off x="10337800" y="-38100"/>
            <a:ext cx="1854200" cy="833747"/>
            <a:chOff x="10337800" y="-38100"/>
            <a:chExt cx="1854200" cy="833747"/>
          </a:xfrm>
        </p:grpSpPr>
        <p:sp>
          <p:nvSpPr>
            <p:cNvPr id="26"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7"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5" name="矩形 4"/>
          <p:cNvSpPr/>
          <p:nvPr/>
        </p:nvSpPr>
        <p:spPr>
          <a:xfrm>
            <a:off x="177970" y="1310154"/>
            <a:ext cx="5854535" cy="400110"/>
          </a:xfrm>
          <a:prstGeom prst="rect">
            <a:avLst/>
          </a:prstGeom>
        </p:spPr>
        <p:txBody>
          <a:bodyPr wrap="square">
            <a:spAutoFit/>
          </a:bodyPr>
          <a:lstStyle/>
          <a:p>
            <a:pPr lvl="0"/>
            <a:r>
              <a:rPr lang="zh-CN" altLang="en-US" sz="2000" b="1" dirty="0" smtClean="0">
                <a:latin typeface="Arial" pitchFamily="34" charset="0"/>
                <a:ea typeface="微软雅黑"/>
                <a:cs typeface="Arial" pitchFamily="34" charset="0"/>
              </a:rPr>
              <a:t>●</a:t>
            </a:r>
            <a:r>
              <a:rPr lang="en-US" altLang="zh-CN" sz="2000" b="1" dirty="0" smtClean="0">
                <a:latin typeface="Arial" pitchFamily="34" charset="0"/>
                <a:ea typeface="微软雅黑" pitchFamily="34" charset="-122"/>
                <a:cs typeface="Arial" pitchFamily="34" charset="0"/>
              </a:rPr>
              <a:t>Heat storage and defrosting (optional)</a:t>
            </a:r>
            <a:endParaRPr lang="zh-CN" altLang="en-US" sz="2000" b="1" dirty="0" smtClean="0">
              <a:latin typeface="Arial" pitchFamily="34" charset="0"/>
              <a:ea typeface="微软雅黑" pitchFamily="34" charset="-122"/>
              <a:cs typeface="Arial" pitchFamily="34" charset="0"/>
            </a:endParaRPr>
          </a:p>
        </p:txBody>
      </p:sp>
      <p:sp>
        <p:nvSpPr>
          <p:cNvPr id="116" name="Rectangle 4"/>
          <p:cNvSpPr txBox="1">
            <a:spLocks noChangeArrowheads="1"/>
          </p:cNvSpPr>
          <p:nvPr/>
        </p:nvSpPr>
        <p:spPr bwMode="auto">
          <a:xfrm>
            <a:off x="352631" y="1643312"/>
            <a:ext cx="5505214" cy="171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hangingPunct="1"/>
            <a:r>
              <a:rPr lang="en-US" altLang="zh-CN" sz="1600" b="1" dirty="0" smtClean="0">
                <a:latin typeface="Arial" pitchFamily="34" charset="0"/>
                <a:ea typeface="微软雅黑" pitchFamily="34" charset="-122"/>
                <a:cs typeface="Arial" pitchFamily="34" charset="0"/>
              </a:rPr>
              <a:t>High energy storage high efficiency phase change material——Paraffin and expanded graphite composite</a:t>
            </a:r>
            <a:endParaRPr lang="en-US" altLang="zh-CN" sz="1600" b="1" dirty="0">
              <a:latin typeface="Arial" pitchFamily="34" charset="0"/>
              <a:ea typeface="微软雅黑" pitchFamily="34" charset="-122"/>
              <a:cs typeface="Arial" pitchFamily="34" charset="0"/>
            </a:endParaRPr>
          </a:p>
          <a:p>
            <a:pPr algn="just" eaLnBrk="1" hangingPunct="1"/>
            <a:r>
              <a:rPr lang="en-US" altLang="zh-CN" sz="1600" dirty="0" smtClean="0">
                <a:latin typeface="Arial" pitchFamily="34" charset="0"/>
                <a:ea typeface="微软雅黑" pitchFamily="34" charset="-122"/>
                <a:cs typeface="Arial" pitchFamily="34" charset="0"/>
              </a:rPr>
              <a:t>Paraffin has a large latent heat of phase change, and the mass fraction of paraffin in the composite material is 90%. The latent heat of phase change can reach 161.2J/g. The heat storage time and exothermic time of the composite were shortened by 27.4% and 56.4%, compared to pure paraffin.</a:t>
            </a:r>
            <a:endParaRPr lang="en-US" altLang="zh-CN" sz="1600" dirty="0">
              <a:latin typeface="Arial" pitchFamily="34" charset="0"/>
              <a:ea typeface="微软雅黑" pitchFamily="34" charset="-122"/>
              <a:cs typeface="Arial" pitchFamily="34" charset="0"/>
            </a:endParaRPr>
          </a:p>
        </p:txBody>
      </p:sp>
      <p:sp>
        <p:nvSpPr>
          <p:cNvPr id="117" name="Rectangle 7"/>
          <p:cNvSpPr>
            <a:spLocks noChangeArrowheads="1"/>
          </p:cNvSpPr>
          <p:nvPr/>
        </p:nvSpPr>
        <p:spPr bwMode="auto">
          <a:xfrm>
            <a:off x="1081068" y="5057480"/>
            <a:ext cx="1837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r>
              <a:rPr lang="en-US" altLang="zh-CN" sz="1400" dirty="0" smtClean="0">
                <a:latin typeface="Arial" pitchFamily="34" charset="0"/>
                <a:ea typeface="微软雅黑" pitchFamily="34" charset="-122"/>
                <a:cs typeface="Arial" pitchFamily="34" charset="0"/>
              </a:rPr>
              <a:t>Expanded graphite</a:t>
            </a:r>
            <a:endParaRPr lang="zh-CN" altLang="en-US" sz="1400" dirty="0">
              <a:latin typeface="Arial" pitchFamily="34" charset="0"/>
              <a:ea typeface="微软雅黑" pitchFamily="34" charset="-122"/>
              <a:cs typeface="Arial" pitchFamily="34" charset="0"/>
            </a:endParaRPr>
          </a:p>
        </p:txBody>
      </p:sp>
      <p:pic>
        <p:nvPicPr>
          <p:cNvPr id="119" name="Picture 10" descr="B-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241" y="3813175"/>
            <a:ext cx="1649052" cy="123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changeTheId-img-2" descr="石蜡"/>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105238" y="3813175"/>
            <a:ext cx="2021996" cy="124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Rectangle 7"/>
          <p:cNvSpPr>
            <a:spLocks noChangeArrowheads="1"/>
          </p:cNvSpPr>
          <p:nvPr/>
        </p:nvSpPr>
        <p:spPr bwMode="auto">
          <a:xfrm>
            <a:off x="3713229" y="5057480"/>
            <a:ext cx="82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r>
              <a:rPr lang="en-US" altLang="zh-CN" sz="1400" dirty="0" smtClean="0">
                <a:latin typeface="Arial" pitchFamily="34" charset="0"/>
                <a:ea typeface="微软雅黑" pitchFamily="34" charset="-122"/>
                <a:cs typeface="Arial" pitchFamily="34" charset="0"/>
              </a:rPr>
              <a:t>Paraffin</a:t>
            </a:r>
            <a:endParaRPr lang="zh-CN" altLang="en-US" sz="1400" dirty="0">
              <a:latin typeface="Arial" pitchFamily="34" charset="0"/>
              <a:ea typeface="微软雅黑" pitchFamily="34" charset="-122"/>
              <a:cs typeface="Arial" pitchFamily="34" charset="0"/>
            </a:endParaRPr>
          </a:p>
        </p:txBody>
      </p:sp>
      <p:pic>
        <p:nvPicPr>
          <p:cNvPr id="17" name="图片 16" descr="格力中央空调-彩色.png"/>
          <p:cNvPicPr>
            <a:picLocks noChangeAspect="1"/>
          </p:cNvPicPr>
          <p:nvPr/>
        </p:nvPicPr>
        <p:blipFill>
          <a:blip r:embed="rId5" cstate="print"/>
          <a:stretch>
            <a:fillRect/>
          </a:stretch>
        </p:blipFill>
        <p:spPr>
          <a:xfrm>
            <a:off x="219213" y="131797"/>
            <a:ext cx="1635601" cy="504150"/>
          </a:xfrm>
          <a:prstGeom prst="rect">
            <a:avLst/>
          </a:prstGeom>
        </p:spPr>
      </p:pic>
      <p:sp>
        <p:nvSpPr>
          <p:cNvPr id="18" name="矩形 17"/>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
        <p:nvSpPr>
          <p:cNvPr id="15" name="TextBox 3"/>
          <p:cNvSpPr txBox="1"/>
          <p:nvPr/>
        </p:nvSpPr>
        <p:spPr>
          <a:xfrm>
            <a:off x="5995802" y="1265489"/>
            <a:ext cx="6178041" cy="1077218"/>
          </a:xfrm>
          <a:prstGeom prst="rect">
            <a:avLst/>
          </a:prstGeom>
          <a:noFill/>
        </p:spPr>
        <p:txBody>
          <a:bodyPr wrap="square" rtlCol="0">
            <a:spAutoFit/>
          </a:bodyPr>
          <a:lstStyle/>
          <a:p>
            <a:pPr eaLnBrk="1" hangingPunct="1"/>
            <a:r>
              <a:rPr lang="en-US" altLang="zh-CN" sz="1600" dirty="0" smtClean="0">
                <a:latin typeface="Arial" pitchFamily="34" charset="0"/>
                <a:ea typeface="微软雅黑" pitchFamily="34" charset="-122"/>
                <a:cs typeface="Arial" pitchFamily="34" charset="0"/>
              </a:rPr>
              <a:t>GMV6</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can use the heat storage module. Through the heat exchange between the ODU and the heat storage module, it can realize rapid defrosting, reduce room temperature fluctuation and quickly restore efficient operation after defrosting.</a:t>
            </a:r>
            <a:endParaRPr lang="zh-CN" altLang="en-US" sz="1600" dirty="0">
              <a:latin typeface="Arial" pitchFamily="34" charset="0"/>
              <a:ea typeface="微软雅黑" pitchFamily="34" charset="-122"/>
              <a:cs typeface="Arial" pitchFamily="34" charset="0"/>
            </a:endParaRPr>
          </a:p>
        </p:txBody>
      </p:sp>
      <p:sp>
        <p:nvSpPr>
          <p:cNvPr id="85" name="矩形 84"/>
          <p:cNvSpPr/>
          <p:nvPr/>
        </p:nvSpPr>
        <p:spPr>
          <a:xfrm>
            <a:off x="6371609" y="5908555"/>
            <a:ext cx="5503482" cy="487422"/>
          </a:xfrm>
          <a:prstGeom prst="rect">
            <a:avLst/>
          </a:prstGeom>
        </p:spPr>
        <p:txBody>
          <a:bodyPr wrap="square" lIns="55988" tIns="27994" rIns="55988" bIns="27994">
            <a:spAutoFit/>
          </a:bodyPr>
          <a:lstStyle/>
          <a:p>
            <a:pPr defTabSz="559883" eaLnBrk="0" hangingPunct="0">
              <a:defRPr/>
            </a:pPr>
            <a:r>
              <a:rPr lang="zh-CN" altLang="en-US" sz="1400" dirty="0" smtClean="0">
                <a:latin typeface="Arial" pitchFamily="34" charset="0"/>
                <a:ea typeface="微软雅黑" panose="020B0503020204020204" pitchFamily="34" charset="-122"/>
                <a:cs typeface="Arial" pitchFamily="34" charset="0"/>
              </a:rPr>
              <a:t>*</a:t>
            </a:r>
            <a:r>
              <a:rPr lang="en-US" altLang="zh-CN" sz="1400" dirty="0" smtClean="0">
                <a:latin typeface="Arial" pitchFamily="34" charset="0"/>
                <a:ea typeface="微软雅黑" panose="020B0503020204020204" pitchFamily="34" charset="-122"/>
                <a:cs typeface="Arial" pitchFamily="34" charset="0"/>
              </a:rPr>
              <a:t>Test conditions: initial indoor working condition: 5</a:t>
            </a:r>
            <a:r>
              <a:rPr lang="en-US" altLang="zh-CN" sz="1400" dirty="0">
                <a:latin typeface="Arial" pitchFamily="34" charset="0"/>
                <a:ea typeface="微软雅黑" panose="020B0503020204020204" pitchFamily="34" charset="-122"/>
                <a:cs typeface="Arial" pitchFamily="34" charset="0"/>
              </a:rPr>
              <a:t>℃</a:t>
            </a:r>
            <a:r>
              <a:rPr lang="zh-CN" altLang="en-US" sz="1400" dirty="0" smtClean="0">
                <a:latin typeface="Arial" pitchFamily="34" charset="0"/>
                <a:ea typeface="微软雅黑" panose="020B0503020204020204" pitchFamily="34" charset="-122"/>
                <a:cs typeface="Arial" pitchFamily="34" charset="0"/>
              </a:rPr>
              <a:t>，</a:t>
            </a:r>
            <a:r>
              <a:rPr lang="en-US" altLang="zh-CN" sz="1400" dirty="0" smtClean="0">
                <a:latin typeface="Arial" pitchFamily="34" charset="0"/>
                <a:ea typeface="微软雅黑" panose="020B0503020204020204" pitchFamily="34" charset="-122"/>
                <a:cs typeface="Arial" pitchFamily="34" charset="0"/>
              </a:rPr>
              <a:t>outdoor side: 0</a:t>
            </a:r>
            <a:r>
              <a:rPr lang="en-US" altLang="zh-CN" sz="1400" dirty="0">
                <a:latin typeface="Arial" pitchFamily="34" charset="0"/>
                <a:ea typeface="微软雅黑" panose="020B0503020204020204" pitchFamily="34" charset="-122"/>
                <a:cs typeface="Arial" pitchFamily="34" charset="0"/>
              </a:rPr>
              <a:t>℃/95</a:t>
            </a:r>
            <a:r>
              <a:rPr lang="en-US" altLang="zh-CN" sz="1400" dirty="0" smtClean="0">
                <a:latin typeface="Arial" pitchFamily="34" charset="0"/>
                <a:ea typeface="微软雅黑" panose="020B0503020204020204" pitchFamily="34" charset="-122"/>
                <a:cs typeface="Arial" pitchFamily="34" charset="0"/>
              </a:rPr>
              <a:t>%, free temperature rise test</a:t>
            </a:r>
            <a:r>
              <a:rPr lang="zh-CN" altLang="en-US" sz="1400" dirty="0" smtClean="0">
                <a:latin typeface="Arial" pitchFamily="34" charset="0"/>
                <a:ea typeface="微软雅黑" panose="020B0503020204020204" pitchFamily="34" charset="-122"/>
                <a:cs typeface="Arial" pitchFamily="34" charset="0"/>
              </a:rPr>
              <a:t>，</a:t>
            </a:r>
            <a:r>
              <a:rPr lang="en-US" altLang="zh-CN" sz="1400" dirty="0" smtClean="0">
                <a:latin typeface="Arial" pitchFamily="34" charset="0"/>
                <a:ea typeface="微软雅黑" panose="020B0503020204020204" pitchFamily="34" charset="-122"/>
                <a:cs typeface="Arial" pitchFamily="34" charset="0"/>
              </a:rPr>
              <a:t>XY</a:t>
            </a:r>
            <a:r>
              <a:rPr lang="zh-CN" altLang="en-US" sz="1400" dirty="0" smtClean="0">
                <a:latin typeface="Arial" pitchFamily="34" charset="0"/>
                <a:ea typeface="微软雅黑" panose="020B0503020204020204" pitchFamily="34" charset="-122"/>
                <a:cs typeface="Arial" pitchFamily="34" charset="0"/>
              </a:rPr>
              <a:t> </a:t>
            </a:r>
            <a:r>
              <a:rPr lang="en-US" altLang="zh-CN" sz="1400" dirty="0" smtClean="0">
                <a:latin typeface="Arial" pitchFamily="34" charset="0"/>
                <a:ea typeface="微软雅黑" panose="020B0503020204020204" pitchFamily="34" charset="-122"/>
                <a:cs typeface="Arial" pitchFamily="34" charset="0"/>
              </a:rPr>
              <a:t>plane</a:t>
            </a:r>
            <a:r>
              <a:rPr lang="zh-CN" altLang="en-US" sz="1400" dirty="0" smtClean="0">
                <a:latin typeface="Arial" pitchFamily="34" charset="0"/>
                <a:ea typeface="微软雅黑" panose="020B0503020204020204" pitchFamily="34" charset="-122"/>
                <a:cs typeface="Arial" pitchFamily="34" charset="0"/>
              </a:rPr>
              <a:t>，</a:t>
            </a:r>
            <a:r>
              <a:rPr lang="en-US" altLang="zh-CN" sz="1400" dirty="0">
                <a:latin typeface="Arial" pitchFamily="34" charset="0"/>
                <a:ea typeface="微软雅黑" panose="020B0503020204020204" pitchFamily="34" charset="-122"/>
                <a:cs typeface="Arial" pitchFamily="34" charset="0"/>
              </a:rPr>
              <a:t>Z=1.0m</a:t>
            </a:r>
            <a:endParaRPr lang="zh-CN" altLang="en-US" sz="1400" dirty="0">
              <a:latin typeface="Arial" pitchFamily="34" charset="0"/>
              <a:ea typeface="微软雅黑" panose="020B0503020204020204" pitchFamily="34" charset="-122"/>
              <a:cs typeface="Arial" pitchFamily="34" charset="0"/>
            </a:endParaRPr>
          </a:p>
        </p:txBody>
      </p:sp>
      <p:grpSp>
        <p:nvGrpSpPr>
          <p:cNvPr id="91" name="组合 90"/>
          <p:cNvGrpSpPr/>
          <p:nvPr/>
        </p:nvGrpSpPr>
        <p:grpSpPr>
          <a:xfrm>
            <a:off x="6170822" y="2377035"/>
            <a:ext cx="5704269" cy="3509977"/>
            <a:chOff x="578399" y="1654180"/>
            <a:chExt cx="2989720" cy="2368984"/>
          </a:xfrm>
        </p:grpSpPr>
        <p:cxnSp>
          <p:nvCxnSpPr>
            <p:cNvPr id="92" name="直接连接符 91"/>
            <p:cNvCxnSpPr/>
            <p:nvPr/>
          </p:nvCxnSpPr>
          <p:spPr>
            <a:xfrm>
              <a:off x="578399" y="1950288"/>
              <a:ext cx="209176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78399" y="2278993"/>
              <a:ext cx="209176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78399" y="2599172"/>
              <a:ext cx="209176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578399" y="2921902"/>
              <a:ext cx="209176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578399" y="3250608"/>
              <a:ext cx="209176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578399" y="3563250"/>
              <a:ext cx="209176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8" name="矩形 97"/>
            <p:cNvSpPr/>
            <p:nvPr/>
          </p:nvSpPr>
          <p:spPr>
            <a:xfrm>
              <a:off x="1020658" y="2422430"/>
              <a:ext cx="603623" cy="11408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Arial" pitchFamily="34" charset="0"/>
                <a:cs typeface="Arial" pitchFamily="34" charset="0"/>
              </a:endParaRPr>
            </a:p>
          </p:txBody>
        </p:sp>
        <p:sp>
          <p:nvSpPr>
            <p:cNvPr id="99" name="矩形 98"/>
            <p:cNvSpPr/>
            <p:nvPr/>
          </p:nvSpPr>
          <p:spPr>
            <a:xfrm>
              <a:off x="1619018" y="1908453"/>
              <a:ext cx="603623" cy="165479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Arial" pitchFamily="34" charset="0"/>
                <a:cs typeface="Arial" pitchFamily="34" charset="0"/>
              </a:endParaRPr>
            </a:p>
          </p:txBody>
        </p:sp>
        <p:sp>
          <p:nvSpPr>
            <p:cNvPr id="100" name="文本框 27"/>
            <p:cNvSpPr txBox="1"/>
            <p:nvPr/>
          </p:nvSpPr>
          <p:spPr>
            <a:xfrm>
              <a:off x="643249" y="3794664"/>
              <a:ext cx="2924870" cy="228500"/>
            </a:xfrm>
            <a:prstGeom prst="rect">
              <a:avLst/>
            </a:prstGeom>
            <a:noFill/>
            <a:effectLst/>
          </p:spPr>
          <p:txBody>
            <a:bodyPr wrap="square" rtlCol="0">
              <a:spAutoFit/>
            </a:bodyPr>
            <a:lstStyle/>
            <a:p>
              <a:r>
                <a:rPr lang="en-US" altLang="zh-CN" sz="1600" b="1" dirty="0" smtClean="0">
                  <a:latin typeface="Arial" pitchFamily="34" charset="0"/>
                  <a:ea typeface="微软雅黑" pitchFamily="34" charset="-122"/>
                  <a:cs typeface="Arial" pitchFamily="34" charset="0"/>
                  <a:sym typeface="+mn-lt"/>
                </a:rPr>
                <a:t>Heat storage defrosting time VS general defrosting time</a:t>
              </a:r>
              <a:endParaRPr lang="zh-CN" altLang="en-US" sz="1600" b="1" dirty="0">
                <a:latin typeface="Arial" pitchFamily="34" charset="0"/>
                <a:ea typeface="微软雅黑" pitchFamily="34" charset="-122"/>
                <a:cs typeface="Arial" pitchFamily="34" charset="0"/>
                <a:sym typeface="+mn-lt"/>
              </a:endParaRPr>
            </a:p>
          </p:txBody>
        </p:sp>
        <p:sp>
          <p:nvSpPr>
            <p:cNvPr id="101" name="文本框 27"/>
            <p:cNvSpPr txBox="1"/>
            <p:nvPr/>
          </p:nvSpPr>
          <p:spPr>
            <a:xfrm>
              <a:off x="736355" y="1654180"/>
              <a:ext cx="2779045" cy="228500"/>
            </a:xfrm>
            <a:prstGeom prst="rect">
              <a:avLst/>
            </a:prstGeom>
            <a:noFill/>
            <a:effectLst/>
          </p:spPr>
          <p:txBody>
            <a:bodyPr wrap="square" rtlCol="0">
              <a:spAutoFit/>
            </a:bodyPr>
            <a:lstStyle/>
            <a:p>
              <a:r>
                <a:rPr lang="en-US" altLang="zh-CN" sz="1600" dirty="0" smtClean="0">
                  <a:latin typeface="Arial" pitchFamily="34" charset="0"/>
                  <a:ea typeface="微软雅黑" pitchFamily="34" charset="-122"/>
                  <a:cs typeface="Arial" pitchFamily="34" charset="0"/>
                  <a:sym typeface="+mn-lt"/>
                </a:rPr>
                <a:t>Heat storage defrosting is faster than general defrosting</a:t>
              </a:r>
              <a:endParaRPr lang="zh-CN" altLang="en-US" sz="1600" dirty="0">
                <a:latin typeface="Arial" pitchFamily="34" charset="0"/>
                <a:ea typeface="微软雅黑" pitchFamily="34" charset="-122"/>
                <a:cs typeface="Arial" pitchFamily="34" charset="0"/>
                <a:sym typeface="+mn-lt"/>
              </a:endParaRPr>
            </a:p>
          </p:txBody>
        </p:sp>
        <p:sp>
          <p:nvSpPr>
            <p:cNvPr id="102" name="文本框 27"/>
            <p:cNvSpPr txBox="1"/>
            <p:nvPr/>
          </p:nvSpPr>
          <p:spPr>
            <a:xfrm>
              <a:off x="674518" y="1977510"/>
              <a:ext cx="567270" cy="228500"/>
            </a:xfrm>
            <a:prstGeom prst="rect">
              <a:avLst/>
            </a:prstGeom>
            <a:noFill/>
            <a:effectLst/>
          </p:spPr>
          <p:txBody>
            <a:bodyPr wrap="square" rtlCol="0">
              <a:spAutoFit/>
            </a:bodyPr>
            <a:lstStyle/>
            <a:p>
              <a:r>
                <a:rPr lang="en-US" altLang="zh-CN" sz="1600" b="1" dirty="0" smtClean="0">
                  <a:latin typeface="Arial" pitchFamily="34" charset="0"/>
                  <a:ea typeface="微软雅黑" pitchFamily="34" charset="-122"/>
                  <a:cs typeface="Arial" pitchFamily="34" charset="0"/>
                  <a:sym typeface="+mn-lt"/>
                </a:rPr>
                <a:t>15%</a:t>
              </a:r>
              <a:endParaRPr lang="zh-CN" altLang="en-US" sz="1600" b="1" dirty="0">
                <a:latin typeface="Arial" pitchFamily="34" charset="0"/>
                <a:ea typeface="微软雅黑" pitchFamily="34" charset="-122"/>
                <a:cs typeface="Arial" pitchFamily="34" charset="0"/>
                <a:sym typeface="+mn-lt"/>
              </a:endParaRPr>
            </a:p>
          </p:txBody>
        </p:sp>
        <p:sp>
          <p:nvSpPr>
            <p:cNvPr id="103" name="下箭头 102"/>
            <p:cNvSpPr/>
            <p:nvPr/>
          </p:nvSpPr>
          <p:spPr>
            <a:xfrm>
              <a:off x="1131223" y="2010838"/>
              <a:ext cx="161364" cy="223214"/>
            </a:xfrm>
            <a:prstGeom prst="downArrow">
              <a:avLst/>
            </a:prstGeom>
            <a:solidFill>
              <a:srgbClr val="EE1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Arial" pitchFamily="34" charset="0"/>
                <a:cs typeface="Arial" pitchFamily="34" charset="0"/>
              </a:endParaRPr>
            </a:p>
          </p:txBody>
        </p:sp>
        <p:sp>
          <p:nvSpPr>
            <p:cNvPr id="104" name="矩形 103"/>
            <p:cNvSpPr/>
            <p:nvPr/>
          </p:nvSpPr>
          <p:spPr>
            <a:xfrm>
              <a:off x="866734" y="3671224"/>
              <a:ext cx="95623" cy="95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Arial" pitchFamily="34" charset="0"/>
                <a:cs typeface="Arial" pitchFamily="34" charset="0"/>
              </a:endParaRPr>
            </a:p>
          </p:txBody>
        </p:sp>
        <p:sp>
          <p:nvSpPr>
            <p:cNvPr id="105" name="矩形 104"/>
            <p:cNvSpPr/>
            <p:nvPr/>
          </p:nvSpPr>
          <p:spPr>
            <a:xfrm>
              <a:off x="1682983" y="3675897"/>
              <a:ext cx="95623" cy="956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Arial" pitchFamily="34" charset="0"/>
                <a:cs typeface="Arial" pitchFamily="34" charset="0"/>
              </a:endParaRPr>
            </a:p>
          </p:txBody>
        </p:sp>
        <p:sp>
          <p:nvSpPr>
            <p:cNvPr id="106" name="文本框 27"/>
            <p:cNvSpPr txBox="1"/>
            <p:nvPr/>
          </p:nvSpPr>
          <p:spPr>
            <a:xfrm>
              <a:off x="926497" y="3611512"/>
              <a:ext cx="816250" cy="166182"/>
            </a:xfrm>
            <a:prstGeom prst="rect">
              <a:avLst/>
            </a:prstGeom>
            <a:noFill/>
            <a:effectLst/>
          </p:spPr>
          <p:txBody>
            <a:bodyPr wrap="square" rtlCol="0">
              <a:spAutoFit/>
            </a:bodyPr>
            <a:lstStyle/>
            <a:p>
              <a:r>
                <a:rPr lang="en-US" altLang="zh-CN" sz="1000" dirty="0" smtClean="0">
                  <a:latin typeface="Arial" pitchFamily="34" charset="0"/>
                  <a:ea typeface="微软雅黑" pitchFamily="34" charset="-122"/>
                  <a:cs typeface="Arial" pitchFamily="34" charset="0"/>
                  <a:sym typeface="+mn-lt"/>
                </a:rPr>
                <a:t>Heat storage defrosting</a:t>
              </a:r>
              <a:endParaRPr lang="zh-CN" altLang="en-US" sz="1000" dirty="0">
                <a:latin typeface="Arial" pitchFamily="34" charset="0"/>
                <a:ea typeface="微软雅黑" pitchFamily="34" charset="-122"/>
                <a:cs typeface="Arial" pitchFamily="34" charset="0"/>
                <a:sym typeface="+mn-lt"/>
              </a:endParaRPr>
            </a:p>
          </p:txBody>
        </p:sp>
        <p:sp>
          <p:nvSpPr>
            <p:cNvPr id="107" name="文本框 27"/>
            <p:cNvSpPr txBox="1"/>
            <p:nvPr/>
          </p:nvSpPr>
          <p:spPr>
            <a:xfrm>
              <a:off x="1742747" y="3625134"/>
              <a:ext cx="816250" cy="166182"/>
            </a:xfrm>
            <a:prstGeom prst="rect">
              <a:avLst/>
            </a:prstGeom>
            <a:noFill/>
            <a:effectLst/>
          </p:spPr>
          <p:txBody>
            <a:bodyPr wrap="square" rtlCol="0">
              <a:spAutoFit/>
            </a:bodyPr>
            <a:lstStyle/>
            <a:p>
              <a:r>
                <a:rPr lang="en-US" altLang="zh-CN" sz="1000" dirty="0" smtClean="0">
                  <a:latin typeface="Arial" pitchFamily="34" charset="0"/>
                  <a:ea typeface="微软雅黑" pitchFamily="34" charset="-122"/>
                  <a:cs typeface="Arial" pitchFamily="34" charset="0"/>
                  <a:sym typeface="+mn-lt"/>
                </a:rPr>
                <a:t>General defrosting</a:t>
              </a:r>
              <a:endParaRPr lang="zh-CN" altLang="en-US" sz="1000" dirty="0">
                <a:latin typeface="Arial" pitchFamily="34" charset="0"/>
                <a:ea typeface="微软雅黑" pitchFamily="34" charset="-122"/>
                <a:cs typeface="Arial" pitchFamily="34" charset="0"/>
                <a:sym typeface="+mn-lt"/>
              </a:endParaRPr>
            </a:p>
          </p:txBody>
        </p:sp>
      </p:grpSp>
      <p:grpSp>
        <p:nvGrpSpPr>
          <p:cNvPr id="86" name="组合 85"/>
          <p:cNvGrpSpPr/>
          <p:nvPr/>
        </p:nvGrpSpPr>
        <p:grpSpPr>
          <a:xfrm>
            <a:off x="9670211" y="2972678"/>
            <a:ext cx="2347141" cy="2141221"/>
            <a:chOff x="24114853" y="5710508"/>
            <a:chExt cx="18133910" cy="9610660"/>
          </a:xfrm>
        </p:grpSpPr>
        <p:pic>
          <p:nvPicPr>
            <p:cNvPr id="87" name="Picture 8"/>
            <p:cNvPicPr>
              <a:picLocks noChangeAspect="1" noChangeArrowheads="1"/>
            </p:cNvPicPr>
            <p:nvPr/>
          </p:nvPicPr>
          <p:blipFill>
            <a:blip r:embed="rId6" cstate="print"/>
            <a:srcRect/>
            <a:stretch>
              <a:fillRect/>
            </a:stretch>
          </p:blipFill>
          <p:spPr bwMode="auto">
            <a:xfrm>
              <a:off x="24114853" y="5710508"/>
              <a:ext cx="18133910" cy="961066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矩形 87"/>
            <p:cNvSpPr/>
            <p:nvPr/>
          </p:nvSpPr>
          <p:spPr>
            <a:xfrm>
              <a:off x="33805973" y="8048548"/>
              <a:ext cx="5310649" cy="1346889"/>
            </a:xfrm>
            <a:prstGeom prst="rect">
              <a:avLst/>
            </a:prstGeom>
          </p:spPr>
          <p:txBody>
            <a:bodyPr wrap="none">
              <a:spAutoFit/>
            </a:bodyPr>
            <a:lstStyle/>
            <a:p>
              <a:pPr>
                <a:lnSpc>
                  <a:spcPct val="150000"/>
                </a:lnSpc>
              </a:pPr>
              <a:r>
                <a:rPr lang="zh-CN" altLang="en-US" sz="900" b="1" dirty="0">
                  <a:solidFill>
                    <a:schemeClr val="bg1"/>
                  </a:solidFill>
                  <a:latin typeface="Arial" pitchFamily="34" charset="0"/>
                  <a:ea typeface="微软雅黑" pitchFamily="34" charset="-122"/>
                  <a:cs typeface="Arial" pitchFamily="34" charset="0"/>
                </a:rPr>
                <a:t>高</a:t>
              </a:r>
              <a:r>
                <a:rPr lang="en-US" altLang="zh-CN" sz="900" b="1" dirty="0">
                  <a:solidFill>
                    <a:schemeClr val="bg1"/>
                  </a:solidFill>
                  <a:latin typeface="Arial" pitchFamily="34" charset="0"/>
                  <a:ea typeface="微软雅黑" pitchFamily="34" charset="-122"/>
                  <a:cs typeface="Arial" pitchFamily="34" charset="0"/>
                </a:rPr>
                <a:t>1~2</a:t>
              </a:r>
              <a:r>
                <a:rPr lang="zh-CN" altLang="en-US" sz="900" b="1" dirty="0">
                  <a:solidFill>
                    <a:schemeClr val="bg1"/>
                  </a:solidFill>
                  <a:latin typeface="Arial" pitchFamily="34" charset="0"/>
                  <a:ea typeface="微软雅黑" pitchFamily="34" charset="-122"/>
                  <a:cs typeface="Arial" pitchFamily="34" charset="0"/>
                </a:rPr>
                <a:t>℃</a:t>
              </a:r>
              <a:endParaRPr lang="en-US" altLang="zh-CN" sz="900" b="1" dirty="0">
                <a:solidFill>
                  <a:schemeClr val="bg1"/>
                </a:solidFill>
                <a:latin typeface="Arial" pitchFamily="34" charset="0"/>
                <a:ea typeface="微软雅黑" pitchFamily="34" charset="-122"/>
                <a:cs typeface="Arial" pitchFamily="34" charset="0"/>
              </a:endParaRPr>
            </a:p>
          </p:txBody>
        </p:sp>
        <p:sp>
          <p:nvSpPr>
            <p:cNvPr id="89" name="矩形 88"/>
            <p:cNvSpPr/>
            <p:nvPr/>
          </p:nvSpPr>
          <p:spPr>
            <a:xfrm>
              <a:off x="33805973" y="10520634"/>
              <a:ext cx="5310649" cy="1346889"/>
            </a:xfrm>
            <a:prstGeom prst="rect">
              <a:avLst/>
            </a:prstGeom>
          </p:spPr>
          <p:txBody>
            <a:bodyPr wrap="none">
              <a:spAutoFit/>
            </a:bodyPr>
            <a:lstStyle/>
            <a:p>
              <a:pPr>
                <a:lnSpc>
                  <a:spcPct val="150000"/>
                </a:lnSpc>
              </a:pPr>
              <a:r>
                <a:rPr lang="zh-CN" altLang="en-US" sz="900" b="1" dirty="0">
                  <a:solidFill>
                    <a:schemeClr val="bg1"/>
                  </a:solidFill>
                  <a:latin typeface="Arial" pitchFamily="34" charset="0"/>
                  <a:ea typeface="微软雅黑" pitchFamily="34" charset="-122"/>
                  <a:cs typeface="Arial" pitchFamily="34" charset="0"/>
                </a:rPr>
                <a:t>高</a:t>
              </a:r>
              <a:r>
                <a:rPr lang="en-US" altLang="zh-CN" sz="900" b="1" dirty="0">
                  <a:solidFill>
                    <a:schemeClr val="bg1"/>
                  </a:solidFill>
                  <a:latin typeface="Arial" pitchFamily="34" charset="0"/>
                  <a:ea typeface="微软雅黑" pitchFamily="34" charset="-122"/>
                  <a:cs typeface="Arial" pitchFamily="34" charset="0"/>
                </a:rPr>
                <a:t>2~3</a:t>
              </a:r>
              <a:r>
                <a:rPr lang="zh-CN" altLang="en-US" sz="900" b="1" dirty="0">
                  <a:solidFill>
                    <a:schemeClr val="bg1"/>
                  </a:solidFill>
                  <a:latin typeface="Arial" pitchFamily="34" charset="0"/>
                  <a:ea typeface="微软雅黑" pitchFamily="34" charset="-122"/>
                  <a:cs typeface="Arial" pitchFamily="34" charset="0"/>
                </a:rPr>
                <a:t>℃</a:t>
              </a:r>
              <a:endParaRPr lang="en-US" altLang="zh-CN" sz="900" b="1" dirty="0">
                <a:solidFill>
                  <a:schemeClr val="bg1"/>
                </a:solidFill>
                <a:latin typeface="Arial" pitchFamily="34" charset="0"/>
                <a:ea typeface="微软雅黑" pitchFamily="34" charset="-122"/>
                <a:cs typeface="Arial" pitchFamily="34" charset="0"/>
              </a:endParaRPr>
            </a:p>
          </p:txBody>
        </p:sp>
        <p:sp>
          <p:nvSpPr>
            <p:cNvPr id="90" name="矩形 89"/>
            <p:cNvSpPr/>
            <p:nvPr/>
          </p:nvSpPr>
          <p:spPr>
            <a:xfrm>
              <a:off x="33745650" y="13130792"/>
              <a:ext cx="5310649" cy="1346889"/>
            </a:xfrm>
            <a:prstGeom prst="rect">
              <a:avLst/>
            </a:prstGeom>
          </p:spPr>
          <p:txBody>
            <a:bodyPr wrap="none">
              <a:spAutoFit/>
            </a:bodyPr>
            <a:lstStyle/>
            <a:p>
              <a:pPr>
                <a:lnSpc>
                  <a:spcPct val="150000"/>
                </a:lnSpc>
              </a:pPr>
              <a:r>
                <a:rPr lang="zh-CN" altLang="en-US" sz="900" b="1" dirty="0">
                  <a:solidFill>
                    <a:schemeClr val="bg1"/>
                  </a:solidFill>
                  <a:latin typeface="Arial" pitchFamily="34" charset="0"/>
                  <a:ea typeface="微软雅黑" pitchFamily="34" charset="-122"/>
                  <a:cs typeface="Arial" pitchFamily="34" charset="0"/>
                </a:rPr>
                <a:t>高</a:t>
              </a:r>
              <a:r>
                <a:rPr lang="en-US" altLang="zh-CN" sz="900" b="1" dirty="0">
                  <a:solidFill>
                    <a:schemeClr val="bg1"/>
                  </a:solidFill>
                  <a:latin typeface="Arial" pitchFamily="34" charset="0"/>
                  <a:ea typeface="微软雅黑" pitchFamily="34" charset="-122"/>
                  <a:cs typeface="Arial" pitchFamily="34" charset="0"/>
                </a:rPr>
                <a:t>1~2℃</a:t>
              </a:r>
            </a:p>
          </p:txBody>
        </p:sp>
      </p:grpSp>
      <p:sp>
        <p:nvSpPr>
          <p:cNvPr id="109" name="矩形 108"/>
          <p:cNvSpPr/>
          <p:nvPr/>
        </p:nvSpPr>
        <p:spPr>
          <a:xfrm>
            <a:off x="60390" y="831950"/>
            <a:ext cx="12237645"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Strong cooling and heating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New </a:t>
            </a:r>
            <a:r>
              <a:rPr lang="en-US" altLang="zh-CN" sz="2400" b="1" dirty="0" smtClean="0">
                <a:solidFill>
                  <a:srgbClr val="FF0000"/>
                </a:solidFill>
                <a:latin typeface="Arial" pitchFamily="34" charset="0"/>
                <a:ea typeface="微软雅黑" pitchFamily="34" charset="-122"/>
                <a:cs typeface="Arial" pitchFamily="34" charset="0"/>
              </a:rPr>
              <a:t>generation intelligent defrosting</a:t>
            </a:r>
            <a:endParaRPr lang="zh-CN" altLang="en-US" sz="2400" b="1" dirty="0">
              <a:solidFill>
                <a:srgbClr val="FF0000"/>
              </a:solidFill>
              <a:latin typeface="Arial" pitchFamily="34" charset="0"/>
              <a:ea typeface="微软雅黑" pitchFamily="34" charset="-122"/>
              <a:cs typeface="Arial" pitchFamily="34" charset="0"/>
            </a:endParaRPr>
          </a:p>
        </p:txBody>
      </p:sp>
      <p:grpSp>
        <p:nvGrpSpPr>
          <p:cNvPr id="2" name="组合 1"/>
          <p:cNvGrpSpPr/>
          <p:nvPr/>
        </p:nvGrpSpPr>
        <p:grpSpPr>
          <a:xfrm>
            <a:off x="196281" y="5190583"/>
            <a:ext cx="3226003" cy="1507492"/>
            <a:chOff x="196281" y="5190583"/>
            <a:chExt cx="3226003" cy="1507492"/>
          </a:xfrm>
        </p:grpSpPr>
        <p:grpSp>
          <p:nvGrpSpPr>
            <p:cNvPr id="58" name="组合 57"/>
            <p:cNvGrpSpPr/>
            <p:nvPr/>
          </p:nvGrpSpPr>
          <p:grpSpPr>
            <a:xfrm>
              <a:off x="196281" y="5439524"/>
              <a:ext cx="3226003" cy="1258551"/>
              <a:chOff x="2651275" y="4503490"/>
              <a:chExt cx="5313319" cy="2105082"/>
            </a:xfrm>
          </p:grpSpPr>
          <p:grpSp>
            <p:nvGrpSpPr>
              <p:cNvPr id="59" name="组合 58"/>
              <p:cNvGrpSpPr/>
              <p:nvPr/>
            </p:nvGrpSpPr>
            <p:grpSpPr>
              <a:xfrm>
                <a:off x="2651275" y="4957969"/>
                <a:ext cx="5313319" cy="1650603"/>
                <a:chOff x="16123507" y="14576031"/>
                <a:chExt cx="17694728" cy="4031869"/>
              </a:xfrm>
            </p:grpSpPr>
            <p:grpSp>
              <p:nvGrpSpPr>
                <p:cNvPr id="62" name="组合 61"/>
                <p:cNvGrpSpPr/>
                <p:nvPr/>
              </p:nvGrpSpPr>
              <p:grpSpPr>
                <a:xfrm>
                  <a:off x="17045217" y="14576031"/>
                  <a:ext cx="16773018" cy="2697921"/>
                  <a:chOff x="1828872" y="4518634"/>
                  <a:chExt cx="5172615" cy="1027870"/>
                </a:xfrm>
              </p:grpSpPr>
              <p:cxnSp>
                <p:nvCxnSpPr>
                  <p:cNvPr id="84" name="直接连接符 83"/>
                  <p:cNvCxnSpPr/>
                  <p:nvPr/>
                </p:nvCxnSpPr>
                <p:spPr bwMode="auto">
                  <a:xfrm>
                    <a:off x="2718189" y="4518634"/>
                    <a:ext cx="0" cy="43432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66" name="组合 65"/>
                  <p:cNvGrpSpPr/>
                  <p:nvPr/>
                </p:nvGrpSpPr>
                <p:grpSpPr>
                  <a:xfrm>
                    <a:off x="1943162" y="4952960"/>
                    <a:ext cx="4554928" cy="593544"/>
                    <a:chOff x="4504685" y="3033860"/>
                    <a:chExt cx="4554928" cy="593544"/>
                  </a:xfrm>
                </p:grpSpPr>
                <p:pic>
                  <p:nvPicPr>
                    <p:cNvPr id="74" name="图片 8"/>
                    <p:cNvPicPr>
                      <a:picLocks noChangeAspect="1"/>
                    </p:cNvPicPr>
                    <p:nvPr/>
                  </p:nvPicPr>
                  <p:blipFill>
                    <a:blip r:embed="rId7" cstate="print">
                      <a:extLst>
                        <a:ext uri="{BEBA8EAE-BF5A-486C-A8C5-ECC9F3942E4B}">
                          <a14:imgProps xmlns:a14="http://schemas.microsoft.com/office/drawing/2010/main">
                            <a14:imgLayer r:embed="rId8">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943248" y="3272762"/>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8"/>
                    <p:cNvPicPr>
                      <a:picLocks noChangeAspect="1"/>
                    </p:cNvPicPr>
                    <p:nvPr/>
                  </p:nvPicPr>
                  <p:blipFill>
                    <a:blip r:embed="rId7" cstate="print">
                      <a:extLst>
                        <a:ext uri="{BEBA8EAE-BF5A-486C-A8C5-ECC9F3942E4B}">
                          <a14:imgProps xmlns:a14="http://schemas.microsoft.com/office/drawing/2010/main">
                            <a14:imgLayer r:embed="rId8">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838076" y="3282049"/>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8"/>
                    <p:cNvPicPr>
                      <a:picLocks noChangeAspect="1"/>
                    </p:cNvPicPr>
                    <p:nvPr/>
                  </p:nvPicPr>
                  <p:blipFill>
                    <a:blip r:embed="rId7" cstate="print">
                      <a:extLst>
                        <a:ext uri="{BEBA8EAE-BF5A-486C-A8C5-ECC9F3942E4B}">
                          <a14:imgProps xmlns:a14="http://schemas.microsoft.com/office/drawing/2010/main">
                            <a14:imgLayer r:embed="rId8">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5124936" y="327660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8"/>
                    <p:cNvPicPr>
                      <a:picLocks noChangeAspect="1"/>
                    </p:cNvPicPr>
                    <p:nvPr/>
                  </p:nvPicPr>
                  <p:blipFill>
                    <a:blip r:embed="rId7" cstate="print">
                      <a:extLst>
                        <a:ext uri="{BEBA8EAE-BF5A-486C-A8C5-ECC9F3942E4B}">
                          <a14:imgProps xmlns:a14="http://schemas.microsoft.com/office/drawing/2010/main">
                            <a14:imgLayer r:embed="rId8">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039312" y="3276600"/>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直接连接符 77"/>
                    <p:cNvCxnSpPr/>
                    <p:nvPr/>
                  </p:nvCxnSpPr>
                  <p:spPr bwMode="auto">
                    <a:xfrm flipH="1">
                      <a:off x="4504685" y="3033860"/>
                      <a:ext cx="4554928" cy="141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9" name="直接连接符 78"/>
                    <p:cNvCxnSpPr/>
                    <p:nvPr/>
                  </p:nvCxnSpPr>
                  <p:spPr bwMode="auto">
                    <a:xfrm>
                      <a:off x="5371513"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直接连接符 79"/>
                    <p:cNvCxnSpPr/>
                    <p:nvPr/>
                  </p:nvCxnSpPr>
                  <p:spPr bwMode="auto">
                    <a:xfrm>
                      <a:off x="6324551"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直接连接符 80"/>
                    <p:cNvCxnSpPr/>
                    <p:nvPr/>
                  </p:nvCxnSpPr>
                  <p:spPr bwMode="auto">
                    <a:xfrm>
                      <a:off x="7238927"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直接连接符 81"/>
                    <p:cNvCxnSpPr/>
                    <p:nvPr/>
                  </p:nvCxnSpPr>
                  <p:spPr bwMode="auto">
                    <a:xfrm>
                      <a:off x="8077105"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67" name="图片 8"/>
                  <p:cNvPicPr>
                    <a:picLocks noChangeAspect="1"/>
                  </p:cNvPicPr>
                  <p:nvPr/>
                </p:nvPicPr>
                <p:blipFill>
                  <a:blip r:embed="rId7" cstate="print">
                    <a:extLst>
                      <a:ext uri="{BEBA8EAE-BF5A-486C-A8C5-ECC9F3942E4B}">
                        <a14:imgProps xmlns:a14="http://schemas.microsoft.com/office/drawing/2010/main">
                          <a14:imgLayer r:embed="rId8">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259060" y="518432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直接连接符 67"/>
                  <p:cNvCxnSpPr/>
                  <p:nvPr/>
                </p:nvCxnSpPr>
                <p:spPr bwMode="auto">
                  <a:xfrm>
                    <a:off x="6498090" y="4950287"/>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9" name="下箭头 68"/>
                  <p:cNvSpPr/>
                  <p:nvPr/>
                </p:nvSpPr>
                <p:spPr bwMode="auto">
                  <a:xfrm>
                    <a:off x="1991972" y="4566890"/>
                    <a:ext cx="88010" cy="277007"/>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70" name="下箭头 69"/>
                  <p:cNvSpPr/>
                  <p:nvPr/>
                </p:nvSpPr>
                <p:spPr bwMode="auto">
                  <a:xfrm>
                    <a:off x="1997775" y="4996293"/>
                    <a:ext cx="88010" cy="157578"/>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71" name="下箭头 70"/>
                  <p:cNvSpPr/>
                  <p:nvPr/>
                </p:nvSpPr>
                <p:spPr bwMode="auto">
                  <a:xfrm rot="10800000">
                    <a:off x="1828872" y="4996953"/>
                    <a:ext cx="76199" cy="156918"/>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72" name="下箭头 71"/>
                  <p:cNvSpPr/>
                  <p:nvPr/>
                </p:nvSpPr>
                <p:spPr bwMode="auto">
                  <a:xfrm rot="10800000">
                    <a:off x="1830701" y="4578871"/>
                    <a:ext cx="85073" cy="265017"/>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cxnSp>
                <p:nvCxnSpPr>
                  <p:cNvPr id="73" name="直接连接符 72"/>
                  <p:cNvCxnSpPr/>
                  <p:nvPr/>
                </p:nvCxnSpPr>
                <p:spPr bwMode="auto">
                  <a:xfrm>
                    <a:off x="1942606" y="495296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63"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100" b="95564" l="1413" r="98083"/>
                          </a14:imgEffect>
                        </a14:imgLayer>
                      </a14:imgProps>
                    </a:ext>
                    <a:ext uri="{28A0092B-C50C-407E-A947-70E740481C1C}">
                      <a14:useLocalDpi xmlns:a14="http://schemas.microsoft.com/office/drawing/2010/main" val="0"/>
                    </a:ext>
                  </a:extLst>
                </a:blip>
                <a:srcRect/>
                <a:stretch>
                  <a:fillRect/>
                </a:stretch>
              </p:blipFill>
              <p:spPr bwMode="auto">
                <a:xfrm>
                  <a:off x="16123507" y="16195535"/>
                  <a:ext cx="2581021" cy="140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矩形 63"/>
                <p:cNvSpPr/>
                <p:nvPr/>
              </p:nvSpPr>
              <p:spPr>
                <a:xfrm>
                  <a:off x="16513959" y="17664799"/>
                  <a:ext cx="3545146" cy="943101"/>
                </a:xfrm>
                <a:prstGeom prst="rect">
                  <a:avLst/>
                </a:prstGeom>
              </p:spPr>
              <p:txBody>
                <a:bodyPr wrap="none">
                  <a:spAutoFit/>
                </a:bodyPr>
                <a:lstStyle/>
                <a:p>
                  <a:r>
                    <a:rPr lang="zh-CN" altLang="en-US" sz="900" dirty="0">
                      <a:solidFill>
                        <a:schemeClr val="accent3"/>
                      </a:solidFill>
                      <a:latin typeface="Arial" pitchFamily="34" charset="0"/>
                      <a:ea typeface="微软雅黑" panose="020B0503020204020204" pitchFamily="34" charset="-122"/>
                      <a:cs typeface="Arial" pitchFamily="34" charset="0"/>
                    </a:rPr>
                    <a:t>蓄热模块</a:t>
                  </a:r>
                </a:p>
              </p:txBody>
            </p:sp>
          </p:grpSp>
          <p:sp>
            <p:nvSpPr>
              <p:cNvPr id="60" name="矩形 59"/>
              <p:cNvSpPr/>
              <p:nvPr/>
            </p:nvSpPr>
            <p:spPr>
              <a:xfrm>
                <a:off x="3654248" y="4503490"/>
                <a:ext cx="3935145" cy="859717"/>
              </a:xfrm>
              <a:prstGeom prst="rect">
                <a:avLst/>
              </a:prstGeom>
            </p:spPr>
            <p:txBody>
              <a:bodyPr wrap="square" lIns="21342" tIns="10671" rIns="21342" bIns="10671">
                <a:spAutoFit/>
              </a:bodyPr>
              <a:lstStyle/>
              <a:p>
                <a:pPr eaLnBrk="0" hangingPunct="0"/>
                <a:r>
                  <a:rPr lang="en-US" altLang="zh-CN" sz="1600" b="1" dirty="0" smtClean="0">
                    <a:latin typeface="Arial" pitchFamily="34" charset="0"/>
                    <a:ea typeface="微软雅黑" pitchFamily="34" charset="-122"/>
                    <a:cs typeface="Arial" pitchFamily="34" charset="0"/>
                  </a:rPr>
                  <a:t>Heat storage defrosting mode</a:t>
                </a:r>
                <a:endParaRPr lang="zh-CN" altLang="en-US" sz="1600" b="1" dirty="0">
                  <a:latin typeface="Arial" pitchFamily="34" charset="0"/>
                  <a:ea typeface="微软雅黑" pitchFamily="34" charset="-122"/>
                  <a:cs typeface="Arial" pitchFamily="34" charset="0"/>
                </a:endParaRPr>
              </a:p>
            </p:txBody>
          </p:sp>
          <p:sp>
            <p:nvSpPr>
              <p:cNvPr id="61" name="矩形 60"/>
              <p:cNvSpPr/>
              <p:nvPr/>
            </p:nvSpPr>
            <p:spPr>
              <a:xfrm>
                <a:off x="3616287" y="5989375"/>
                <a:ext cx="3440697" cy="566273"/>
              </a:xfrm>
              <a:prstGeom prst="rect">
                <a:avLst/>
              </a:prstGeom>
            </p:spPr>
            <p:txBody>
              <a:bodyPr wrap="none">
                <a:spAutoFit/>
              </a:bodyPr>
              <a:lstStyle/>
              <a:p>
                <a:r>
                  <a:rPr lang="en-US" altLang="zh-CN" sz="1600" dirty="0" smtClean="0">
                    <a:latin typeface="Arial" pitchFamily="34" charset="0"/>
                    <a:ea typeface="微软雅黑" panose="020B0503020204020204" pitchFamily="34" charset="-122"/>
                    <a:cs typeface="Arial" pitchFamily="34" charset="0"/>
                  </a:rPr>
                  <a:t>Heat storage module</a:t>
                </a:r>
                <a:endParaRPr lang="zh-CN" altLang="en-US" sz="1600" dirty="0">
                  <a:latin typeface="Arial" pitchFamily="34" charset="0"/>
                  <a:ea typeface="微软雅黑" panose="020B0503020204020204" pitchFamily="34" charset="-122"/>
                  <a:cs typeface="Arial" pitchFamily="34" charset="0"/>
                </a:endParaRPr>
              </a:p>
            </p:txBody>
          </p:sp>
        </p:grpSp>
        <p:pic>
          <p:nvPicPr>
            <p:cNvPr id="110" name="图片 109"/>
            <p:cNvPicPr>
              <a:picLocks noChangeAspect="1"/>
            </p:cNvPicPr>
            <p:nvPr/>
          </p:nvPicPr>
          <p:blipFill rotWithShape="1">
            <a:blip r:embed="rId11" cstate="print">
              <a:extLst>
                <a:ext uri="{28A0092B-C50C-407E-A947-70E740481C1C}">
                  <a14:useLocalDpi xmlns:a14="http://schemas.microsoft.com/office/drawing/2010/main" val="0"/>
                </a:ext>
              </a:extLst>
            </a:blip>
            <a:srcRect l="22651" t="2393" r="21242"/>
            <a:stretch/>
          </p:blipFill>
          <p:spPr>
            <a:xfrm>
              <a:off x="218935" y="5190583"/>
              <a:ext cx="467662" cy="558651"/>
            </a:xfrm>
            <a:prstGeom prst="rect">
              <a:avLst/>
            </a:prstGeom>
          </p:spPr>
        </p:pic>
      </p:grpSp>
      <p:grpSp>
        <p:nvGrpSpPr>
          <p:cNvPr id="3" name="组合 2"/>
          <p:cNvGrpSpPr/>
          <p:nvPr/>
        </p:nvGrpSpPr>
        <p:grpSpPr>
          <a:xfrm>
            <a:off x="3301381" y="5190583"/>
            <a:ext cx="2922216" cy="1276662"/>
            <a:chOff x="3301381" y="5190583"/>
            <a:chExt cx="2922216" cy="1276662"/>
          </a:xfrm>
        </p:grpSpPr>
        <p:grpSp>
          <p:nvGrpSpPr>
            <p:cNvPr id="16" name="组合 15"/>
            <p:cNvGrpSpPr/>
            <p:nvPr/>
          </p:nvGrpSpPr>
          <p:grpSpPr>
            <a:xfrm>
              <a:off x="3423782" y="5460740"/>
              <a:ext cx="2799815" cy="1006505"/>
              <a:chOff x="4574511" y="2378906"/>
              <a:chExt cx="4757114" cy="1927803"/>
            </a:xfrm>
          </p:grpSpPr>
          <p:grpSp>
            <p:nvGrpSpPr>
              <p:cNvPr id="19" name="组合 18"/>
              <p:cNvGrpSpPr/>
              <p:nvPr/>
            </p:nvGrpSpPr>
            <p:grpSpPr>
              <a:xfrm>
                <a:off x="4574511" y="2766367"/>
                <a:ext cx="4757114" cy="1540342"/>
                <a:chOff x="1743799" y="1960766"/>
                <a:chExt cx="5170786" cy="1027869"/>
              </a:xfrm>
            </p:grpSpPr>
            <p:cxnSp>
              <p:nvCxnSpPr>
                <p:cNvPr id="57" name="直接连接符 56"/>
                <p:cNvCxnSpPr/>
                <p:nvPr/>
              </p:nvCxnSpPr>
              <p:spPr bwMode="auto">
                <a:xfrm>
                  <a:off x="2631286" y="1960766"/>
                  <a:ext cx="0" cy="43432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22" name="组合 21"/>
                <p:cNvGrpSpPr/>
                <p:nvPr/>
              </p:nvGrpSpPr>
              <p:grpSpPr>
                <a:xfrm>
                  <a:off x="1856260" y="2395093"/>
                  <a:ext cx="4554928" cy="593542"/>
                  <a:chOff x="4504685" y="3033860"/>
                  <a:chExt cx="4554928" cy="593542"/>
                </a:xfrm>
              </p:grpSpPr>
              <p:pic>
                <p:nvPicPr>
                  <p:cNvPr id="47" name="图片 8"/>
                  <p:cNvPicPr>
                    <a:picLocks noChangeAspect="1"/>
                  </p:cNvPicPr>
                  <p:nvPr/>
                </p:nvPicPr>
                <p:blipFill>
                  <a:blip r:embed="rId12" cstate="print">
                    <a:extLst>
                      <a:ext uri="{BEBA8EAE-BF5A-486C-A8C5-ECC9F3942E4B}">
                        <a14:imgProps xmlns:a14="http://schemas.microsoft.com/office/drawing/2010/main">
                          <a14:imgLayer r:embed="rId13">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943248" y="3272762"/>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8"/>
                  <p:cNvPicPr>
                    <a:picLocks noChangeAspect="1"/>
                  </p:cNvPicPr>
                  <p:nvPr/>
                </p:nvPicPr>
                <p:blipFill>
                  <a:blip r:embed="rId12" cstate="print">
                    <a:extLst>
                      <a:ext uri="{BEBA8EAE-BF5A-486C-A8C5-ECC9F3942E4B}">
                        <a14:imgProps xmlns:a14="http://schemas.microsoft.com/office/drawing/2010/main">
                          <a14:imgLayer r:embed="rId13">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838075" y="3282047"/>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8"/>
                  <p:cNvPicPr>
                    <a:picLocks noChangeAspect="1"/>
                  </p:cNvPicPr>
                  <p:nvPr/>
                </p:nvPicPr>
                <p:blipFill>
                  <a:blip r:embed="rId12" cstate="print">
                    <a:extLst>
                      <a:ext uri="{BEBA8EAE-BF5A-486C-A8C5-ECC9F3942E4B}">
                        <a14:imgProps xmlns:a14="http://schemas.microsoft.com/office/drawing/2010/main">
                          <a14:imgLayer r:embed="rId13">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5124936" y="327660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8"/>
                  <p:cNvPicPr>
                    <a:picLocks noChangeAspect="1"/>
                  </p:cNvPicPr>
                  <p:nvPr/>
                </p:nvPicPr>
                <p:blipFill>
                  <a:blip r:embed="rId12" cstate="print">
                    <a:extLst>
                      <a:ext uri="{BEBA8EAE-BF5A-486C-A8C5-ECC9F3942E4B}">
                        <a14:imgProps xmlns:a14="http://schemas.microsoft.com/office/drawing/2010/main">
                          <a14:imgLayer r:embed="rId13">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039312" y="3276600"/>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直接连接符 50"/>
                  <p:cNvCxnSpPr/>
                  <p:nvPr/>
                </p:nvCxnSpPr>
                <p:spPr bwMode="auto">
                  <a:xfrm flipH="1">
                    <a:off x="4504685" y="3033860"/>
                    <a:ext cx="4554928" cy="141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直接连接符 51"/>
                  <p:cNvCxnSpPr/>
                  <p:nvPr/>
                </p:nvCxnSpPr>
                <p:spPr bwMode="auto">
                  <a:xfrm>
                    <a:off x="5371513"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直接连接符 52"/>
                  <p:cNvCxnSpPr/>
                  <p:nvPr/>
                </p:nvCxnSpPr>
                <p:spPr bwMode="auto">
                  <a:xfrm>
                    <a:off x="6324551"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直接连接符 53"/>
                  <p:cNvCxnSpPr/>
                  <p:nvPr/>
                </p:nvCxnSpPr>
                <p:spPr bwMode="auto">
                  <a:xfrm>
                    <a:off x="7238927"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直接连接符 54"/>
                  <p:cNvCxnSpPr/>
                  <p:nvPr/>
                </p:nvCxnSpPr>
                <p:spPr bwMode="auto">
                  <a:xfrm>
                    <a:off x="8077105"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23" name="图片 8"/>
                <p:cNvPicPr>
                  <a:picLocks noChangeAspect="1"/>
                </p:cNvPicPr>
                <p:nvPr/>
              </p:nvPicPr>
              <p:blipFill>
                <a:blip r:embed="rId12" cstate="print">
                  <a:extLst>
                    <a:ext uri="{BEBA8EAE-BF5A-486C-A8C5-ECC9F3942E4B}">
                      <a14:imgProps xmlns:a14="http://schemas.microsoft.com/office/drawing/2010/main">
                        <a14:imgLayer r:embed="rId13">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172158" y="2626457"/>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连接符 23"/>
                <p:cNvCxnSpPr/>
                <p:nvPr/>
              </p:nvCxnSpPr>
              <p:spPr bwMode="auto">
                <a:xfrm>
                  <a:off x="6411188" y="239242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下箭头 27"/>
                <p:cNvSpPr/>
                <p:nvPr/>
              </p:nvSpPr>
              <p:spPr bwMode="auto">
                <a:xfrm>
                  <a:off x="1905070" y="2009023"/>
                  <a:ext cx="88010" cy="277007"/>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0" name="下箭头 29"/>
                <p:cNvSpPr/>
                <p:nvPr/>
              </p:nvSpPr>
              <p:spPr bwMode="auto">
                <a:xfrm rot="16200000">
                  <a:off x="2236301" y="2095381"/>
                  <a:ext cx="77778" cy="459072"/>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1" name="下箭头 30"/>
                <p:cNvSpPr/>
                <p:nvPr/>
              </p:nvSpPr>
              <p:spPr bwMode="auto">
                <a:xfrm rot="16200000">
                  <a:off x="3864889" y="2095381"/>
                  <a:ext cx="77778" cy="459072"/>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2" name="下箭头 31"/>
                <p:cNvSpPr/>
                <p:nvPr/>
              </p:nvSpPr>
              <p:spPr bwMode="auto">
                <a:xfrm rot="16200000">
                  <a:off x="5619327" y="2095380"/>
                  <a:ext cx="77778" cy="459072"/>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3" name="下箭头 32"/>
                <p:cNvSpPr/>
                <p:nvPr/>
              </p:nvSpPr>
              <p:spPr bwMode="auto">
                <a:xfrm>
                  <a:off x="2759714" y="2438426"/>
                  <a:ext cx="88010" cy="157578"/>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4" name="下箭头 33"/>
                <p:cNvSpPr/>
                <p:nvPr/>
              </p:nvSpPr>
              <p:spPr bwMode="auto">
                <a:xfrm>
                  <a:off x="3728455" y="2455022"/>
                  <a:ext cx="88010" cy="157578"/>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5" name="下箭头 34"/>
                <p:cNvSpPr/>
                <p:nvPr/>
              </p:nvSpPr>
              <p:spPr bwMode="auto">
                <a:xfrm>
                  <a:off x="4633306" y="2438426"/>
                  <a:ext cx="88010" cy="157578"/>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6" name="下箭头 35"/>
                <p:cNvSpPr/>
                <p:nvPr/>
              </p:nvSpPr>
              <p:spPr bwMode="auto">
                <a:xfrm>
                  <a:off x="5474564" y="2433244"/>
                  <a:ext cx="88010" cy="157578"/>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7" name="下箭头 36"/>
                <p:cNvSpPr/>
                <p:nvPr/>
              </p:nvSpPr>
              <p:spPr bwMode="auto">
                <a:xfrm>
                  <a:off x="6424082" y="2450352"/>
                  <a:ext cx="88010" cy="157578"/>
                </a:xfrm>
                <a:prstGeom prst="downArrow">
                  <a:avLst/>
                </a:prstGeom>
                <a:solidFill>
                  <a:srgbClr val="FF3300"/>
                </a:solidFill>
                <a:ln w="9525" cap="flat" cmpd="sng" algn="ctr">
                  <a:solidFill>
                    <a:srgbClr val="FF000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8" name="下箭头 37"/>
                <p:cNvSpPr/>
                <p:nvPr/>
              </p:nvSpPr>
              <p:spPr bwMode="auto">
                <a:xfrm rot="10800000">
                  <a:off x="6286458" y="2439086"/>
                  <a:ext cx="76199" cy="156918"/>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39" name="下箭头 38"/>
                <p:cNvSpPr/>
                <p:nvPr/>
              </p:nvSpPr>
              <p:spPr bwMode="auto">
                <a:xfrm rot="10800000">
                  <a:off x="5265851" y="2433903"/>
                  <a:ext cx="76199" cy="156918"/>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40" name="下箭头 39"/>
                <p:cNvSpPr/>
                <p:nvPr/>
              </p:nvSpPr>
              <p:spPr bwMode="auto">
                <a:xfrm rot="10800000">
                  <a:off x="4452879" y="2429385"/>
                  <a:ext cx="76199" cy="156918"/>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41" name="下箭头 40"/>
                <p:cNvSpPr/>
                <p:nvPr/>
              </p:nvSpPr>
              <p:spPr bwMode="auto">
                <a:xfrm rot="10800000">
                  <a:off x="3533719" y="2434247"/>
                  <a:ext cx="76199" cy="156918"/>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42" name="下箭头 41"/>
                <p:cNvSpPr/>
                <p:nvPr/>
              </p:nvSpPr>
              <p:spPr bwMode="auto">
                <a:xfrm rot="10800000">
                  <a:off x="2590811" y="2439086"/>
                  <a:ext cx="76199" cy="156918"/>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43" name="下箭头 42"/>
                <p:cNvSpPr/>
                <p:nvPr/>
              </p:nvSpPr>
              <p:spPr bwMode="auto">
                <a:xfrm rot="5400000">
                  <a:off x="4105937" y="2266176"/>
                  <a:ext cx="76198" cy="459072"/>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44" name="下箭头 43"/>
                <p:cNvSpPr/>
                <p:nvPr/>
              </p:nvSpPr>
              <p:spPr bwMode="auto">
                <a:xfrm rot="5400000">
                  <a:off x="5893978" y="2246989"/>
                  <a:ext cx="76198" cy="459072"/>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45" name="下箭头 44"/>
                <p:cNvSpPr/>
                <p:nvPr/>
              </p:nvSpPr>
              <p:spPr bwMode="auto">
                <a:xfrm rot="5400000">
                  <a:off x="2206362" y="2246989"/>
                  <a:ext cx="76198" cy="459072"/>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sp>
              <p:nvSpPr>
                <p:cNvPr id="46" name="下箭头 45"/>
                <p:cNvSpPr/>
                <p:nvPr/>
              </p:nvSpPr>
              <p:spPr bwMode="auto">
                <a:xfrm rot="10800000">
                  <a:off x="1743799" y="2021004"/>
                  <a:ext cx="85073" cy="265017"/>
                </a:xfrm>
                <a:prstGeom prst="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黑体" pitchFamily="2" charset="-122"/>
                    <a:cs typeface="Arial" pitchFamily="34" charset="0"/>
                  </a:endParaRPr>
                </a:p>
              </p:txBody>
            </p:sp>
          </p:grpSp>
          <p:sp>
            <p:nvSpPr>
              <p:cNvPr id="20" name="矩形 19"/>
              <p:cNvSpPr/>
              <p:nvPr/>
            </p:nvSpPr>
            <p:spPr>
              <a:xfrm>
                <a:off x="5375089" y="2378906"/>
                <a:ext cx="3237620" cy="984473"/>
              </a:xfrm>
              <a:prstGeom prst="rect">
                <a:avLst/>
              </a:prstGeom>
            </p:spPr>
            <p:txBody>
              <a:bodyPr wrap="square" lIns="21342" tIns="10671" rIns="21342" bIns="10671">
                <a:spAutoFit/>
              </a:bodyPr>
              <a:lstStyle/>
              <a:p>
                <a:pPr eaLnBrk="0" hangingPunct="0"/>
                <a:r>
                  <a:rPr lang="en-US" altLang="zh-CN" sz="1600" b="1" dirty="0" smtClean="0">
                    <a:latin typeface="Arial" pitchFamily="34" charset="0"/>
                    <a:ea typeface="微软雅黑" pitchFamily="34" charset="-122"/>
                    <a:cs typeface="Arial" pitchFamily="34" charset="0"/>
                  </a:rPr>
                  <a:t>General defrosting mode</a:t>
                </a:r>
                <a:endParaRPr lang="zh-CN" altLang="en-US" sz="1600" b="1" dirty="0">
                  <a:latin typeface="Arial" pitchFamily="34" charset="0"/>
                  <a:ea typeface="微软雅黑" pitchFamily="34" charset="-122"/>
                  <a:cs typeface="Arial" pitchFamily="34" charset="0"/>
                </a:endParaRPr>
              </a:p>
            </p:txBody>
          </p:sp>
        </p:grpSp>
        <p:pic>
          <p:nvPicPr>
            <p:cNvPr id="111" name="图片 110"/>
            <p:cNvPicPr>
              <a:picLocks noChangeAspect="1"/>
            </p:cNvPicPr>
            <p:nvPr/>
          </p:nvPicPr>
          <p:blipFill rotWithShape="1">
            <a:blip r:embed="rId11" cstate="print">
              <a:extLst>
                <a:ext uri="{28A0092B-C50C-407E-A947-70E740481C1C}">
                  <a14:useLocalDpi xmlns:a14="http://schemas.microsoft.com/office/drawing/2010/main" val="0"/>
                </a:ext>
              </a:extLst>
            </a:blip>
            <a:srcRect l="22651" t="2393" r="21242"/>
            <a:stretch/>
          </p:blipFill>
          <p:spPr>
            <a:xfrm>
              <a:off x="3301381" y="5190583"/>
              <a:ext cx="467662" cy="558651"/>
            </a:xfrm>
            <a:prstGeom prst="rect">
              <a:avLst/>
            </a:prstGeom>
          </p:spPr>
        </p:pic>
      </p:grpSp>
    </p:spTree>
    <p:extLst>
      <p:ext uri="{BB962C8B-B14F-4D97-AF65-F5344CB8AC3E}">
        <p14:creationId xmlns:p14="http://schemas.microsoft.com/office/powerpoint/2010/main" val="140785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8" name="文本框 61"/>
          <p:cNvSpPr txBox="1">
            <a:spLocks noChangeArrowheads="1"/>
          </p:cNvSpPr>
          <p:nvPr/>
        </p:nvSpPr>
        <p:spPr bwMode="auto">
          <a:xfrm>
            <a:off x="10420350" y="0"/>
            <a:ext cx="971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smtClean="0">
                <a:solidFill>
                  <a:srgbClr val="FFFFFF"/>
                </a:solidFill>
                <a:latin typeface="Arial" pitchFamily="34" charset="0"/>
                <a:cs typeface="Arial" pitchFamily="34" charset="0"/>
              </a:rPr>
              <a:t>产品特点</a:t>
            </a:r>
            <a:endParaRPr lang="zh-CN" altLang="en-US" sz="2800" b="1">
              <a:solidFill>
                <a:srgbClr val="FFFFFF"/>
              </a:solidFill>
              <a:latin typeface="Arial" pitchFamily="34" charset="0"/>
              <a:cs typeface="Arial" pitchFamily="34" charset="0"/>
            </a:endParaRPr>
          </a:p>
        </p:txBody>
      </p:sp>
      <p:pic>
        <p:nvPicPr>
          <p:cNvPr id="9" name="图片 8"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1" name="矩形 10"/>
          <p:cNvSpPr/>
          <p:nvPr/>
        </p:nvSpPr>
        <p:spPr>
          <a:xfrm>
            <a:off x="34008" y="698500"/>
            <a:ext cx="10261898" cy="575548"/>
          </a:xfrm>
          <a:prstGeom prst="rect">
            <a:avLst/>
          </a:prstGeom>
        </p:spPr>
        <p:txBody>
          <a:bodyPr wrap="square" lIns="21342" tIns="10671" rIns="21342" bIns="10671">
            <a:spAutoFit/>
          </a:bodyPr>
          <a:lstStyle/>
          <a:p>
            <a:pPr lvl="0">
              <a:lnSpc>
                <a:spcPct val="150000"/>
              </a:lnSpc>
            </a:pPr>
            <a:r>
              <a:rPr lang="zh-CN" altLang="en-US" sz="2400" b="1" dirty="0" smtClean="0">
                <a:latin typeface="Arial" pitchFamily="34" charset="0"/>
                <a:ea typeface="微软雅黑" pitchFamily="34" charset="-122"/>
                <a:cs typeface="Arial" pitchFamily="34" charset="0"/>
              </a:rPr>
              <a:t>⑤</a:t>
            </a:r>
            <a:r>
              <a:rPr lang="en-US" altLang="zh-CN" sz="2400" b="1" dirty="0" smtClean="0">
                <a:latin typeface="Arial" pitchFamily="34" charset="0"/>
                <a:ea typeface="微软雅黑" pitchFamily="34" charset="-122"/>
                <a:cs typeface="Arial" pitchFamily="34" charset="0"/>
              </a:rPr>
              <a:t>Noise control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Large-flow </a:t>
            </a:r>
            <a:r>
              <a:rPr lang="en-US" altLang="zh-CN" sz="2400" b="1" dirty="0" smtClean="0">
                <a:solidFill>
                  <a:srgbClr val="FF0000"/>
                </a:solidFill>
                <a:latin typeface="Arial" pitchFamily="34" charset="0"/>
                <a:ea typeface="微软雅黑" pitchFamily="34" charset="-122"/>
                <a:cs typeface="Arial" pitchFamily="34" charset="0"/>
              </a:rPr>
              <a:t>and low-noise air duct</a:t>
            </a:r>
          </a:p>
        </p:txBody>
      </p:sp>
      <p:sp>
        <p:nvSpPr>
          <p:cNvPr id="35" name="矩形 34"/>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70" y="3594547"/>
            <a:ext cx="5577044" cy="193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19213" y="1423198"/>
            <a:ext cx="5238158" cy="2031325"/>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Large air volume and low noise fan: The reversed S-shaped tail design effectively increases the work area of the blades and greatly increases the air volume. Tail of the blade is designed from the winglet of the aircraft, which can effectively suppress the tip vortex generated by the wing tip pressure difference and reduce noise.</a:t>
            </a:r>
            <a:endParaRPr lang="zh-CN" altLang="en-US" dirty="0">
              <a:latin typeface="Arial" pitchFamily="34" charset="0"/>
              <a:ea typeface="微软雅黑" pitchFamily="34" charset="-122"/>
              <a:cs typeface="Arial" pitchFamily="34"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0187" y="3285309"/>
            <a:ext cx="6421813" cy="255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770187" y="1414572"/>
            <a:ext cx="5132877" cy="1477328"/>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Immersed layout for the air duct: The whole air duct system is sunk and the whole structure is an immersed structure, which can effectively reduce wind noise and improve the convenience of transportation.</a:t>
            </a:r>
            <a:endParaRPr lang="zh-CN" altLang="en-US" dirty="0">
              <a:latin typeface="Arial" pitchFamily="34" charset="0"/>
              <a:ea typeface="微软雅黑" pitchFamily="34" charset="-122"/>
              <a:cs typeface="Arial" pitchFamily="34" charset="0"/>
            </a:endParaRPr>
          </a:p>
        </p:txBody>
      </p:sp>
      <p:grpSp>
        <p:nvGrpSpPr>
          <p:cNvPr id="12" name="组合 11"/>
          <p:cNvGrpSpPr/>
          <p:nvPr/>
        </p:nvGrpSpPr>
        <p:grpSpPr>
          <a:xfrm>
            <a:off x="10337800" y="-38100"/>
            <a:ext cx="1854200" cy="833747"/>
            <a:chOff x="10337800" y="-38100"/>
            <a:chExt cx="1854200" cy="833747"/>
          </a:xfrm>
        </p:grpSpPr>
        <p:sp>
          <p:nvSpPr>
            <p:cNvPr id="13"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4"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109949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 name="矩形 10"/>
          <p:cNvSpPr/>
          <p:nvPr/>
        </p:nvSpPr>
        <p:spPr>
          <a:xfrm>
            <a:off x="12699" y="695153"/>
            <a:ext cx="10247581" cy="575548"/>
          </a:xfrm>
          <a:prstGeom prst="rect">
            <a:avLst/>
          </a:prstGeom>
        </p:spPr>
        <p:txBody>
          <a:bodyPr wrap="square" lIns="21342" tIns="10671" rIns="21342" bIns="10671">
            <a:spAutoFit/>
          </a:bodyPr>
          <a:lstStyle/>
          <a:p>
            <a:pPr lvl="0">
              <a:lnSpc>
                <a:spcPct val="150000"/>
              </a:lnSpc>
            </a:pPr>
            <a:r>
              <a:rPr lang="zh-CN" altLang="en-US" sz="2400" b="1" dirty="0" smtClean="0">
                <a:latin typeface="Arial" pitchFamily="34" charset="0"/>
                <a:ea typeface="微软雅黑" pitchFamily="34" charset="-122"/>
                <a:cs typeface="Arial" pitchFamily="34" charset="0"/>
              </a:rPr>
              <a:t>⑤</a:t>
            </a:r>
            <a:r>
              <a:rPr lang="en-US" altLang="zh-CN" sz="2400" b="1" dirty="0" smtClean="0">
                <a:latin typeface="Arial" pitchFamily="34" charset="0"/>
                <a:ea typeface="微软雅黑" pitchFamily="34" charset="-122"/>
                <a:cs typeface="Arial" pitchFamily="34" charset="0"/>
              </a:rPr>
              <a:t> Noise control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Sound </a:t>
            </a:r>
            <a:r>
              <a:rPr lang="en-US" altLang="zh-CN" sz="2400" b="1" dirty="0" smtClean="0">
                <a:solidFill>
                  <a:srgbClr val="FF0000"/>
                </a:solidFill>
                <a:latin typeface="Arial" pitchFamily="34" charset="0"/>
                <a:ea typeface="微软雅黑" pitchFamily="34" charset="-122"/>
                <a:cs typeface="Arial" pitchFamily="34" charset="0"/>
              </a:rPr>
              <a:t>absorption, sound insulation</a:t>
            </a:r>
          </a:p>
        </p:txBody>
      </p:sp>
      <p:sp>
        <p:nvSpPr>
          <p:cNvPr id="26" name="矩形 25"/>
          <p:cNvSpPr/>
          <p:nvPr/>
        </p:nvSpPr>
        <p:spPr>
          <a:xfrm>
            <a:off x="379876" y="1191172"/>
            <a:ext cx="6336708" cy="1200329"/>
          </a:xfrm>
          <a:prstGeom prst="rect">
            <a:avLst/>
          </a:prstGeom>
        </p:spPr>
        <p:txBody>
          <a:bodyPr wrap="square">
            <a:spAutoFit/>
          </a:bodyPr>
          <a:lstStyle/>
          <a:p>
            <a:pPr lvl="0" algn="just"/>
            <a:r>
              <a:rPr lang="en-US" altLang="zh-CN" b="1" dirty="0" smtClean="0">
                <a:latin typeface="Arial" pitchFamily="34" charset="0"/>
                <a:ea typeface="微软雅黑" pitchFamily="34" charset="-122"/>
                <a:cs typeface="Arial" pitchFamily="34" charset="0"/>
              </a:rPr>
              <a:t>Sound absorber:</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After several times of onsite noise data acquisition and data calculation, we use the new sound absorption material. The structure is an integrated structure and cooperates well with the compressor.</a:t>
            </a:r>
            <a:endParaRPr lang="en-US" altLang="zh-CN" dirty="0">
              <a:latin typeface="Arial" pitchFamily="34" charset="0"/>
              <a:ea typeface="微软雅黑" pitchFamily="34" charset="-122"/>
              <a:cs typeface="Arial" pitchFamily="34" charset="0"/>
            </a:endParaRPr>
          </a:p>
        </p:txBody>
      </p:sp>
      <p:pic>
        <p:nvPicPr>
          <p:cNvPr id="36" name="Picture 2"/>
          <p:cNvPicPr>
            <a:picLocks noChangeAspect="1" noChangeArrowheads="1"/>
          </p:cNvPicPr>
          <p:nvPr/>
        </p:nvPicPr>
        <p:blipFill>
          <a:blip r:embed="rId2" cstate="print"/>
          <a:srcRect/>
          <a:stretch>
            <a:fillRect/>
          </a:stretch>
        </p:blipFill>
        <p:spPr bwMode="auto">
          <a:xfrm>
            <a:off x="6910248" y="3945451"/>
            <a:ext cx="2109767" cy="2875973"/>
          </a:xfrm>
          <a:prstGeom prst="rect">
            <a:avLst/>
          </a:prstGeom>
          <a:noFill/>
          <a:ln w="9525">
            <a:noFill/>
            <a:miter lim="800000"/>
            <a:headEnd/>
            <a:tailEnd/>
          </a:ln>
          <a:effectLst/>
        </p:spPr>
      </p:pic>
      <p:sp>
        <p:nvSpPr>
          <p:cNvPr id="2" name="矩形 1"/>
          <p:cNvSpPr/>
          <p:nvPr/>
        </p:nvSpPr>
        <p:spPr>
          <a:xfrm>
            <a:off x="379876" y="4570210"/>
            <a:ext cx="6336708" cy="1754326"/>
          </a:xfrm>
          <a:prstGeom prst="rect">
            <a:avLst/>
          </a:prstGeom>
        </p:spPr>
        <p:txBody>
          <a:bodyPr wrap="square">
            <a:spAutoFit/>
          </a:bodyPr>
          <a:lstStyle/>
          <a:p>
            <a:pPr algn="just">
              <a:defRPr/>
            </a:pPr>
            <a:r>
              <a:rPr lang="en-US" altLang="zh-CN" b="1" dirty="0" smtClean="0">
                <a:latin typeface="Arial" pitchFamily="34" charset="0"/>
                <a:ea typeface="微软雅黑" pitchFamily="34" charset="-122"/>
                <a:cs typeface="Arial" pitchFamily="34" charset="0"/>
              </a:rPr>
              <a:t>Metal sound-proof enclosure: </a:t>
            </a:r>
            <a:r>
              <a:rPr lang="en-US" altLang="zh-CN" dirty="0" smtClean="0">
                <a:latin typeface="Arial" pitchFamily="34" charset="0"/>
                <a:ea typeface="微软雅黑" pitchFamily="34" charset="-122"/>
                <a:cs typeface="Arial" pitchFamily="34" charset="0"/>
              </a:rPr>
              <a:t>It consists of a sheet metal layer and a sound absorbing layer. It is soundproof, waterproof and anti-aging. The sound absorbing layer is adhered to the inner wall of the sheet metal layer. It is a new sound absorbing material that can effectively absorb sound and vibration.</a:t>
            </a:r>
            <a:endParaRPr lang="en-US" altLang="zh-CN" dirty="0">
              <a:latin typeface="Arial" pitchFamily="34" charset="0"/>
              <a:ea typeface="微软雅黑" pitchFamily="34" charset="-122"/>
              <a:cs typeface="Arial" pitchFamily="34" charset="0"/>
            </a:endParaRPr>
          </a:p>
        </p:txBody>
      </p:sp>
      <p:pic>
        <p:nvPicPr>
          <p:cNvPr id="37" name="Picture 2"/>
          <p:cNvPicPr>
            <a:picLocks noChangeAspect="1" noChangeArrowheads="1"/>
          </p:cNvPicPr>
          <p:nvPr/>
        </p:nvPicPr>
        <p:blipFill>
          <a:blip r:embed="rId3" cstate="print"/>
          <a:srcRect/>
          <a:stretch>
            <a:fillRect/>
          </a:stretch>
        </p:blipFill>
        <p:spPr bwMode="auto">
          <a:xfrm>
            <a:off x="9136594" y="3889336"/>
            <a:ext cx="2169581" cy="2928934"/>
          </a:xfrm>
          <a:prstGeom prst="rect">
            <a:avLst/>
          </a:prstGeom>
          <a:noFill/>
          <a:ln w="9525">
            <a:noFill/>
            <a:miter lim="800000"/>
            <a:headEnd/>
            <a:tailEnd/>
          </a:ln>
          <a:effectLst/>
        </p:spPr>
      </p:pic>
      <p:sp>
        <p:nvSpPr>
          <p:cNvPr id="10" name="矩形 9"/>
          <p:cNvSpPr/>
          <p:nvPr/>
        </p:nvSpPr>
        <p:spPr>
          <a:xfrm>
            <a:off x="9403168" y="3248730"/>
            <a:ext cx="1856595" cy="646331"/>
          </a:xfrm>
          <a:prstGeom prst="rect">
            <a:avLst/>
          </a:prstGeom>
        </p:spPr>
        <p:txBody>
          <a:bodyPr wrap="square">
            <a:spAutoFit/>
          </a:bodyPr>
          <a:lstStyle/>
          <a:p>
            <a:r>
              <a:rPr lang="en-US" altLang="zh-CN" dirty="0" smtClean="0">
                <a:latin typeface="Arial" pitchFamily="34" charset="0"/>
                <a:ea typeface="微软雅黑" pitchFamily="34" charset="-122"/>
                <a:cs typeface="Arial" pitchFamily="34" charset="0"/>
              </a:rPr>
              <a:t>Metal sound-proof enclosure</a:t>
            </a:r>
            <a:endParaRPr lang="zh-CN" altLang="en-US" dirty="0">
              <a:latin typeface="Arial" pitchFamily="34" charset="0"/>
              <a:cs typeface="Arial" pitchFamily="34" charset="0"/>
            </a:endParaRPr>
          </a:p>
        </p:txBody>
      </p:sp>
      <p:sp>
        <p:nvSpPr>
          <p:cNvPr id="12" name="矩形 11"/>
          <p:cNvSpPr/>
          <p:nvPr/>
        </p:nvSpPr>
        <p:spPr>
          <a:xfrm>
            <a:off x="7106056" y="3248729"/>
            <a:ext cx="1897251" cy="646331"/>
          </a:xfrm>
          <a:prstGeom prst="rect">
            <a:avLst/>
          </a:prstGeom>
        </p:spPr>
        <p:txBody>
          <a:bodyPr wrap="square">
            <a:spAutoFit/>
          </a:bodyPr>
          <a:lstStyle/>
          <a:p>
            <a:r>
              <a:rPr lang="en-US" altLang="zh-CN" dirty="0" smtClean="0">
                <a:latin typeface="Arial" pitchFamily="34" charset="0"/>
                <a:ea typeface="微软雅黑" pitchFamily="34" charset="-122"/>
                <a:cs typeface="Arial" pitchFamily="34" charset="0"/>
              </a:rPr>
              <a:t>Integrated type sound absorber</a:t>
            </a:r>
          </a:p>
        </p:txBody>
      </p:sp>
      <p:pic>
        <p:nvPicPr>
          <p:cNvPr id="21" name="图片 20" descr="格力中央空调-彩色.png"/>
          <p:cNvPicPr>
            <a:picLocks noChangeAspect="1"/>
          </p:cNvPicPr>
          <p:nvPr/>
        </p:nvPicPr>
        <p:blipFill>
          <a:blip r:embed="rId4" cstate="print"/>
          <a:stretch>
            <a:fillRect/>
          </a:stretch>
        </p:blipFill>
        <p:spPr>
          <a:xfrm>
            <a:off x="219213" y="131797"/>
            <a:ext cx="1635601" cy="504150"/>
          </a:xfrm>
          <a:prstGeom prst="rect">
            <a:avLst/>
          </a:prstGeom>
        </p:spPr>
      </p:pic>
      <p:sp>
        <p:nvSpPr>
          <p:cNvPr id="22" name="矩形 21"/>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19" name="组合 18"/>
          <p:cNvGrpSpPr/>
          <p:nvPr/>
        </p:nvGrpSpPr>
        <p:grpSpPr>
          <a:xfrm>
            <a:off x="10337800" y="-38100"/>
            <a:ext cx="1854200" cy="833747"/>
            <a:chOff x="10337800" y="-38100"/>
            <a:chExt cx="1854200" cy="833747"/>
          </a:xfrm>
        </p:grpSpPr>
        <p:sp>
          <p:nvSpPr>
            <p:cNvPr id="2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3"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24" name="组合 23"/>
          <p:cNvGrpSpPr/>
          <p:nvPr/>
        </p:nvGrpSpPr>
        <p:grpSpPr>
          <a:xfrm>
            <a:off x="397833" y="2497474"/>
            <a:ext cx="5744814" cy="1946982"/>
            <a:chOff x="206514" y="4863474"/>
            <a:chExt cx="5744814" cy="1946982"/>
          </a:xfrm>
        </p:grpSpPr>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514" y="4863474"/>
              <a:ext cx="55721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矩形 26"/>
            <p:cNvSpPr/>
            <p:nvPr/>
          </p:nvSpPr>
          <p:spPr bwMode="auto">
            <a:xfrm>
              <a:off x="238126" y="6461185"/>
              <a:ext cx="1513036" cy="2452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rPr>
                <a:t>Surface N1 (Reflection)</a:t>
              </a:r>
              <a:endParaRPr kumimoji="0" lang="zh-CN" altLang="en-US" sz="1100" b="0" i="0" u="none" strike="noStrike" cap="none" normalizeH="0" baseline="0" dirty="0" smtClean="0">
                <a:ln>
                  <a:noFill/>
                </a:ln>
                <a:solidFill>
                  <a:schemeClr val="tx1"/>
                </a:solidFill>
                <a:effectLst/>
                <a:latin typeface="Calibri" pitchFamily="34" charset="0"/>
                <a:ea typeface="宋体" pitchFamily="2" charset="-122"/>
              </a:endParaRPr>
            </a:p>
          </p:txBody>
        </p:sp>
        <p:sp>
          <p:nvSpPr>
            <p:cNvPr id="28" name="矩形 27"/>
            <p:cNvSpPr/>
            <p:nvPr/>
          </p:nvSpPr>
          <p:spPr bwMode="auto">
            <a:xfrm>
              <a:off x="1891828" y="6461185"/>
              <a:ext cx="1513036" cy="2452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rPr>
                <a:t>Surface N2 (Reflection)</a:t>
              </a:r>
              <a:endParaRPr kumimoji="0" lang="zh-CN" altLang="en-US" sz="1100" b="0" i="0" u="none" strike="noStrike" cap="none" normalizeH="0" baseline="0" dirty="0" smtClean="0">
                <a:ln>
                  <a:noFill/>
                </a:ln>
                <a:solidFill>
                  <a:schemeClr val="tx1"/>
                </a:solidFill>
                <a:effectLst/>
                <a:latin typeface="Calibri" pitchFamily="34" charset="0"/>
                <a:ea typeface="宋体" pitchFamily="2" charset="-122"/>
              </a:endParaRPr>
            </a:p>
          </p:txBody>
        </p:sp>
        <p:sp>
          <p:nvSpPr>
            <p:cNvPr id="29" name="矩形 28"/>
            <p:cNvSpPr/>
            <p:nvPr/>
          </p:nvSpPr>
          <p:spPr bwMode="auto">
            <a:xfrm>
              <a:off x="3390965" y="6426681"/>
              <a:ext cx="1372683" cy="3837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rPr>
                <a:t>Absorption</a:t>
              </a:r>
              <a:r>
                <a:rPr kumimoji="0" lang="en-US" altLang="zh-CN" sz="1100" b="0" i="0" u="none" strike="noStrike" cap="none" normalizeH="0" dirty="0" smtClean="0">
                  <a:ln>
                    <a:noFill/>
                  </a:ln>
                  <a:solidFill>
                    <a:schemeClr val="tx1"/>
                  </a:solidFill>
                  <a:effectLst/>
                  <a:latin typeface="Calibri" pitchFamily="34" charset="0"/>
                  <a:ea typeface="宋体" pitchFamily="2" charset="-122"/>
                </a:rPr>
                <a:t> material (Gray)</a:t>
              </a:r>
              <a:endParaRPr kumimoji="0" lang="zh-CN" altLang="en-US" sz="1100" b="0" i="0" u="none" strike="noStrike" cap="none" normalizeH="0" baseline="0" dirty="0" smtClean="0">
                <a:ln>
                  <a:noFill/>
                </a:ln>
                <a:solidFill>
                  <a:schemeClr val="tx1"/>
                </a:solidFill>
                <a:effectLst/>
                <a:latin typeface="Calibri" pitchFamily="34" charset="0"/>
                <a:ea typeface="宋体" pitchFamily="2" charset="-122"/>
              </a:endParaRPr>
            </a:p>
          </p:txBody>
        </p:sp>
        <p:sp>
          <p:nvSpPr>
            <p:cNvPr id="30" name="矩形 29"/>
            <p:cNvSpPr/>
            <p:nvPr/>
          </p:nvSpPr>
          <p:spPr bwMode="auto">
            <a:xfrm>
              <a:off x="4578645" y="6426681"/>
              <a:ext cx="1372683" cy="3837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rPr>
                <a:t>Absorption</a:t>
              </a:r>
              <a:r>
                <a:rPr kumimoji="0" lang="en-US" altLang="zh-CN" sz="1100" b="0" i="0" u="none" strike="noStrike" cap="none" normalizeH="0" dirty="0" smtClean="0">
                  <a:ln>
                    <a:noFill/>
                  </a:ln>
                  <a:solidFill>
                    <a:schemeClr val="tx1"/>
                  </a:solidFill>
                  <a:effectLst/>
                  <a:latin typeface="Calibri" pitchFamily="34" charset="0"/>
                  <a:ea typeface="宋体" pitchFamily="2" charset="-122"/>
                </a:rPr>
                <a:t> material (White)</a:t>
              </a:r>
              <a:endParaRPr kumimoji="0" lang="zh-CN" altLang="en-US" sz="1100" b="0" i="0" u="none" strike="noStrike" cap="none" normalizeH="0" baseline="0" dirty="0" smtClean="0">
                <a:ln>
                  <a:noFill/>
                </a:ln>
                <a:solidFill>
                  <a:schemeClr val="tx1"/>
                </a:solidFill>
                <a:effectLst/>
                <a:latin typeface="Calibri" pitchFamily="34" charset="0"/>
                <a:ea typeface="宋体" pitchFamily="2" charset="-122"/>
              </a:endParaRPr>
            </a:p>
          </p:txBody>
        </p:sp>
      </p:grpSp>
      <p:grpSp>
        <p:nvGrpSpPr>
          <p:cNvPr id="7" name="组合 6"/>
          <p:cNvGrpSpPr/>
          <p:nvPr/>
        </p:nvGrpSpPr>
        <p:grpSpPr>
          <a:xfrm>
            <a:off x="6716584" y="1129423"/>
            <a:ext cx="5097464" cy="2068915"/>
            <a:chOff x="8158998" y="1173037"/>
            <a:chExt cx="3892794" cy="3071834"/>
          </a:xfrm>
        </p:grpSpPr>
        <p:grpSp>
          <p:nvGrpSpPr>
            <p:cNvPr id="5" name="组合 4"/>
            <p:cNvGrpSpPr/>
            <p:nvPr/>
          </p:nvGrpSpPr>
          <p:grpSpPr>
            <a:xfrm>
              <a:off x="8158998" y="1173037"/>
              <a:ext cx="3892794" cy="3071834"/>
              <a:chOff x="8073673" y="1027903"/>
              <a:chExt cx="4990772" cy="3071834"/>
            </a:xfrm>
          </p:grpSpPr>
          <p:graphicFrame>
            <p:nvGraphicFramePr>
              <p:cNvPr id="41" name="图表 40"/>
              <p:cNvGraphicFramePr/>
              <p:nvPr>
                <p:extLst>
                  <p:ext uri="{D42A27DB-BD31-4B8C-83A1-F6EECF244321}">
                    <p14:modId xmlns:p14="http://schemas.microsoft.com/office/powerpoint/2010/main" val="2769665599"/>
                  </p:ext>
                </p:extLst>
              </p:nvPr>
            </p:nvGraphicFramePr>
            <p:xfrm>
              <a:off x="8073673" y="1027903"/>
              <a:ext cx="4990772" cy="3071834"/>
            </p:xfrm>
            <a:graphic>
              <a:graphicData uri="http://schemas.openxmlformats.org/drawingml/2006/chart">
                <c:chart xmlns:c="http://schemas.openxmlformats.org/drawingml/2006/chart" xmlns:r="http://schemas.openxmlformats.org/officeDocument/2006/relationships" r:id="rId6"/>
              </a:graphicData>
            </a:graphic>
          </p:graphicFrame>
          <p:sp>
            <p:nvSpPr>
              <p:cNvPr id="4" name="矩形 3"/>
              <p:cNvSpPr/>
              <p:nvPr/>
            </p:nvSpPr>
            <p:spPr>
              <a:xfrm>
                <a:off x="11050107" y="2087317"/>
                <a:ext cx="956519" cy="548368"/>
              </a:xfrm>
              <a:prstGeom prst="rect">
                <a:avLst/>
              </a:prstGeom>
              <a:solidFill>
                <a:schemeClr val="bg1"/>
              </a:solidFill>
            </p:spPr>
            <p:txBody>
              <a:bodyPr wrap="square">
                <a:spAutoFit/>
              </a:bodyPr>
              <a:lstStyle/>
              <a:p>
                <a:r>
                  <a:rPr lang="en-US" altLang="zh-CN" dirty="0" smtClean="0">
                    <a:solidFill>
                      <a:srgbClr val="FF0000"/>
                    </a:solidFill>
                    <a:latin typeface="Arial" pitchFamily="34" charset="0"/>
                    <a:ea typeface="微软雅黑" pitchFamily="34" charset="-122"/>
                    <a:cs typeface="Arial" pitchFamily="34" charset="0"/>
                  </a:rPr>
                  <a:t>5dB(A)</a:t>
                </a:r>
                <a:endParaRPr lang="zh-CN" altLang="en-US" dirty="0">
                  <a:solidFill>
                    <a:srgbClr val="FF0000"/>
                  </a:solidFill>
                  <a:latin typeface="Arial" pitchFamily="34" charset="0"/>
                  <a:cs typeface="Arial" pitchFamily="34" charset="0"/>
                </a:endParaRPr>
              </a:p>
            </p:txBody>
          </p:sp>
        </p:grpSp>
        <p:sp>
          <p:nvSpPr>
            <p:cNvPr id="3" name="左箭头 2"/>
            <p:cNvSpPr/>
            <p:nvPr/>
          </p:nvSpPr>
          <p:spPr bwMode="auto">
            <a:xfrm rot="16200000">
              <a:off x="10944415" y="2188534"/>
              <a:ext cx="954339" cy="313367"/>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75896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8" name="文本框 61"/>
          <p:cNvSpPr txBox="1">
            <a:spLocks noChangeArrowheads="1"/>
          </p:cNvSpPr>
          <p:nvPr/>
        </p:nvSpPr>
        <p:spPr bwMode="auto">
          <a:xfrm>
            <a:off x="10420350" y="0"/>
            <a:ext cx="971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2800" b="1" dirty="0" smtClean="0">
                <a:solidFill>
                  <a:srgbClr val="FFFFFF"/>
                </a:solidFill>
                <a:latin typeface="Arial" pitchFamily="34" charset="0"/>
                <a:cs typeface="Arial" pitchFamily="34" charset="0"/>
              </a:rPr>
              <a:t>产品点</a:t>
            </a:r>
            <a:endParaRPr lang="zh-CN" altLang="en-US" sz="2800" b="1" dirty="0">
              <a:solidFill>
                <a:srgbClr val="FFFFFF"/>
              </a:solidFill>
              <a:latin typeface="Arial" pitchFamily="34" charset="0"/>
              <a:cs typeface="Arial" pitchFamily="34" charset="0"/>
            </a:endParaRPr>
          </a:p>
        </p:txBody>
      </p:sp>
      <p:sp>
        <p:nvSpPr>
          <p:cNvPr id="11" name="矩形 10"/>
          <p:cNvSpPr/>
          <p:nvPr/>
        </p:nvSpPr>
        <p:spPr>
          <a:xfrm>
            <a:off x="-1" y="683668"/>
            <a:ext cx="10913423" cy="575548"/>
          </a:xfrm>
          <a:prstGeom prst="rect">
            <a:avLst/>
          </a:prstGeom>
        </p:spPr>
        <p:txBody>
          <a:bodyPr wrap="square" lIns="21342" tIns="10671" rIns="21342" bIns="10671">
            <a:spAutoFit/>
          </a:bodyPr>
          <a:lstStyle/>
          <a:p>
            <a:pPr lvl="0">
              <a:lnSpc>
                <a:spcPct val="150000"/>
              </a:lnSpc>
            </a:pPr>
            <a:r>
              <a:rPr lang="zh-CN" altLang="en-US" sz="2400" b="1" dirty="0" smtClean="0">
                <a:latin typeface="Arial" pitchFamily="34" charset="0"/>
                <a:ea typeface="微软雅黑" pitchFamily="34" charset="-122"/>
                <a:cs typeface="Arial" pitchFamily="34" charset="0"/>
              </a:rPr>
              <a:t>⑤</a:t>
            </a:r>
            <a:r>
              <a:rPr lang="en-US" altLang="zh-CN" sz="2400" b="1" dirty="0" smtClean="0">
                <a:latin typeface="Arial" pitchFamily="34" charset="0"/>
                <a:ea typeface="微软雅黑" pitchFamily="34" charset="-122"/>
                <a:cs typeface="Arial" pitchFamily="34" charset="0"/>
              </a:rPr>
              <a:t> Noise control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Enthalpy-adding </a:t>
            </a:r>
            <a:r>
              <a:rPr lang="en-US" altLang="zh-CN" sz="2400" b="1" dirty="0" smtClean="0">
                <a:solidFill>
                  <a:srgbClr val="FF0000"/>
                </a:solidFill>
                <a:latin typeface="Arial" pitchFamily="34" charset="0"/>
                <a:ea typeface="微软雅黑" pitchFamily="34" charset="-122"/>
                <a:cs typeface="Arial" pitchFamily="34" charset="0"/>
              </a:rPr>
              <a:t>pulse control</a:t>
            </a:r>
          </a:p>
        </p:txBody>
      </p:sp>
      <p:sp>
        <p:nvSpPr>
          <p:cNvPr id="17" name="矩形 16"/>
          <p:cNvSpPr/>
          <p:nvPr/>
        </p:nvSpPr>
        <p:spPr>
          <a:xfrm>
            <a:off x="462468" y="1351561"/>
            <a:ext cx="11278428" cy="610533"/>
          </a:xfrm>
          <a:prstGeom prst="rect">
            <a:avLst/>
          </a:prstGeom>
        </p:spPr>
        <p:txBody>
          <a:bodyPr wrap="square" lIns="55988" tIns="27994" rIns="55988" bIns="27994">
            <a:spAutoFit/>
          </a:bodyPr>
          <a:lstStyle/>
          <a:p>
            <a:pPr eaLnBrk="1" hangingPunct="1"/>
            <a:r>
              <a:rPr lang="en-US" altLang="zh-CN" dirty="0" smtClean="0">
                <a:latin typeface="Arial" pitchFamily="34" charset="0"/>
                <a:ea typeface="微软雅黑" pitchFamily="34" charset="-122"/>
                <a:cs typeface="Arial" pitchFamily="34" charset="0"/>
              </a:rPr>
              <a:t>According to the sound intensity cloud and the pulsation characteristics of the unit, we develop the enthalpy-adding pulse buffer silencer, which can reduce noise by 1.5dB.</a:t>
            </a:r>
            <a:endParaRPr lang="en-US" altLang="zh-CN" dirty="0">
              <a:latin typeface="Arial" pitchFamily="34" charset="0"/>
              <a:ea typeface="微软雅黑" pitchFamily="34" charset="-122"/>
              <a:cs typeface="Arial" pitchFamily="34" charset="0"/>
            </a:endParaRPr>
          </a:p>
        </p:txBody>
      </p:sp>
      <p:pic>
        <p:nvPicPr>
          <p:cNvPr id="10" name="图片 9"/>
          <p:cNvPicPr>
            <a:picLocks noChangeAspect="1"/>
          </p:cNvPicPr>
          <p:nvPr/>
        </p:nvPicPr>
        <p:blipFill>
          <a:blip r:embed="rId2" cstate="print"/>
          <a:stretch>
            <a:fillRect/>
          </a:stretch>
        </p:blipFill>
        <p:spPr>
          <a:xfrm>
            <a:off x="309990" y="2274442"/>
            <a:ext cx="5812571" cy="3093086"/>
          </a:xfrm>
          <a:prstGeom prst="rect">
            <a:avLst/>
          </a:prstGeom>
        </p:spPr>
      </p:pic>
      <p:sp>
        <p:nvSpPr>
          <p:cNvPr id="12" name="矩形 11"/>
          <p:cNvSpPr/>
          <p:nvPr/>
        </p:nvSpPr>
        <p:spPr>
          <a:xfrm>
            <a:off x="1773881" y="3065335"/>
            <a:ext cx="3140722" cy="10668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n w="0"/>
                <a:solidFill>
                  <a:srgbClr val="FF0000"/>
                </a:solidFill>
                <a:latin typeface="Arial" pitchFamily="34" charset="0"/>
                <a:cs typeface="Arial" pitchFamily="34" charset="0"/>
              </a:rPr>
              <a:t>Due to the intermediate air replenishment, a reverse pulse is formed on EVI pipeline after high-speed rotation.</a:t>
            </a:r>
            <a:endParaRPr lang="zh-CN" altLang="en-US" sz="1600" dirty="0" smtClean="0">
              <a:ln w="0"/>
              <a:solidFill>
                <a:srgbClr val="FF0000"/>
              </a:solidFill>
              <a:latin typeface="Arial" pitchFamily="34" charset="0"/>
              <a:cs typeface="Arial" pitchFamily="34" charset="0"/>
            </a:endParaRPr>
          </a:p>
        </p:txBody>
      </p:sp>
      <p:sp>
        <p:nvSpPr>
          <p:cNvPr id="2" name="矩形 1"/>
          <p:cNvSpPr/>
          <p:nvPr/>
        </p:nvSpPr>
        <p:spPr>
          <a:xfrm>
            <a:off x="7375636" y="5661969"/>
            <a:ext cx="2173993" cy="369332"/>
          </a:xfrm>
          <a:prstGeom prst="rect">
            <a:avLst/>
          </a:prstGeom>
        </p:spPr>
        <p:txBody>
          <a:bodyPr wrap="none">
            <a:spAutoFit/>
          </a:bodyPr>
          <a:lstStyle/>
          <a:p>
            <a:pPr eaLnBrk="1" hangingPunct="1"/>
            <a:r>
              <a:rPr lang="en-US" altLang="zh-CN" b="1" dirty="0" smtClean="0">
                <a:latin typeface="Arial" pitchFamily="34" charset="0"/>
                <a:cs typeface="Arial" pitchFamily="34" charset="0"/>
              </a:rPr>
              <a:t>New type silencer</a:t>
            </a:r>
            <a:endParaRPr lang="en-US" altLang="zh-CN" b="1" dirty="0">
              <a:latin typeface="Arial" pitchFamily="34" charset="0"/>
              <a:cs typeface="Arial" pitchFamily="34" charset="0"/>
            </a:endParaRPr>
          </a:p>
        </p:txBody>
      </p:sp>
      <p:pic>
        <p:nvPicPr>
          <p:cNvPr id="22" name="图片 21"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23" name="矩形 22"/>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pic>
        <p:nvPicPr>
          <p:cNvPr id="18" name="图片 13" descr="D:\work\2019\GMV6技术资料\画册\图片美化\张梦秋\P22消音器.png"/>
          <p:cNvPicPr>
            <a:picLocks noChangeAspect="1" noChangeArrowheads="1"/>
          </p:cNvPicPr>
          <p:nvPr/>
        </p:nvPicPr>
        <p:blipFill>
          <a:blip r:embed="rId4" cstate="print">
            <a:extLst>
              <a:ext uri="{28A0092B-C50C-407E-A947-70E740481C1C}">
                <a14:useLocalDpi xmlns:a14="http://schemas.microsoft.com/office/drawing/2010/main" val="0"/>
              </a:ext>
            </a:extLst>
          </a:blip>
          <a:srcRect l="18944" t="33260" r="25525" b="37947"/>
          <a:stretch>
            <a:fillRect/>
          </a:stretch>
        </p:blipFill>
        <p:spPr bwMode="auto">
          <a:xfrm>
            <a:off x="6999752" y="4670527"/>
            <a:ext cx="2925763"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9"/>
          <p:cNvGrpSpPr/>
          <p:nvPr/>
        </p:nvGrpSpPr>
        <p:grpSpPr>
          <a:xfrm>
            <a:off x="10337800" y="-38100"/>
            <a:ext cx="1854200" cy="833747"/>
            <a:chOff x="10337800" y="-38100"/>
            <a:chExt cx="1854200" cy="833747"/>
          </a:xfrm>
        </p:grpSpPr>
        <p:sp>
          <p:nvSpPr>
            <p:cNvPr id="21"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4"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5" name="组合 4"/>
          <p:cNvGrpSpPr/>
          <p:nvPr/>
        </p:nvGrpSpPr>
        <p:grpSpPr>
          <a:xfrm>
            <a:off x="6221312" y="2272588"/>
            <a:ext cx="4705350" cy="2247900"/>
            <a:chOff x="6221312" y="2272588"/>
            <a:chExt cx="4705350" cy="2247900"/>
          </a:xfrm>
        </p:grpSpPr>
        <p:grpSp>
          <p:nvGrpSpPr>
            <p:cNvPr id="4" name="组合 3"/>
            <p:cNvGrpSpPr/>
            <p:nvPr/>
          </p:nvGrpSpPr>
          <p:grpSpPr>
            <a:xfrm>
              <a:off x="6221312" y="2272588"/>
              <a:ext cx="4705350" cy="2247900"/>
              <a:chOff x="6577600" y="2524181"/>
              <a:chExt cx="4705350" cy="2247900"/>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7600" y="2524181"/>
                <a:ext cx="47053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604379" y="3136206"/>
                <a:ext cx="2005677" cy="369332"/>
              </a:xfrm>
              <a:prstGeom prst="rect">
                <a:avLst/>
              </a:prstGeom>
            </p:spPr>
            <p:txBody>
              <a:bodyPr wrap="none">
                <a:spAutoFit/>
              </a:bodyPr>
              <a:lstStyle/>
              <a:p>
                <a:r>
                  <a:rPr lang="en-US" altLang="zh-CN" dirty="0" smtClean="0">
                    <a:latin typeface="Arial" pitchFamily="34" charset="0"/>
                    <a:cs typeface="Arial" pitchFamily="34" charset="0"/>
                  </a:rPr>
                  <a:t>New type silencer</a:t>
                </a:r>
                <a:endParaRPr lang="zh-CN" altLang="en-US" dirty="0">
                  <a:latin typeface="Arial" pitchFamily="34" charset="0"/>
                  <a:cs typeface="Arial" pitchFamily="34" charset="0"/>
                </a:endParaRPr>
              </a:p>
            </p:txBody>
          </p:sp>
          <p:sp>
            <p:nvSpPr>
              <p:cNvPr id="19" name="矩形 18"/>
              <p:cNvSpPr/>
              <p:nvPr/>
            </p:nvSpPr>
            <p:spPr>
              <a:xfrm>
                <a:off x="7058104" y="3850328"/>
                <a:ext cx="1980029" cy="369332"/>
              </a:xfrm>
              <a:prstGeom prst="rect">
                <a:avLst/>
              </a:prstGeom>
            </p:spPr>
            <p:txBody>
              <a:bodyPr wrap="none">
                <a:spAutoFit/>
              </a:bodyPr>
              <a:lstStyle/>
              <a:p>
                <a:r>
                  <a:rPr lang="en-US" altLang="zh-CN" dirty="0" smtClean="0">
                    <a:latin typeface="Arial" pitchFamily="34" charset="0"/>
                    <a:cs typeface="Arial" pitchFamily="34" charset="0"/>
                  </a:rPr>
                  <a:t>Common silencer</a:t>
                </a:r>
                <a:endParaRPr lang="zh-CN" altLang="en-US" dirty="0">
                  <a:latin typeface="Arial" pitchFamily="34" charset="0"/>
                  <a:cs typeface="Arial" pitchFamily="34" charset="0"/>
                </a:endParaRPr>
              </a:p>
            </p:txBody>
          </p:sp>
        </p:grpSp>
        <p:sp>
          <p:nvSpPr>
            <p:cNvPr id="25" name="TextBox 24"/>
            <p:cNvSpPr txBox="1"/>
            <p:nvPr/>
          </p:nvSpPr>
          <p:spPr>
            <a:xfrm>
              <a:off x="8774430" y="2868415"/>
              <a:ext cx="1631442" cy="369332"/>
            </a:xfrm>
            <a:prstGeom prst="rect">
              <a:avLst/>
            </a:prstGeom>
            <a:solidFill>
              <a:schemeClr val="bg1"/>
            </a:solidFill>
          </p:spPr>
          <p:txBody>
            <a:bodyPr wrap="square" rtlCol="0">
              <a:spAutoFit/>
            </a:bodyPr>
            <a:lstStyle/>
            <a:p>
              <a:r>
                <a:rPr lang="en-US" altLang="zh-CN" b="1" dirty="0" smtClean="0">
                  <a:solidFill>
                    <a:srgbClr val="0000CC"/>
                  </a:solidFill>
                </a:rPr>
                <a:t>Down by 1.5dB</a:t>
              </a:r>
              <a:endParaRPr lang="zh-CN" altLang="en-US" b="1" dirty="0">
                <a:solidFill>
                  <a:srgbClr val="0000CC"/>
                </a:solidFill>
              </a:endParaRPr>
            </a:p>
          </p:txBody>
        </p:sp>
      </p:grpSp>
    </p:spTree>
    <p:extLst>
      <p:ext uri="{BB962C8B-B14F-4D97-AF65-F5344CB8AC3E}">
        <p14:creationId xmlns:p14="http://schemas.microsoft.com/office/powerpoint/2010/main" val="30571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 name="矩形 10"/>
          <p:cNvSpPr/>
          <p:nvPr/>
        </p:nvSpPr>
        <p:spPr>
          <a:xfrm>
            <a:off x="-1" y="683668"/>
            <a:ext cx="10307783" cy="575548"/>
          </a:xfrm>
          <a:prstGeom prst="rect">
            <a:avLst/>
          </a:prstGeom>
        </p:spPr>
        <p:txBody>
          <a:bodyPr wrap="square" lIns="21342" tIns="10671" rIns="21342" bIns="10671">
            <a:spAutoFit/>
          </a:bodyPr>
          <a:lstStyle/>
          <a:p>
            <a:pPr lvl="0">
              <a:lnSpc>
                <a:spcPct val="150000"/>
              </a:lnSpc>
            </a:pPr>
            <a:r>
              <a:rPr lang="zh-CN" altLang="en-US" sz="2400" b="1" dirty="0" smtClean="0">
                <a:latin typeface="Arial" pitchFamily="34" charset="0"/>
                <a:ea typeface="微软雅黑" pitchFamily="34" charset="-122"/>
                <a:cs typeface="Arial" pitchFamily="34" charset="0"/>
              </a:rPr>
              <a:t>⑤</a:t>
            </a:r>
            <a:r>
              <a:rPr lang="en-US" altLang="zh-CN" sz="2400" b="1" dirty="0" smtClean="0">
                <a:latin typeface="Arial" pitchFamily="34" charset="0"/>
                <a:ea typeface="微软雅黑" pitchFamily="34" charset="-122"/>
                <a:cs typeface="Arial" pitchFamily="34" charset="0"/>
              </a:rPr>
              <a:t> Noise control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Low-noise </a:t>
            </a:r>
            <a:r>
              <a:rPr lang="en-US" altLang="zh-CN" sz="2400" b="1" dirty="0" smtClean="0">
                <a:solidFill>
                  <a:srgbClr val="FF0000"/>
                </a:solidFill>
                <a:latin typeface="Arial" pitchFamily="34" charset="0"/>
                <a:ea typeface="微软雅黑" pitchFamily="34" charset="-122"/>
                <a:cs typeface="Arial" pitchFamily="34" charset="0"/>
              </a:rPr>
              <a:t>intelligent commutation</a:t>
            </a:r>
          </a:p>
        </p:txBody>
      </p:sp>
      <p:sp>
        <p:nvSpPr>
          <p:cNvPr id="2" name="矩形 1"/>
          <p:cNvSpPr/>
          <p:nvPr/>
        </p:nvSpPr>
        <p:spPr>
          <a:xfrm>
            <a:off x="589808" y="1325488"/>
            <a:ext cx="11059886" cy="923330"/>
          </a:xfrm>
          <a:prstGeom prst="rect">
            <a:avLst/>
          </a:prstGeom>
        </p:spPr>
        <p:txBody>
          <a:bodyPr wrap="square">
            <a:spAutoFit/>
          </a:bodyPr>
          <a:lstStyle/>
          <a:p>
            <a:r>
              <a:rPr lang="en-US" altLang="zh-CN" dirty="0" smtClean="0">
                <a:latin typeface="Arial" pitchFamily="34" charset="0"/>
                <a:ea typeface="微软雅黑" pitchFamily="34" charset="-122"/>
                <a:cs typeface="Arial" pitchFamily="34" charset="0"/>
              </a:rPr>
              <a:t>The 4-way valve adopts low-freq. commutation design. Through differential pressure detection and flow prediction, compressor speed is self-adjusted during commutation. Refrigerant flow pulse is small and commutation noise is effectively reduced. The valve is thus more reliable.</a:t>
            </a:r>
            <a:endParaRPr lang="zh-CN" altLang="en-US" dirty="0">
              <a:latin typeface="Arial" pitchFamily="34" charset="0"/>
              <a:ea typeface="微软雅黑" pitchFamily="34" charset="-122"/>
              <a:cs typeface="Arial" pitchFamily="34" charset="0"/>
            </a:endParaRPr>
          </a:p>
        </p:txBody>
      </p:sp>
      <p:pic>
        <p:nvPicPr>
          <p:cNvPr id="13" name="图片 12"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4" name="矩形 13"/>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10" name="组合 9"/>
          <p:cNvGrpSpPr/>
          <p:nvPr/>
        </p:nvGrpSpPr>
        <p:grpSpPr>
          <a:xfrm>
            <a:off x="10337800" y="-38100"/>
            <a:ext cx="1854200" cy="833747"/>
            <a:chOff x="10337800" y="-38100"/>
            <a:chExt cx="1854200" cy="833747"/>
          </a:xfrm>
        </p:grpSpPr>
        <p:sp>
          <p:nvSpPr>
            <p:cNvPr id="12"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5"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52" name="组合 51"/>
          <p:cNvGrpSpPr/>
          <p:nvPr/>
        </p:nvGrpSpPr>
        <p:grpSpPr>
          <a:xfrm>
            <a:off x="305437" y="2315090"/>
            <a:ext cx="11628628" cy="3425930"/>
            <a:chOff x="286369" y="2176736"/>
            <a:chExt cx="11628628" cy="3425930"/>
          </a:xfrm>
        </p:grpSpPr>
        <p:grpSp>
          <p:nvGrpSpPr>
            <p:cNvPr id="51" name="组合 50"/>
            <p:cNvGrpSpPr/>
            <p:nvPr/>
          </p:nvGrpSpPr>
          <p:grpSpPr>
            <a:xfrm>
              <a:off x="286369" y="2176736"/>
              <a:ext cx="11628628" cy="3425930"/>
              <a:chOff x="286369" y="2176736"/>
              <a:chExt cx="11628628" cy="3425930"/>
            </a:xfrm>
          </p:grpSpPr>
          <p:grpSp>
            <p:nvGrpSpPr>
              <p:cNvPr id="50" name="组合 49"/>
              <p:cNvGrpSpPr/>
              <p:nvPr/>
            </p:nvGrpSpPr>
            <p:grpSpPr>
              <a:xfrm>
                <a:off x="286369" y="2176736"/>
                <a:ext cx="11628628" cy="3425930"/>
                <a:chOff x="286369" y="2176736"/>
                <a:chExt cx="11628628" cy="3425930"/>
              </a:xfrm>
            </p:grpSpPr>
            <p:grpSp>
              <p:nvGrpSpPr>
                <p:cNvPr id="48" name="组合 47"/>
                <p:cNvGrpSpPr/>
                <p:nvPr/>
              </p:nvGrpSpPr>
              <p:grpSpPr>
                <a:xfrm>
                  <a:off x="286369" y="2176736"/>
                  <a:ext cx="11628628" cy="3373671"/>
                  <a:chOff x="286369" y="2176736"/>
                  <a:chExt cx="11628628" cy="3373671"/>
                </a:xfrm>
              </p:grpSpPr>
              <p:grpSp>
                <p:nvGrpSpPr>
                  <p:cNvPr id="47" name="组合 46"/>
                  <p:cNvGrpSpPr/>
                  <p:nvPr/>
                </p:nvGrpSpPr>
                <p:grpSpPr>
                  <a:xfrm>
                    <a:off x="286369" y="2176736"/>
                    <a:ext cx="11628628" cy="3373671"/>
                    <a:chOff x="286369" y="2176736"/>
                    <a:chExt cx="11628628" cy="3373671"/>
                  </a:xfrm>
                </p:grpSpPr>
                <p:grpSp>
                  <p:nvGrpSpPr>
                    <p:cNvPr id="46" name="组合 45"/>
                    <p:cNvGrpSpPr/>
                    <p:nvPr/>
                  </p:nvGrpSpPr>
                  <p:grpSpPr>
                    <a:xfrm>
                      <a:off x="286369" y="2176736"/>
                      <a:ext cx="11628628" cy="3373671"/>
                      <a:chOff x="286369" y="2176736"/>
                      <a:chExt cx="11628628" cy="3373671"/>
                    </a:xfrm>
                  </p:grpSpPr>
                  <p:grpSp>
                    <p:nvGrpSpPr>
                      <p:cNvPr id="45" name="组合 44"/>
                      <p:cNvGrpSpPr/>
                      <p:nvPr/>
                    </p:nvGrpSpPr>
                    <p:grpSpPr>
                      <a:xfrm>
                        <a:off x="286369" y="2176736"/>
                        <a:ext cx="11628628" cy="3373671"/>
                        <a:chOff x="286369" y="2176736"/>
                        <a:chExt cx="11628628" cy="3373671"/>
                      </a:xfrm>
                    </p:grpSpPr>
                    <p:grpSp>
                      <p:nvGrpSpPr>
                        <p:cNvPr id="44" name="组合 43"/>
                        <p:cNvGrpSpPr/>
                        <p:nvPr/>
                      </p:nvGrpSpPr>
                      <p:grpSpPr>
                        <a:xfrm>
                          <a:off x="286369" y="2176736"/>
                          <a:ext cx="11628628" cy="3373671"/>
                          <a:chOff x="286369" y="2176736"/>
                          <a:chExt cx="11628628" cy="3373671"/>
                        </a:xfrm>
                      </p:grpSpPr>
                      <p:grpSp>
                        <p:nvGrpSpPr>
                          <p:cNvPr id="42" name="组合 41"/>
                          <p:cNvGrpSpPr/>
                          <p:nvPr/>
                        </p:nvGrpSpPr>
                        <p:grpSpPr>
                          <a:xfrm>
                            <a:off x="286369" y="2176736"/>
                            <a:ext cx="11628628" cy="3373671"/>
                            <a:chOff x="286369" y="2176736"/>
                            <a:chExt cx="11628628" cy="3373671"/>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17"/>
                            <a:stretch/>
                          </p:blipFill>
                          <p:spPr bwMode="auto">
                            <a:xfrm>
                              <a:off x="286369" y="2176736"/>
                              <a:ext cx="11628628" cy="337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74300" y="4796243"/>
                              <a:ext cx="2073458" cy="276999"/>
                            </a:xfrm>
                            <a:prstGeom prst="rect">
                              <a:avLst/>
                            </a:prstGeom>
                            <a:solidFill>
                              <a:schemeClr val="bg1"/>
                            </a:solidFill>
                          </p:spPr>
                          <p:txBody>
                            <a:bodyPr wrap="square" rtlCol="0">
                              <a:spAutoFit/>
                            </a:bodyPr>
                            <a:lstStyle/>
                            <a:p>
                              <a:r>
                                <a:rPr lang="en-US" altLang="zh-CN" sz="1200" dirty="0" smtClean="0">
                                  <a:latin typeface="Arial" pitchFamily="34" charset="0"/>
                                  <a:cs typeface="Arial" pitchFamily="34" charset="0"/>
                                </a:rPr>
                                <a:t>Commutation of other units</a:t>
                              </a:r>
                              <a:endParaRPr lang="zh-CN" altLang="en-US" sz="1200" dirty="0">
                                <a:latin typeface="Arial" pitchFamily="34" charset="0"/>
                                <a:cs typeface="Arial" pitchFamily="34" charset="0"/>
                              </a:endParaRPr>
                            </a:p>
                          </p:txBody>
                        </p:sp>
                      </p:grpSp>
                      <p:sp>
                        <p:nvSpPr>
                          <p:cNvPr id="23" name="TextBox 22"/>
                          <p:cNvSpPr txBox="1"/>
                          <p:nvPr/>
                        </p:nvSpPr>
                        <p:spPr>
                          <a:xfrm>
                            <a:off x="2455747" y="4794941"/>
                            <a:ext cx="1869365" cy="276999"/>
                          </a:xfrm>
                          <a:prstGeom prst="rect">
                            <a:avLst/>
                          </a:prstGeom>
                          <a:solidFill>
                            <a:schemeClr val="bg1"/>
                          </a:solidFill>
                        </p:spPr>
                        <p:txBody>
                          <a:bodyPr wrap="square" rtlCol="0">
                            <a:spAutoFit/>
                          </a:bodyPr>
                          <a:lstStyle/>
                          <a:p>
                            <a:r>
                              <a:rPr lang="en-US" altLang="zh-CN" sz="1200" dirty="0" smtClean="0">
                                <a:latin typeface="Arial" pitchFamily="34" charset="0"/>
                                <a:cs typeface="Arial" pitchFamily="34" charset="0"/>
                              </a:rPr>
                              <a:t>Commutation of GMV6</a:t>
                            </a:r>
                            <a:endParaRPr lang="zh-CN" altLang="en-US" sz="1200" dirty="0">
                              <a:latin typeface="Arial" pitchFamily="34" charset="0"/>
                              <a:cs typeface="Arial" pitchFamily="34" charset="0"/>
                            </a:endParaRPr>
                          </a:p>
                        </p:txBody>
                      </p:sp>
                    </p:grpSp>
                    <p:sp>
                      <p:nvSpPr>
                        <p:cNvPr id="24" name="TextBox 23"/>
                        <p:cNvSpPr txBox="1"/>
                        <p:nvPr/>
                      </p:nvSpPr>
                      <p:spPr>
                        <a:xfrm>
                          <a:off x="2383887" y="3061023"/>
                          <a:ext cx="1538889" cy="276999"/>
                        </a:xfrm>
                        <a:prstGeom prst="rect">
                          <a:avLst/>
                        </a:prstGeom>
                        <a:solidFill>
                          <a:schemeClr val="bg1"/>
                        </a:solidFill>
                      </p:spPr>
                      <p:txBody>
                        <a:bodyPr wrap="square" rtlCol="0">
                          <a:spAutoFit/>
                        </a:bodyPr>
                        <a:lstStyle/>
                        <a:p>
                          <a:r>
                            <a:rPr lang="en-US" altLang="zh-CN" sz="1200" dirty="0" smtClean="0">
                              <a:latin typeface="Arial" pitchFamily="34" charset="0"/>
                              <a:cs typeface="Arial" pitchFamily="34" charset="0"/>
                            </a:rPr>
                            <a:t>Down by 5dB(A)</a:t>
                          </a:r>
                          <a:endParaRPr lang="zh-CN" altLang="en-US" sz="1200" dirty="0">
                            <a:latin typeface="Arial" pitchFamily="34" charset="0"/>
                            <a:cs typeface="Arial" pitchFamily="34" charset="0"/>
                          </a:endParaRPr>
                        </a:p>
                      </p:txBody>
                    </p:sp>
                  </p:grpSp>
                  <p:sp>
                    <p:nvSpPr>
                      <p:cNvPr id="16" name="TextBox 15"/>
                      <p:cNvSpPr txBox="1"/>
                      <p:nvPr/>
                    </p:nvSpPr>
                    <p:spPr>
                      <a:xfrm>
                        <a:off x="5153891" y="2744547"/>
                        <a:ext cx="1233070" cy="461665"/>
                      </a:xfrm>
                      <a:prstGeom prst="rect">
                        <a:avLst/>
                      </a:prstGeom>
                      <a:solidFill>
                        <a:schemeClr val="bg1"/>
                      </a:solidFill>
                    </p:spPr>
                    <p:txBody>
                      <a:bodyPr wrap="square" rtlCol="0">
                        <a:spAutoFit/>
                      </a:bodyPr>
                      <a:lstStyle/>
                      <a:p>
                        <a:r>
                          <a:rPr lang="en-US" altLang="zh-CN" sz="1200" b="1" dirty="0" smtClean="0">
                            <a:latin typeface="Arial" pitchFamily="34" charset="0"/>
                            <a:cs typeface="Arial" pitchFamily="34" charset="0"/>
                          </a:rPr>
                          <a:t>Cooling mode</a:t>
                        </a:r>
                      </a:p>
                      <a:p>
                        <a:endParaRPr lang="zh-CN" altLang="en-US" sz="1200" b="1" dirty="0">
                          <a:latin typeface="Arial" pitchFamily="34" charset="0"/>
                          <a:cs typeface="Arial" pitchFamily="34" charset="0"/>
                        </a:endParaRPr>
                      </a:p>
                    </p:txBody>
                  </p:sp>
                </p:grpSp>
                <p:sp>
                  <p:nvSpPr>
                    <p:cNvPr id="17" name="TextBox 16"/>
                    <p:cNvSpPr txBox="1"/>
                    <p:nvPr/>
                  </p:nvSpPr>
                  <p:spPr>
                    <a:xfrm>
                      <a:off x="6386960" y="2984726"/>
                      <a:ext cx="999460" cy="276999"/>
                    </a:xfrm>
                    <a:prstGeom prst="rect">
                      <a:avLst/>
                    </a:prstGeom>
                    <a:solidFill>
                      <a:schemeClr val="bg1"/>
                    </a:solidFill>
                  </p:spPr>
                  <p:txBody>
                    <a:bodyPr wrap="square" rtlCol="0">
                      <a:spAutoFit/>
                    </a:bodyPr>
                    <a:lstStyle/>
                    <a:p>
                      <a:r>
                        <a:rPr lang="en-US" altLang="zh-CN" sz="1200" dirty="0" smtClean="0">
                          <a:latin typeface="Arial" pitchFamily="34" charset="0"/>
                          <a:cs typeface="Arial" pitchFamily="34" charset="0"/>
                        </a:rPr>
                        <a:t>4-way valve</a:t>
                      </a:r>
                      <a:endParaRPr lang="zh-CN" altLang="en-US" sz="1200" dirty="0">
                        <a:latin typeface="Arial" pitchFamily="34" charset="0"/>
                        <a:cs typeface="Arial" pitchFamily="34" charset="0"/>
                      </a:endParaRPr>
                    </a:p>
                  </p:txBody>
                </p:sp>
              </p:grpSp>
              <p:sp>
                <p:nvSpPr>
                  <p:cNvPr id="18" name="TextBox 17"/>
                  <p:cNvSpPr txBox="1"/>
                  <p:nvPr/>
                </p:nvSpPr>
                <p:spPr>
                  <a:xfrm>
                    <a:off x="7444998" y="3211800"/>
                    <a:ext cx="1095498" cy="461665"/>
                  </a:xfrm>
                  <a:prstGeom prst="rect">
                    <a:avLst/>
                  </a:prstGeom>
                  <a:solidFill>
                    <a:schemeClr val="bg1"/>
                  </a:solidFill>
                </p:spPr>
                <p:txBody>
                  <a:bodyPr wrap="square" rtlCol="0">
                    <a:spAutoFit/>
                  </a:bodyPr>
                  <a:lstStyle/>
                  <a:p>
                    <a:r>
                      <a:rPr lang="en-US" altLang="zh-CN" sz="1200" dirty="0" smtClean="0">
                        <a:latin typeface="Arial" pitchFamily="34" charset="0"/>
                        <a:cs typeface="Arial" pitchFamily="34" charset="0"/>
                      </a:rPr>
                      <a:t>Low-noise commutation</a:t>
                    </a:r>
                    <a:endParaRPr lang="zh-CN" altLang="en-US" sz="1200" dirty="0">
                      <a:latin typeface="Arial" pitchFamily="34" charset="0"/>
                      <a:cs typeface="Arial" pitchFamily="34" charset="0"/>
                    </a:endParaRPr>
                  </a:p>
                </p:txBody>
              </p:sp>
            </p:grpSp>
            <p:sp>
              <p:nvSpPr>
                <p:cNvPr id="5" name="矩形 4"/>
                <p:cNvSpPr/>
                <p:nvPr/>
              </p:nvSpPr>
              <p:spPr bwMode="auto">
                <a:xfrm>
                  <a:off x="6931152" y="4289152"/>
                  <a:ext cx="1892807" cy="68088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nvGrpSpPr>
                <p:cNvPr id="4" name="组合 3"/>
                <p:cNvGrpSpPr/>
                <p:nvPr/>
              </p:nvGrpSpPr>
              <p:grpSpPr>
                <a:xfrm>
                  <a:off x="6494490" y="4406297"/>
                  <a:ext cx="1051560" cy="646331"/>
                  <a:chOff x="6208776" y="5276603"/>
                  <a:chExt cx="1051560" cy="646331"/>
                </a:xfrm>
              </p:grpSpPr>
              <p:sp>
                <p:nvSpPr>
                  <p:cNvPr id="3" name="椭圆 2"/>
                  <p:cNvSpPr/>
                  <p:nvPr/>
                </p:nvSpPr>
                <p:spPr bwMode="auto">
                  <a:xfrm>
                    <a:off x="6208776" y="5276603"/>
                    <a:ext cx="1051560" cy="615664"/>
                  </a:xfrm>
                  <a:prstGeom prst="ellipse">
                    <a:avLst/>
                  </a:prstGeom>
                  <a:ln>
                    <a:solidFill>
                      <a:srgbClr val="37B4EC"/>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5" name="TextBox 24"/>
                  <p:cNvSpPr txBox="1"/>
                  <p:nvPr/>
                </p:nvSpPr>
                <p:spPr>
                  <a:xfrm>
                    <a:off x="6249984" y="5276603"/>
                    <a:ext cx="973776" cy="646331"/>
                  </a:xfrm>
                  <a:prstGeom prst="rect">
                    <a:avLst/>
                  </a:prstGeom>
                  <a:noFill/>
                  <a:ln>
                    <a:noFill/>
                  </a:ln>
                </p:spPr>
                <p:txBody>
                  <a:bodyPr wrap="square" rtlCol="0">
                    <a:spAutoFit/>
                  </a:bodyPr>
                  <a:lstStyle/>
                  <a:p>
                    <a:pPr algn="ctr"/>
                    <a:r>
                      <a:rPr lang="en-US" altLang="zh-CN" sz="1200" dirty="0" smtClean="0">
                        <a:latin typeface="Arial" pitchFamily="34" charset="0"/>
                        <a:cs typeface="Arial" pitchFamily="34" charset="0"/>
                      </a:rPr>
                      <a:t>Differential pressure detection</a:t>
                    </a:r>
                    <a:endParaRPr lang="zh-CN" altLang="en-US" sz="1200" dirty="0">
                      <a:latin typeface="Arial" pitchFamily="34" charset="0"/>
                      <a:cs typeface="Arial" pitchFamily="34" charset="0"/>
                    </a:endParaRPr>
                  </a:p>
                </p:txBody>
              </p:sp>
            </p:grpSp>
            <p:grpSp>
              <p:nvGrpSpPr>
                <p:cNvPr id="28" name="组合 27"/>
                <p:cNvGrpSpPr/>
                <p:nvPr/>
              </p:nvGrpSpPr>
              <p:grpSpPr>
                <a:xfrm>
                  <a:off x="7108114" y="4938047"/>
                  <a:ext cx="1636905" cy="664619"/>
                  <a:chOff x="6208776" y="5276603"/>
                  <a:chExt cx="1051560" cy="664619"/>
                </a:xfrm>
              </p:grpSpPr>
              <p:sp>
                <p:nvSpPr>
                  <p:cNvPr id="29" name="椭圆 28"/>
                  <p:cNvSpPr/>
                  <p:nvPr/>
                </p:nvSpPr>
                <p:spPr bwMode="auto">
                  <a:xfrm>
                    <a:off x="6208776" y="5276603"/>
                    <a:ext cx="1051560" cy="615664"/>
                  </a:xfrm>
                  <a:prstGeom prst="ellipse">
                    <a:avLst/>
                  </a:prstGeom>
                  <a:ln>
                    <a:solidFill>
                      <a:srgbClr val="37B4EC"/>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0" name="TextBox 24"/>
                  <p:cNvSpPr txBox="1"/>
                  <p:nvPr/>
                </p:nvSpPr>
                <p:spPr>
                  <a:xfrm>
                    <a:off x="6234360" y="5294891"/>
                    <a:ext cx="973776" cy="646331"/>
                  </a:xfrm>
                  <a:prstGeom prst="rect">
                    <a:avLst/>
                  </a:prstGeom>
                  <a:noFill/>
                  <a:ln>
                    <a:noFill/>
                  </a:ln>
                </p:spPr>
                <p:txBody>
                  <a:bodyPr wrap="square" rtlCol="0">
                    <a:spAutoFit/>
                  </a:bodyPr>
                  <a:lstStyle/>
                  <a:p>
                    <a:pPr algn="ctr"/>
                    <a:r>
                      <a:rPr lang="en-US" altLang="zh-CN" sz="1200" dirty="0">
                        <a:latin typeface="Arial" pitchFamily="34" charset="0"/>
                        <a:cs typeface="Arial" pitchFamily="34" charset="0"/>
                      </a:rPr>
                      <a:t>Compressor speed self-adapting technology</a:t>
                    </a:r>
                    <a:endParaRPr lang="zh-CN" altLang="en-US" sz="1200" dirty="0">
                      <a:latin typeface="Arial" pitchFamily="34" charset="0"/>
                      <a:cs typeface="Arial" pitchFamily="34" charset="0"/>
                    </a:endParaRPr>
                  </a:p>
                </p:txBody>
              </p:sp>
            </p:grpSp>
            <p:grpSp>
              <p:nvGrpSpPr>
                <p:cNvPr id="31" name="组合 30"/>
                <p:cNvGrpSpPr/>
                <p:nvPr/>
              </p:nvGrpSpPr>
              <p:grpSpPr>
                <a:xfrm>
                  <a:off x="8210201" y="4354374"/>
                  <a:ext cx="1051560" cy="615664"/>
                  <a:chOff x="6208776" y="5276603"/>
                  <a:chExt cx="1051560" cy="615664"/>
                </a:xfrm>
              </p:grpSpPr>
              <p:sp>
                <p:nvSpPr>
                  <p:cNvPr id="32" name="椭圆 31"/>
                  <p:cNvSpPr/>
                  <p:nvPr/>
                </p:nvSpPr>
                <p:spPr bwMode="auto">
                  <a:xfrm>
                    <a:off x="6208776" y="5276603"/>
                    <a:ext cx="1051560" cy="615664"/>
                  </a:xfrm>
                  <a:prstGeom prst="ellipse">
                    <a:avLst/>
                  </a:prstGeom>
                  <a:ln>
                    <a:solidFill>
                      <a:srgbClr val="37B4EC"/>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3" name="TextBox 24"/>
                  <p:cNvSpPr txBox="1"/>
                  <p:nvPr/>
                </p:nvSpPr>
                <p:spPr>
                  <a:xfrm>
                    <a:off x="6238418" y="5336561"/>
                    <a:ext cx="973776" cy="461665"/>
                  </a:xfrm>
                  <a:prstGeom prst="rect">
                    <a:avLst/>
                  </a:prstGeom>
                  <a:noFill/>
                  <a:ln>
                    <a:noFill/>
                  </a:ln>
                </p:spPr>
                <p:txBody>
                  <a:bodyPr wrap="square" rtlCol="0">
                    <a:spAutoFit/>
                  </a:bodyPr>
                  <a:lstStyle/>
                  <a:p>
                    <a:pPr algn="ctr"/>
                    <a:r>
                      <a:rPr lang="en-US" altLang="zh-CN" sz="1200" dirty="0">
                        <a:latin typeface="Arial" pitchFamily="34" charset="0"/>
                        <a:cs typeface="Arial" pitchFamily="34" charset="0"/>
                      </a:rPr>
                      <a:t>Flow prediction</a:t>
                    </a:r>
                    <a:endParaRPr lang="zh-CN" altLang="en-US" sz="1200" dirty="0">
                      <a:latin typeface="Arial" pitchFamily="34" charset="0"/>
                      <a:cs typeface="Arial" pitchFamily="34" charset="0"/>
                    </a:endParaRPr>
                  </a:p>
                </p:txBody>
              </p:sp>
            </p:grpSp>
            <p:sp>
              <p:nvSpPr>
                <p:cNvPr id="7" name="矩形 6"/>
                <p:cNvSpPr/>
                <p:nvPr/>
              </p:nvSpPr>
              <p:spPr bwMode="auto">
                <a:xfrm>
                  <a:off x="7117364" y="4187952"/>
                  <a:ext cx="1636905" cy="115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cxnSp>
              <p:nvCxnSpPr>
                <p:cNvPr id="9" name="直接连接符 8"/>
                <p:cNvCxnSpPr/>
                <p:nvPr/>
              </p:nvCxnSpPr>
              <p:spPr bwMode="auto">
                <a:xfrm flipV="1">
                  <a:off x="7258980" y="4042508"/>
                  <a:ext cx="350363" cy="367093"/>
                </a:xfrm>
                <a:prstGeom prst="line">
                  <a:avLst/>
                </a:prstGeom>
                <a:solidFill>
                  <a:schemeClr val="accent1"/>
                </a:solidFill>
                <a:ln w="28575" cap="flat" cmpd="sng" algn="ctr">
                  <a:solidFill>
                    <a:srgbClr val="37B4EC"/>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接连接符 35"/>
                <p:cNvCxnSpPr/>
                <p:nvPr/>
              </p:nvCxnSpPr>
              <p:spPr bwMode="auto">
                <a:xfrm>
                  <a:off x="7905850" y="4000897"/>
                  <a:ext cx="0" cy="955438"/>
                </a:xfrm>
                <a:prstGeom prst="line">
                  <a:avLst/>
                </a:prstGeom>
                <a:solidFill>
                  <a:schemeClr val="accent1"/>
                </a:solidFill>
                <a:ln w="28575" cap="flat" cmpd="sng" algn="ctr">
                  <a:solidFill>
                    <a:srgbClr val="37B4EC"/>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接连接符 38"/>
                <p:cNvCxnSpPr/>
                <p:nvPr/>
              </p:nvCxnSpPr>
              <p:spPr bwMode="auto">
                <a:xfrm>
                  <a:off x="8239843" y="4032513"/>
                  <a:ext cx="395794" cy="365923"/>
                </a:xfrm>
                <a:prstGeom prst="line">
                  <a:avLst/>
                </a:prstGeom>
                <a:solidFill>
                  <a:schemeClr val="accent1"/>
                </a:solidFill>
                <a:ln w="28575" cap="flat" cmpd="sng" algn="ctr">
                  <a:solidFill>
                    <a:srgbClr val="37B4EC"/>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9599703" y="2744547"/>
                <a:ext cx="1363953" cy="276999"/>
              </a:xfrm>
              <a:prstGeom prst="rect">
                <a:avLst/>
              </a:prstGeom>
              <a:solidFill>
                <a:schemeClr val="bg1"/>
              </a:solidFill>
            </p:spPr>
            <p:txBody>
              <a:bodyPr wrap="square" rtlCol="0">
                <a:spAutoFit/>
              </a:bodyPr>
              <a:lstStyle/>
              <a:p>
                <a:r>
                  <a:rPr lang="en-US" altLang="zh-CN" sz="1200" b="1" dirty="0" smtClean="0">
                    <a:latin typeface="Arial" pitchFamily="34" charset="0"/>
                    <a:cs typeface="Arial" pitchFamily="34" charset="0"/>
                  </a:rPr>
                  <a:t>Heating mode</a:t>
                </a:r>
                <a:endParaRPr lang="zh-CN" altLang="en-US" sz="1200" b="1" dirty="0">
                  <a:latin typeface="Arial" pitchFamily="34" charset="0"/>
                  <a:cs typeface="Arial" pitchFamily="34" charset="0"/>
                </a:endParaRPr>
              </a:p>
            </p:txBody>
          </p:sp>
          <p:sp>
            <p:nvSpPr>
              <p:cNvPr id="20" name="TextBox 19"/>
              <p:cNvSpPr txBox="1"/>
              <p:nvPr/>
            </p:nvSpPr>
            <p:spPr>
              <a:xfrm>
                <a:off x="10601875" y="2984726"/>
                <a:ext cx="1046993" cy="276999"/>
              </a:xfrm>
              <a:prstGeom prst="rect">
                <a:avLst/>
              </a:prstGeom>
              <a:solidFill>
                <a:schemeClr val="bg1"/>
              </a:solidFill>
            </p:spPr>
            <p:txBody>
              <a:bodyPr wrap="square" rtlCol="0">
                <a:spAutoFit/>
              </a:bodyPr>
              <a:lstStyle/>
              <a:p>
                <a:r>
                  <a:rPr lang="en-US" altLang="zh-CN" sz="1200" dirty="0" smtClean="0">
                    <a:latin typeface="Arial" pitchFamily="34" charset="0"/>
                    <a:cs typeface="Arial" pitchFamily="34" charset="0"/>
                  </a:rPr>
                  <a:t>4-way valve</a:t>
                </a:r>
                <a:endParaRPr lang="zh-CN" altLang="en-US" sz="1200" dirty="0">
                  <a:latin typeface="Arial" pitchFamily="34" charset="0"/>
                  <a:cs typeface="Arial" pitchFamily="34" charset="0"/>
                </a:endParaRPr>
              </a:p>
            </p:txBody>
          </p:sp>
        </p:grpSp>
        <p:sp>
          <p:nvSpPr>
            <p:cNvPr id="21" name="TextBox 20"/>
            <p:cNvSpPr txBox="1"/>
            <p:nvPr/>
          </p:nvSpPr>
          <p:spPr>
            <a:xfrm>
              <a:off x="405241" y="5276603"/>
              <a:ext cx="5640779" cy="307777"/>
            </a:xfrm>
            <a:prstGeom prst="rect">
              <a:avLst/>
            </a:prstGeom>
            <a:solidFill>
              <a:schemeClr val="bg1"/>
            </a:solidFill>
          </p:spPr>
          <p:txBody>
            <a:bodyPr wrap="square" rtlCol="0">
              <a:spAutoFit/>
            </a:bodyPr>
            <a:lstStyle/>
            <a:p>
              <a:r>
                <a:rPr lang="en-US" altLang="zh-CN" sz="1400" dirty="0" smtClean="0">
                  <a:latin typeface="Arial" pitchFamily="34" charset="0"/>
                  <a:cs typeface="Arial" pitchFamily="34" charset="0"/>
                </a:rPr>
                <a:t>The above value is the company’s internal test value.</a:t>
              </a:r>
              <a:endParaRPr lang="zh-CN" altLang="en-US" sz="1400" dirty="0">
                <a:latin typeface="Arial" pitchFamily="34" charset="0"/>
                <a:cs typeface="Arial" pitchFamily="34" charset="0"/>
              </a:endParaRPr>
            </a:p>
          </p:txBody>
        </p:sp>
      </p:grpSp>
    </p:spTree>
    <p:extLst>
      <p:ext uri="{BB962C8B-B14F-4D97-AF65-F5344CB8AC3E}">
        <p14:creationId xmlns:p14="http://schemas.microsoft.com/office/powerpoint/2010/main" val="20687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 name="矩形 10"/>
          <p:cNvSpPr/>
          <p:nvPr/>
        </p:nvSpPr>
        <p:spPr>
          <a:xfrm>
            <a:off x="177799" y="721768"/>
            <a:ext cx="10082482" cy="575548"/>
          </a:xfrm>
          <a:prstGeom prst="rect">
            <a:avLst/>
          </a:prstGeom>
        </p:spPr>
        <p:txBody>
          <a:bodyPr wrap="square" lIns="21342" tIns="10671" rIns="21342" bIns="10671">
            <a:spAutoFit/>
          </a:bodyPr>
          <a:lstStyle/>
          <a:p>
            <a:pPr lvl="0">
              <a:lnSpc>
                <a:spcPct val="150000"/>
              </a:lnSpc>
            </a:pPr>
            <a:r>
              <a:rPr lang="zh-CN" altLang="en-US" sz="2400" b="1" dirty="0" smtClean="0">
                <a:latin typeface="Arial" pitchFamily="34" charset="0"/>
                <a:ea typeface="微软雅黑" pitchFamily="34" charset="-122"/>
                <a:cs typeface="Arial" pitchFamily="34" charset="0"/>
              </a:rPr>
              <a:t>⑤</a:t>
            </a:r>
            <a:r>
              <a:rPr lang="en-US" altLang="zh-CN" sz="2400" b="1" dirty="0" smtClean="0">
                <a:latin typeface="Arial" pitchFamily="34" charset="0"/>
                <a:ea typeface="微软雅黑" pitchFamily="34" charset="-122"/>
                <a:cs typeface="Arial" pitchFamily="34" charset="0"/>
              </a:rPr>
              <a:t> Noise control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Refrigerant </a:t>
            </a:r>
            <a:r>
              <a:rPr lang="en-US" altLang="zh-CN" sz="2400" b="1" dirty="0" smtClean="0">
                <a:solidFill>
                  <a:srgbClr val="FF0000"/>
                </a:solidFill>
                <a:latin typeface="Arial" pitchFamily="34" charset="0"/>
                <a:ea typeface="微软雅黑" pitchFamily="34" charset="-122"/>
                <a:cs typeface="Arial" pitchFamily="34" charset="0"/>
              </a:rPr>
              <a:t>flow noise reduction</a:t>
            </a:r>
          </a:p>
        </p:txBody>
      </p:sp>
      <p:sp>
        <p:nvSpPr>
          <p:cNvPr id="12" name="矩形 11"/>
          <p:cNvSpPr/>
          <p:nvPr/>
        </p:nvSpPr>
        <p:spPr>
          <a:xfrm>
            <a:off x="583828" y="3907562"/>
            <a:ext cx="7892515" cy="1164530"/>
          </a:xfrm>
          <a:prstGeom prst="rect">
            <a:avLst/>
          </a:prstGeom>
        </p:spPr>
        <p:txBody>
          <a:bodyPr wrap="square" lIns="55988" tIns="27994" rIns="55988" bIns="27994">
            <a:spAutoFit/>
          </a:bodyPr>
          <a:lstStyle/>
          <a:p>
            <a:pPr eaLnBrk="1" hangingPunct="1"/>
            <a:r>
              <a:rPr lang="zh-CN" altLang="en-US" dirty="0" smtClean="0">
                <a:latin typeface="Arial" pitchFamily="34" charset="0"/>
                <a:ea typeface="微软雅黑"/>
                <a:cs typeface="Arial" pitchFamily="34" charset="0"/>
              </a:rPr>
              <a:t>●</a:t>
            </a:r>
            <a:r>
              <a:rPr lang="en-US" altLang="zh-CN" dirty="0" smtClean="0">
                <a:latin typeface="Arial" pitchFamily="34" charset="0"/>
                <a:ea typeface="微软雅黑" pitchFamily="34" charset="-122"/>
                <a:cs typeface="Arial" pitchFamily="34" charset="0"/>
              </a:rPr>
              <a:t>Use silent throttle unit</a:t>
            </a:r>
          </a:p>
          <a:p>
            <a:pPr eaLnBrk="1" hangingPunct="1"/>
            <a:r>
              <a:rPr lang="en-US" altLang="zh-CN" dirty="0" smtClean="0">
                <a:latin typeface="Arial" pitchFamily="34" charset="0"/>
                <a:ea typeface="微软雅黑" pitchFamily="34" charset="-122"/>
                <a:cs typeface="Arial" pitchFamily="34" charset="0"/>
              </a:rPr>
              <a:t>The indoor unit adopts a specially-designed silent throttle unit and a silent expansion valve, which can satisfy step-down flow distribution and reduce throttling noise to the max. </a:t>
            </a:r>
            <a:endParaRPr lang="en-US" altLang="zh-CN" dirty="0">
              <a:latin typeface="Arial" pitchFamily="34" charset="0"/>
              <a:ea typeface="微软雅黑" pitchFamily="34" charset="-122"/>
              <a:cs typeface="Arial" pitchFamily="34" charset="0"/>
            </a:endParaRPr>
          </a:p>
        </p:txBody>
      </p:sp>
      <p:sp>
        <p:nvSpPr>
          <p:cNvPr id="13" name="矩形 12"/>
          <p:cNvSpPr/>
          <p:nvPr/>
        </p:nvSpPr>
        <p:spPr>
          <a:xfrm>
            <a:off x="575417" y="5186029"/>
            <a:ext cx="8255372" cy="1441529"/>
          </a:xfrm>
          <a:prstGeom prst="rect">
            <a:avLst/>
          </a:prstGeom>
        </p:spPr>
        <p:txBody>
          <a:bodyPr wrap="square" lIns="55988" tIns="27994" rIns="55988" bIns="27994">
            <a:spAutoFit/>
          </a:bodyPr>
          <a:lstStyle/>
          <a:p>
            <a:pPr eaLnBrk="1" hangingPunct="1"/>
            <a:r>
              <a:rPr lang="zh-CN" altLang="en-US" dirty="0" smtClean="0">
                <a:latin typeface="Arial" pitchFamily="34" charset="0"/>
                <a:ea typeface="微软雅黑"/>
                <a:cs typeface="Arial" pitchFamily="34" charset="0"/>
              </a:rPr>
              <a:t>●</a:t>
            </a:r>
            <a:r>
              <a:rPr lang="en-US" altLang="zh-CN" dirty="0" smtClean="0">
                <a:latin typeface="Arial" pitchFamily="34" charset="0"/>
                <a:ea typeface="微软雅黑" pitchFamily="34" charset="-122"/>
                <a:cs typeface="Arial" pitchFamily="34" charset="0"/>
              </a:rPr>
              <a:t>Use silent gas separator </a:t>
            </a:r>
          </a:p>
          <a:p>
            <a:pPr eaLnBrk="1" hangingPunct="1"/>
            <a:r>
              <a:rPr lang="en-US" altLang="zh-CN" dirty="0" smtClean="0">
                <a:latin typeface="Arial" pitchFamily="34" charset="0"/>
                <a:ea typeface="微软雅黑" pitchFamily="34" charset="-122"/>
                <a:cs typeface="Arial" pitchFamily="34" charset="0"/>
              </a:rPr>
              <a:t>This is a specialized low-noise large-volume gas liquid separator. The shape and angle of the inlet and outlet pipes are specially designed for variable load conditions. It can effectively reduce the impact and airflow noise of gas and liquid separation.</a:t>
            </a:r>
            <a:endParaRPr lang="en-US" altLang="zh-CN" dirty="0">
              <a:latin typeface="Arial" pitchFamily="34" charset="0"/>
              <a:ea typeface="微软雅黑" pitchFamily="34" charset="-122"/>
              <a:cs typeface="Arial" pitchFamily="34" charset="0"/>
            </a:endParaRPr>
          </a:p>
        </p:txBody>
      </p:sp>
      <p:sp>
        <p:nvSpPr>
          <p:cNvPr id="14" name="矩形 13"/>
          <p:cNvSpPr/>
          <p:nvPr/>
        </p:nvSpPr>
        <p:spPr>
          <a:xfrm>
            <a:off x="583828" y="1687375"/>
            <a:ext cx="11071143" cy="1164530"/>
          </a:xfrm>
          <a:prstGeom prst="rect">
            <a:avLst/>
          </a:prstGeom>
        </p:spPr>
        <p:txBody>
          <a:bodyPr wrap="square" lIns="55988" tIns="27994" rIns="55988" bIns="27994">
            <a:spAutoFit/>
          </a:bodyPr>
          <a:lstStyle/>
          <a:p>
            <a:pPr eaLnBrk="1" hangingPunct="1"/>
            <a:r>
              <a:rPr lang="zh-CN" altLang="en-US" dirty="0" smtClean="0">
                <a:latin typeface="Arial" pitchFamily="34" charset="0"/>
                <a:ea typeface="微软雅黑"/>
                <a:cs typeface="Arial" pitchFamily="34" charset="0"/>
              </a:rPr>
              <a:t>●</a:t>
            </a:r>
            <a:r>
              <a:rPr lang="en-US" altLang="zh-CN" dirty="0" smtClean="0">
                <a:latin typeface="Arial" pitchFamily="34" charset="0"/>
                <a:ea typeface="微软雅黑" pitchFamily="34" charset="-122"/>
                <a:cs typeface="Arial" pitchFamily="34" charset="0"/>
              </a:rPr>
              <a:t>Refrigerant status control</a:t>
            </a:r>
          </a:p>
          <a:p>
            <a:pPr eaLnBrk="1" hangingPunct="1"/>
            <a:r>
              <a:rPr lang="en-US" altLang="zh-CN" dirty="0" smtClean="0">
                <a:latin typeface="Arial" pitchFamily="34" charset="0"/>
                <a:ea typeface="微软雅黑" pitchFamily="34" charset="-122"/>
                <a:cs typeface="Arial" pitchFamily="34" charset="0"/>
              </a:rPr>
              <a:t>According to the mechanism of refrigerant flow noise, we adopt efficient sub-cooling and overheating technology to effectively prevent the two-phase refrigerant from generating throttling noise and eddy current noise.</a:t>
            </a:r>
            <a:endParaRPr lang="en-US" altLang="zh-CN" dirty="0">
              <a:latin typeface="Arial" pitchFamily="34" charset="0"/>
              <a:ea typeface="微软雅黑" pitchFamily="34" charset="-122"/>
              <a:cs typeface="Arial" pitchFamily="34" charset="0"/>
            </a:endParaRPr>
          </a:p>
        </p:txBody>
      </p:sp>
      <p:sp>
        <p:nvSpPr>
          <p:cNvPr id="15" name="矩形 14"/>
          <p:cNvSpPr/>
          <p:nvPr/>
        </p:nvSpPr>
        <p:spPr>
          <a:xfrm>
            <a:off x="326788" y="1298528"/>
            <a:ext cx="11694883" cy="333534"/>
          </a:xfrm>
          <a:prstGeom prst="rect">
            <a:avLst/>
          </a:prstGeom>
        </p:spPr>
        <p:txBody>
          <a:bodyPr wrap="square" lIns="55988" tIns="27994" rIns="55988" bIns="27994">
            <a:spAutoFit/>
          </a:bodyPr>
          <a:lstStyle/>
          <a:p>
            <a:pPr eaLnBrk="1" hangingPunct="1"/>
            <a:r>
              <a:rPr lang="en-US" altLang="zh-CN" dirty="0" smtClean="0">
                <a:latin typeface="Arial" pitchFamily="34" charset="0"/>
                <a:ea typeface="微软雅黑" pitchFamily="34" charset="-122"/>
                <a:cs typeface="Arial" pitchFamily="34" charset="0"/>
              </a:rPr>
              <a:t>GMV6 uses three major refrigerant flow noise reduction technologies for further improving user experience.</a:t>
            </a:r>
            <a:endParaRPr lang="en-US" altLang="zh-CN" dirty="0">
              <a:latin typeface="Arial" pitchFamily="34" charset="0"/>
              <a:ea typeface="微软雅黑" pitchFamily="34" charset="-122"/>
              <a:cs typeface="Arial" pitchFamily="34" charset="0"/>
            </a:endParaRPr>
          </a:p>
        </p:txBody>
      </p:sp>
      <p:grpSp>
        <p:nvGrpSpPr>
          <p:cNvPr id="2" name="组合 1"/>
          <p:cNvGrpSpPr/>
          <p:nvPr/>
        </p:nvGrpSpPr>
        <p:grpSpPr>
          <a:xfrm>
            <a:off x="2940329" y="2711759"/>
            <a:ext cx="6295317" cy="1369980"/>
            <a:chOff x="3182378" y="2613147"/>
            <a:chExt cx="6295317" cy="1369980"/>
          </a:xfrm>
        </p:grpSpPr>
        <p:grpSp>
          <p:nvGrpSpPr>
            <p:cNvPr id="4" name="组合 3"/>
            <p:cNvGrpSpPr/>
            <p:nvPr/>
          </p:nvGrpSpPr>
          <p:grpSpPr>
            <a:xfrm>
              <a:off x="3182378" y="2613147"/>
              <a:ext cx="6295317" cy="1299209"/>
              <a:chOff x="3680461" y="2700697"/>
              <a:chExt cx="6295317" cy="1299209"/>
            </a:xfrm>
          </p:grpSpPr>
          <p:grpSp>
            <p:nvGrpSpPr>
              <p:cNvPr id="24" name="Group 94"/>
              <p:cNvGrpSpPr>
                <a:grpSpLocks/>
              </p:cNvGrpSpPr>
              <p:nvPr/>
            </p:nvGrpSpPr>
            <p:grpSpPr bwMode="auto">
              <a:xfrm>
                <a:off x="3988356" y="3390902"/>
                <a:ext cx="3382963" cy="369889"/>
                <a:chOff x="2064" y="2044"/>
                <a:chExt cx="2131" cy="233"/>
              </a:xfrm>
              <a:gradFill flip="none" rotWithShape="1">
                <a:gsLst>
                  <a:gs pos="57000">
                    <a:srgbClr val="0000CC"/>
                  </a:gs>
                  <a:gs pos="99000">
                    <a:srgbClr val="C4D6EB"/>
                  </a:gs>
                  <a:gs pos="100000">
                    <a:srgbClr val="FFEBFA"/>
                  </a:gs>
                </a:gsLst>
                <a:lin ang="10800000" scaled="1"/>
                <a:tileRect/>
              </a:gradFill>
            </p:grpSpPr>
            <p:sp>
              <p:nvSpPr>
                <p:cNvPr id="25" name="Rectangle 95"/>
                <p:cNvSpPr>
                  <a:spLocks noChangeArrowheads="1"/>
                </p:cNvSpPr>
                <p:nvPr/>
              </p:nvSpPr>
              <p:spPr bwMode="auto">
                <a:xfrm>
                  <a:off x="2064" y="2044"/>
                  <a:ext cx="2131" cy="233"/>
                </a:xfrm>
                <a:prstGeom prst="rect">
                  <a:avLst/>
                </a:prstGeom>
                <a:grpFill/>
                <a:ln w="3175" algn="ctr">
                  <a:noFill/>
                  <a:miter lim="800000"/>
                  <a:headEnd/>
                  <a:tailEnd/>
                </a:ln>
                <a:effectLst>
                  <a:outerShdw dist="20000" dir="5400000" algn="ctr" rotWithShape="0">
                    <a:srgbClr val="000000">
                      <a:alpha val="32999"/>
                    </a:srgbClr>
                  </a:outerShdw>
                </a:effectLst>
              </p:spPr>
              <p:txBody>
                <a:bodyPr anchor="ctr">
                  <a:spAutoFit/>
                </a:bodyPr>
                <a:lstStyle/>
                <a:p>
                  <a:endParaRPr lang="zh-CN" altLang="en-US">
                    <a:latin typeface="Arial" pitchFamily="34" charset="0"/>
                    <a:cs typeface="Arial" pitchFamily="34" charset="0"/>
                  </a:endParaRPr>
                </a:p>
              </p:txBody>
            </p:sp>
            <p:sp>
              <p:nvSpPr>
                <p:cNvPr id="27" name="Rectangle 97"/>
                <p:cNvSpPr>
                  <a:spLocks noChangeArrowheads="1"/>
                </p:cNvSpPr>
                <p:nvPr/>
              </p:nvSpPr>
              <p:spPr bwMode="auto">
                <a:xfrm>
                  <a:off x="2064" y="2044"/>
                  <a:ext cx="2131" cy="233"/>
                </a:xfrm>
                <a:prstGeom prst="rect">
                  <a:avLst/>
                </a:prstGeom>
                <a:grpFill/>
                <a:ln w="3175" algn="ctr">
                  <a:noFill/>
                  <a:miter lim="800000"/>
                  <a:headEnd/>
                  <a:tailEnd/>
                </a:ln>
                <a:effectLst>
                  <a:outerShdw dist="20000" dir="5400000" algn="ctr" rotWithShape="0">
                    <a:srgbClr val="000000">
                      <a:alpha val="32999"/>
                    </a:srgbClr>
                  </a:outerShdw>
                </a:effectLst>
              </p:spPr>
              <p:txBody>
                <a:bodyPr wrap="square" anchor="ctr">
                  <a:spAutoFit/>
                </a:bodyPr>
                <a:lstStyle/>
                <a:p>
                  <a:endParaRPr lang="zh-CN" altLang="en-US">
                    <a:latin typeface="Arial" pitchFamily="34" charset="0"/>
                    <a:cs typeface="Arial" pitchFamily="34" charset="0"/>
                  </a:endParaRPr>
                </a:p>
              </p:txBody>
            </p:sp>
          </p:grpSp>
          <p:sp>
            <p:nvSpPr>
              <p:cNvPr id="31" name="AutoShape 101"/>
              <p:cNvSpPr>
                <a:spLocks noChangeArrowheads="1"/>
              </p:cNvSpPr>
              <p:nvPr/>
            </p:nvSpPr>
            <p:spPr bwMode="auto">
              <a:xfrm>
                <a:off x="3709036" y="2839812"/>
                <a:ext cx="258762" cy="138113"/>
              </a:xfrm>
              <a:prstGeom prst="rightArrow">
                <a:avLst>
                  <a:gd name="adj1" fmla="val 43750"/>
                  <a:gd name="adj2" fmla="val 90555"/>
                </a:avLst>
              </a:prstGeom>
              <a:noFill/>
              <a:ln w="9525">
                <a:solidFill>
                  <a:schemeClr val="tx1"/>
                </a:solidFill>
                <a:miter lim="800000"/>
                <a:headEnd/>
                <a:tailEnd/>
              </a:ln>
            </p:spPr>
            <p:txBody>
              <a:bodyPr wrap="none" anchor="ctr"/>
              <a:lstStyle/>
              <a:p>
                <a:endParaRPr lang="zh-CN" altLang="en-US">
                  <a:latin typeface="Arial" pitchFamily="34" charset="0"/>
                  <a:cs typeface="Arial" pitchFamily="34" charset="0"/>
                </a:endParaRPr>
              </a:p>
            </p:txBody>
          </p:sp>
          <p:sp>
            <p:nvSpPr>
              <p:cNvPr id="32" name="Text Box 102"/>
              <p:cNvSpPr txBox="1">
                <a:spLocks noChangeArrowheads="1"/>
              </p:cNvSpPr>
              <p:nvPr/>
            </p:nvSpPr>
            <p:spPr bwMode="auto">
              <a:xfrm>
                <a:off x="7409419" y="3415131"/>
                <a:ext cx="2293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Arial" charset="0"/>
                    <a:ea typeface="黑体" pitchFamily="49" charset="-122"/>
                  </a:defRPr>
                </a:lvl1pPr>
                <a:lvl2pPr marL="742950" indent="-285750" eaLnBrk="0" hangingPunct="0">
                  <a:defRPr kumimoji="1" sz="2000" b="1">
                    <a:solidFill>
                      <a:schemeClr val="tx1"/>
                    </a:solidFill>
                    <a:latin typeface="Arial" charset="0"/>
                    <a:ea typeface="黑体" pitchFamily="49" charset="-122"/>
                  </a:defRPr>
                </a:lvl2pPr>
                <a:lvl3pPr marL="1143000" indent="-228600" eaLnBrk="0" hangingPunct="0">
                  <a:defRPr kumimoji="1" sz="2000" b="1">
                    <a:solidFill>
                      <a:schemeClr val="tx1"/>
                    </a:solidFill>
                    <a:latin typeface="Arial" charset="0"/>
                    <a:ea typeface="黑体" pitchFamily="49" charset="-122"/>
                  </a:defRPr>
                </a:lvl3pPr>
                <a:lvl4pPr marL="1600200" indent="-228600" eaLnBrk="0" hangingPunct="0">
                  <a:defRPr kumimoji="1" sz="2000" b="1">
                    <a:solidFill>
                      <a:schemeClr val="tx1"/>
                    </a:solidFill>
                    <a:latin typeface="Arial" charset="0"/>
                    <a:ea typeface="黑体" pitchFamily="49" charset="-122"/>
                  </a:defRPr>
                </a:lvl4pPr>
                <a:lvl5pPr marL="2057400" indent="-228600" eaLnBrk="0" hangingPunct="0">
                  <a:defRPr kumimoji="1" sz="2000" b="1">
                    <a:solidFill>
                      <a:schemeClr val="tx1"/>
                    </a:solidFill>
                    <a:latin typeface="Arial" charset="0"/>
                    <a:ea typeface="黑体" pitchFamily="49" charset="-122"/>
                  </a:defRPr>
                </a:lvl5pPr>
                <a:lvl6pPr marL="2514600" indent="-228600" algn="ctr" eaLnBrk="0" fontAlgn="base" hangingPunct="0">
                  <a:spcBef>
                    <a:spcPct val="0"/>
                  </a:spcBef>
                  <a:spcAft>
                    <a:spcPct val="0"/>
                  </a:spcAft>
                  <a:defRPr kumimoji="1" sz="2000" b="1">
                    <a:solidFill>
                      <a:schemeClr val="tx1"/>
                    </a:solidFill>
                    <a:latin typeface="Arial" charset="0"/>
                    <a:ea typeface="黑体" pitchFamily="49" charset="-122"/>
                  </a:defRPr>
                </a:lvl6pPr>
                <a:lvl7pPr marL="2971800" indent="-228600" algn="ctr" eaLnBrk="0" fontAlgn="base" hangingPunct="0">
                  <a:spcBef>
                    <a:spcPct val="0"/>
                  </a:spcBef>
                  <a:spcAft>
                    <a:spcPct val="0"/>
                  </a:spcAft>
                  <a:defRPr kumimoji="1" sz="2000" b="1">
                    <a:solidFill>
                      <a:schemeClr val="tx1"/>
                    </a:solidFill>
                    <a:latin typeface="Arial" charset="0"/>
                    <a:ea typeface="黑体" pitchFamily="49" charset="-122"/>
                  </a:defRPr>
                </a:lvl7pPr>
                <a:lvl8pPr marL="3429000" indent="-228600" algn="ctr" eaLnBrk="0" fontAlgn="base" hangingPunct="0">
                  <a:spcBef>
                    <a:spcPct val="0"/>
                  </a:spcBef>
                  <a:spcAft>
                    <a:spcPct val="0"/>
                  </a:spcAft>
                  <a:defRPr kumimoji="1" sz="2000" b="1">
                    <a:solidFill>
                      <a:schemeClr val="tx1"/>
                    </a:solidFill>
                    <a:latin typeface="Arial" charset="0"/>
                    <a:ea typeface="黑体" pitchFamily="49" charset="-122"/>
                  </a:defRPr>
                </a:lvl8pPr>
                <a:lvl9pPr marL="3886200" indent="-228600" algn="ctr" eaLnBrk="0" fontAlgn="base" hangingPunct="0">
                  <a:spcBef>
                    <a:spcPct val="0"/>
                  </a:spcBef>
                  <a:spcAft>
                    <a:spcPct val="0"/>
                  </a:spcAft>
                  <a:defRPr kumimoji="1" sz="2000" b="1">
                    <a:solidFill>
                      <a:schemeClr val="tx1"/>
                    </a:solidFill>
                    <a:latin typeface="Arial" charset="0"/>
                    <a:ea typeface="黑体" pitchFamily="49" charset="-122"/>
                  </a:defRPr>
                </a:lvl9pPr>
              </a:lstStyle>
              <a:p>
                <a:pPr algn="l" eaLnBrk="1" hangingPunct="1"/>
                <a:r>
                  <a:rPr lang="en-US" altLang="zh-CN" sz="1600" b="0" dirty="0" smtClean="0">
                    <a:latin typeface="Arial" pitchFamily="34" charset="0"/>
                    <a:cs typeface="Arial" pitchFamily="34" charset="0"/>
                  </a:rPr>
                  <a:t>Single-phase liquid refrigerant</a:t>
                </a:r>
                <a:endParaRPr lang="ja-JP" altLang="en-US" sz="1600" b="0" dirty="0">
                  <a:latin typeface="Arial" pitchFamily="34" charset="0"/>
                  <a:cs typeface="Arial" pitchFamily="34" charset="0"/>
                </a:endParaRPr>
              </a:p>
            </p:txBody>
          </p:sp>
          <p:grpSp>
            <p:nvGrpSpPr>
              <p:cNvPr id="38" name="Group 94"/>
              <p:cNvGrpSpPr>
                <a:grpSpLocks/>
              </p:cNvGrpSpPr>
              <p:nvPr/>
            </p:nvGrpSpPr>
            <p:grpSpPr bwMode="auto">
              <a:xfrm>
                <a:off x="3988356" y="2728688"/>
                <a:ext cx="3382963" cy="369889"/>
                <a:chOff x="2064" y="2044"/>
                <a:chExt cx="2131" cy="233"/>
              </a:xfrm>
              <a:pattFill prst="lgConfetti">
                <a:fgClr>
                  <a:schemeClr val="accent1"/>
                </a:fgClr>
                <a:bgClr>
                  <a:schemeClr val="bg1"/>
                </a:bgClr>
              </a:pattFill>
            </p:grpSpPr>
            <p:sp>
              <p:nvSpPr>
                <p:cNvPr id="39" name="Rectangle 95"/>
                <p:cNvSpPr>
                  <a:spLocks noChangeArrowheads="1"/>
                </p:cNvSpPr>
                <p:nvPr/>
              </p:nvSpPr>
              <p:spPr bwMode="auto">
                <a:xfrm>
                  <a:off x="2064" y="2044"/>
                  <a:ext cx="2131" cy="233"/>
                </a:xfrm>
                <a:prstGeom prst="rect">
                  <a:avLst/>
                </a:prstGeom>
                <a:grpFill/>
                <a:ln w="3175" algn="ctr">
                  <a:noFill/>
                  <a:miter lim="800000"/>
                  <a:headEnd/>
                  <a:tailEnd/>
                </a:ln>
                <a:effectLst>
                  <a:outerShdw dist="20000" dir="5400000" algn="ctr" rotWithShape="0">
                    <a:srgbClr val="000000">
                      <a:alpha val="32999"/>
                    </a:srgbClr>
                  </a:outerShdw>
                </a:effectLst>
              </p:spPr>
              <p:txBody>
                <a:bodyPr anchor="ctr">
                  <a:spAutoFit/>
                </a:bodyPr>
                <a:lstStyle/>
                <a:p>
                  <a:endParaRPr lang="zh-CN" altLang="en-US">
                    <a:latin typeface="Arial" pitchFamily="34" charset="0"/>
                    <a:cs typeface="Arial" pitchFamily="34" charset="0"/>
                  </a:endParaRPr>
                </a:p>
              </p:txBody>
            </p:sp>
            <p:sp>
              <p:nvSpPr>
                <p:cNvPr id="40" name="Rectangle 97"/>
                <p:cNvSpPr>
                  <a:spLocks noChangeArrowheads="1"/>
                </p:cNvSpPr>
                <p:nvPr/>
              </p:nvSpPr>
              <p:spPr bwMode="auto">
                <a:xfrm>
                  <a:off x="2064" y="2044"/>
                  <a:ext cx="2131" cy="233"/>
                </a:xfrm>
                <a:prstGeom prst="rect">
                  <a:avLst/>
                </a:prstGeom>
                <a:pattFill prst="lgConfetti">
                  <a:fgClr>
                    <a:schemeClr val="bg1"/>
                  </a:fgClr>
                  <a:bgClr>
                    <a:srgbClr val="0066FF"/>
                  </a:bgClr>
                </a:pattFill>
                <a:ln w="3175" algn="ctr">
                  <a:noFill/>
                  <a:miter lim="800000"/>
                  <a:headEnd/>
                  <a:tailEnd/>
                </a:ln>
                <a:effectLst>
                  <a:outerShdw dist="20000" dir="5400000" algn="ctr" rotWithShape="0">
                    <a:srgbClr val="000000">
                      <a:alpha val="32999"/>
                    </a:srgbClr>
                  </a:outerShdw>
                </a:effectLst>
              </p:spPr>
              <p:txBody>
                <a:bodyPr wrap="square" anchor="ctr">
                  <a:spAutoFit/>
                </a:bodyPr>
                <a:lstStyle/>
                <a:p>
                  <a:endParaRPr lang="zh-CN" altLang="en-US">
                    <a:latin typeface="Arial" pitchFamily="34" charset="0"/>
                    <a:cs typeface="Arial" pitchFamily="34" charset="0"/>
                  </a:endParaRPr>
                </a:p>
              </p:txBody>
            </p:sp>
          </p:grpSp>
          <p:sp>
            <p:nvSpPr>
              <p:cNvPr id="45" name="AutoShape 101"/>
              <p:cNvSpPr>
                <a:spLocks noChangeArrowheads="1"/>
              </p:cNvSpPr>
              <p:nvPr/>
            </p:nvSpPr>
            <p:spPr bwMode="auto">
              <a:xfrm>
                <a:off x="3680461" y="3509964"/>
                <a:ext cx="258762" cy="138113"/>
              </a:xfrm>
              <a:prstGeom prst="rightArrow">
                <a:avLst>
                  <a:gd name="adj1" fmla="val 43750"/>
                  <a:gd name="adj2" fmla="val 90555"/>
                </a:avLst>
              </a:prstGeom>
              <a:noFill/>
              <a:ln w="9525">
                <a:solidFill>
                  <a:schemeClr val="tx1"/>
                </a:solidFill>
                <a:miter lim="800000"/>
                <a:headEnd/>
                <a:tailEnd/>
              </a:ln>
            </p:spPr>
            <p:txBody>
              <a:bodyPr wrap="none" anchor="ctr"/>
              <a:lstStyle/>
              <a:p>
                <a:endParaRPr lang="zh-CN" altLang="en-US">
                  <a:latin typeface="Arial" pitchFamily="34" charset="0"/>
                  <a:cs typeface="Arial" pitchFamily="34" charset="0"/>
                </a:endParaRPr>
              </a:p>
            </p:txBody>
          </p:sp>
          <p:sp>
            <p:nvSpPr>
              <p:cNvPr id="46" name="Text Box 102"/>
              <p:cNvSpPr txBox="1">
                <a:spLocks noChangeArrowheads="1"/>
              </p:cNvSpPr>
              <p:nvPr/>
            </p:nvSpPr>
            <p:spPr bwMode="auto">
              <a:xfrm>
                <a:off x="7380844" y="2700697"/>
                <a:ext cx="2594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Arial" charset="0"/>
                    <a:ea typeface="黑体" pitchFamily="49" charset="-122"/>
                  </a:defRPr>
                </a:lvl1pPr>
                <a:lvl2pPr marL="742950" indent="-285750" eaLnBrk="0" hangingPunct="0">
                  <a:defRPr kumimoji="1" sz="2000" b="1">
                    <a:solidFill>
                      <a:schemeClr val="tx1"/>
                    </a:solidFill>
                    <a:latin typeface="Arial" charset="0"/>
                    <a:ea typeface="黑体" pitchFamily="49" charset="-122"/>
                  </a:defRPr>
                </a:lvl2pPr>
                <a:lvl3pPr marL="1143000" indent="-228600" eaLnBrk="0" hangingPunct="0">
                  <a:defRPr kumimoji="1" sz="2000" b="1">
                    <a:solidFill>
                      <a:schemeClr val="tx1"/>
                    </a:solidFill>
                    <a:latin typeface="Arial" charset="0"/>
                    <a:ea typeface="黑体" pitchFamily="49" charset="-122"/>
                  </a:defRPr>
                </a:lvl3pPr>
                <a:lvl4pPr marL="1600200" indent="-228600" eaLnBrk="0" hangingPunct="0">
                  <a:defRPr kumimoji="1" sz="2000" b="1">
                    <a:solidFill>
                      <a:schemeClr val="tx1"/>
                    </a:solidFill>
                    <a:latin typeface="Arial" charset="0"/>
                    <a:ea typeface="黑体" pitchFamily="49" charset="-122"/>
                  </a:defRPr>
                </a:lvl4pPr>
                <a:lvl5pPr marL="2057400" indent="-228600" eaLnBrk="0" hangingPunct="0">
                  <a:defRPr kumimoji="1" sz="2000" b="1">
                    <a:solidFill>
                      <a:schemeClr val="tx1"/>
                    </a:solidFill>
                    <a:latin typeface="Arial" charset="0"/>
                    <a:ea typeface="黑体" pitchFamily="49" charset="-122"/>
                  </a:defRPr>
                </a:lvl5pPr>
                <a:lvl6pPr marL="2514600" indent="-228600" algn="ctr" eaLnBrk="0" fontAlgn="base" hangingPunct="0">
                  <a:spcBef>
                    <a:spcPct val="0"/>
                  </a:spcBef>
                  <a:spcAft>
                    <a:spcPct val="0"/>
                  </a:spcAft>
                  <a:defRPr kumimoji="1" sz="2000" b="1">
                    <a:solidFill>
                      <a:schemeClr val="tx1"/>
                    </a:solidFill>
                    <a:latin typeface="Arial" charset="0"/>
                    <a:ea typeface="黑体" pitchFamily="49" charset="-122"/>
                  </a:defRPr>
                </a:lvl6pPr>
                <a:lvl7pPr marL="2971800" indent="-228600" algn="ctr" eaLnBrk="0" fontAlgn="base" hangingPunct="0">
                  <a:spcBef>
                    <a:spcPct val="0"/>
                  </a:spcBef>
                  <a:spcAft>
                    <a:spcPct val="0"/>
                  </a:spcAft>
                  <a:defRPr kumimoji="1" sz="2000" b="1">
                    <a:solidFill>
                      <a:schemeClr val="tx1"/>
                    </a:solidFill>
                    <a:latin typeface="Arial" charset="0"/>
                    <a:ea typeface="黑体" pitchFamily="49" charset="-122"/>
                  </a:defRPr>
                </a:lvl7pPr>
                <a:lvl8pPr marL="3429000" indent="-228600" algn="ctr" eaLnBrk="0" fontAlgn="base" hangingPunct="0">
                  <a:spcBef>
                    <a:spcPct val="0"/>
                  </a:spcBef>
                  <a:spcAft>
                    <a:spcPct val="0"/>
                  </a:spcAft>
                  <a:defRPr kumimoji="1" sz="2000" b="1">
                    <a:solidFill>
                      <a:schemeClr val="tx1"/>
                    </a:solidFill>
                    <a:latin typeface="Arial" charset="0"/>
                    <a:ea typeface="黑体" pitchFamily="49" charset="-122"/>
                  </a:defRPr>
                </a:lvl8pPr>
                <a:lvl9pPr marL="3886200" indent="-228600" algn="ctr" eaLnBrk="0" fontAlgn="base" hangingPunct="0">
                  <a:spcBef>
                    <a:spcPct val="0"/>
                  </a:spcBef>
                  <a:spcAft>
                    <a:spcPct val="0"/>
                  </a:spcAft>
                  <a:defRPr kumimoji="1" sz="2000" b="1">
                    <a:solidFill>
                      <a:schemeClr val="tx1"/>
                    </a:solidFill>
                    <a:latin typeface="Arial" charset="0"/>
                    <a:ea typeface="黑体" pitchFamily="49" charset="-122"/>
                  </a:defRPr>
                </a:lvl9pPr>
              </a:lstStyle>
              <a:p>
                <a:pPr algn="l" eaLnBrk="1" hangingPunct="1"/>
                <a:r>
                  <a:rPr lang="en-US" altLang="zh-CN" sz="1600" b="0" dirty="0" smtClean="0">
                    <a:latin typeface="Arial" pitchFamily="34" charset="0"/>
                    <a:cs typeface="Arial" pitchFamily="34" charset="0"/>
                  </a:rPr>
                  <a:t>Two-phase gas and liquid refrigerant</a:t>
                </a:r>
                <a:endParaRPr lang="ja-JP" altLang="en-US" sz="1600" b="0" dirty="0">
                  <a:latin typeface="Arial" pitchFamily="34" charset="0"/>
                  <a:cs typeface="Arial" pitchFamily="34" charset="0"/>
                </a:endParaRPr>
              </a:p>
            </p:txBody>
          </p:sp>
          <p:sp>
            <p:nvSpPr>
              <p:cNvPr id="47" name="Text Box 102"/>
              <p:cNvSpPr txBox="1">
                <a:spLocks noChangeArrowheads="1"/>
              </p:cNvSpPr>
              <p:nvPr/>
            </p:nvSpPr>
            <p:spPr bwMode="auto">
              <a:xfrm>
                <a:off x="5027930" y="3079215"/>
                <a:ext cx="16895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Arial" charset="0"/>
                    <a:ea typeface="黑体" pitchFamily="49" charset="-122"/>
                  </a:defRPr>
                </a:lvl1pPr>
                <a:lvl2pPr marL="742950" indent="-285750" eaLnBrk="0" hangingPunct="0">
                  <a:defRPr kumimoji="1" sz="2000" b="1">
                    <a:solidFill>
                      <a:schemeClr val="tx1"/>
                    </a:solidFill>
                    <a:latin typeface="Arial" charset="0"/>
                    <a:ea typeface="黑体" pitchFamily="49" charset="-122"/>
                  </a:defRPr>
                </a:lvl2pPr>
                <a:lvl3pPr marL="1143000" indent="-228600" eaLnBrk="0" hangingPunct="0">
                  <a:defRPr kumimoji="1" sz="2000" b="1">
                    <a:solidFill>
                      <a:schemeClr val="tx1"/>
                    </a:solidFill>
                    <a:latin typeface="Arial" charset="0"/>
                    <a:ea typeface="黑体" pitchFamily="49" charset="-122"/>
                  </a:defRPr>
                </a:lvl3pPr>
                <a:lvl4pPr marL="1600200" indent="-228600" eaLnBrk="0" hangingPunct="0">
                  <a:defRPr kumimoji="1" sz="2000" b="1">
                    <a:solidFill>
                      <a:schemeClr val="tx1"/>
                    </a:solidFill>
                    <a:latin typeface="Arial" charset="0"/>
                    <a:ea typeface="黑体" pitchFamily="49" charset="-122"/>
                  </a:defRPr>
                </a:lvl4pPr>
                <a:lvl5pPr marL="2057400" indent="-228600" eaLnBrk="0" hangingPunct="0">
                  <a:defRPr kumimoji="1" sz="2000" b="1">
                    <a:solidFill>
                      <a:schemeClr val="tx1"/>
                    </a:solidFill>
                    <a:latin typeface="Arial" charset="0"/>
                    <a:ea typeface="黑体" pitchFamily="49" charset="-122"/>
                  </a:defRPr>
                </a:lvl5pPr>
                <a:lvl6pPr marL="2514600" indent="-228600" algn="ctr" eaLnBrk="0" fontAlgn="base" hangingPunct="0">
                  <a:spcBef>
                    <a:spcPct val="0"/>
                  </a:spcBef>
                  <a:spcAft>
                    <a:spcPct val="0"/>
                  </a:spcAft>
                  <a:defRPr kumimoji="1" sz="2000" b="1">
                    <a:solidFill>
                      <a:schemeClr val="tx1"/>
                    </a:solidFill>
                    <a:latin typeface="Arial" charset="0"/>
                    <a:ea typeface="黑体" pitchFamily="49" charset="-122"/>
                  </a:defRPr>
                </a:lvl6pPr>
                <a:lvl7pPr marL="2971800" indent="-228600" algn="ctr" eaLnBrk="0" fontAlgn="base" hangingPunct="0">
                  <a:spcBef>
                    <a:spcPct val="0"/>
                  </a:spcBef>
                  <a:spcAft>
                    <a:spcPct val="0"/>
                  </a:spcAft>
                  <a:defRPr kumimoji="1" sz="2000" b="1">
                    <a:solidFill>
                      <a:schemeClr val="tx1"/>
                    </a:solidFill>
                    <a:latin typeface="Arial" charset="0"/>
                    <a:ea typeface="黑体" pitchFamily="49" charset="-122"/>
                  </a:defRPr>
                </a:lvl7pPr>
                <a:lvl8pPr marL="3429000" indent="-228600" algn="ctr" eaLnBrk="0" fontAlgn="base" hangingPunct="0">
                  <a:spcBef>
                    <a:spcPct val="0"/>
                  </a:spcBef>
                  <a:spcAft>
                    <a:spcPct val="0"/>
                  </a:spcAft>
                  <a:defRPr kumimoji="1" sz="2000" b="1">
                    <a:solidFill>
                      <a:schemeClr val="tx1"/>
                    </a:solidFill>
                    <a:latin typeface="Arial" charset="0"/>
                    <a:ea typeface="黑体" pitchFamily="49" charset="-122"/>
                  </a:defRPr>
                </a:lvl8pPr>
                <a:lvl9pPr marL="3886200" indent="-228600" algn="ctr" eaLnBrk="0" fontAlgn="base" hangingPunct="0">
                  <a:spcBef>
                    <a:spcPct val="0"/>
                  </a:spcBef>
                  <a:spcAft>
                    <a:spcPct val="0"/>
                  </a:spcAft>
                  <a:defRPr kumimoji="1" sz="2000" b="1">
                    <a:solidFill>
                      <a:schemeClr val="tx1"/>
                    </a:solidFill>
                    <a:latin typeface="Arial" charset="0"/>
                    <a:ea typeface="黑体" pitchFamily="49" charset="-122"/>
                  </a:defRPr>
                </a:lvl9pPr>
              </a:lstStyle>
              <a:p>
                <a:pPr algn="l" eaLnBrk="1" hangingPunct="1"/>
                <a:r>
                  <a:rPr lang="en-US" altLang="zh-CN" sz="1600" b="0" dirty="0" smtClean="0">
                    <a:latin typeface="Arial" pitchFamily="34" charset="0"/>
                    <a:cs typeface="Arial" pitchFamily="34" charset="0"/>
                  </a:rPr>
                  <a:t>General control</a:t>
                </a:r>
                <a:endParaRPr lang="ja-JP" altLang="en-US" sz="1600" b="0" dirty="0">
                  <a:latin typeface="Arial" pitchFamily="34" charset="0"/>
                  <a:cs typeface="Arial" pitchFamily="34" charset="0"/>
                </a:endParaRPr>
              </a:p>
            </p:txBody>
          </p:sp>
        </p:grpSp>
        <p:sp>
          <p:nvSpPr>
            <p:cNvPr id="48" name="Text Box 102"/>
            <p:cNvSpPr txBox="1">
              <a:spLocks noChangeArrowheads="1"/>
            </p:cNvSpPr>
            <p:nvPr/>
          </p:nvSpPr>
          <p:spPr bwMode="auto">
            <a:xfrm>
              <a:off x="4538812" y="3644573"/>
              <a:ext cx="16895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Arial" charset="0"/>
                  <a:ea typeface="黑体" pitchFamily="49" charset="-122"/>
                </a:defRPr>
              </a:lvl1pPr>
              <a:lvl2pPr marL="742950" indent="-285750" eaLnBrk="0" hangingPunct="0">
                <a:defRPr kumimoji="1" sz="2000" b="1">
                  <a:solidFill>
                    <a:schemeClr val="tx1"/>
                  </a:solidFill>
                  <a:latin typeface="Arial" charset="0"/>
                  <a:ea typeface="黑体" pitchFamily="49" charset="-122"/>
                </a:defRPr>
              </a:lvl2pPr>
              <a:lvl3pPr marL="1143000" indent="-228600" eaLnBrk="0" hangingPunct="0">
                <a:defRPr kumimoji="1" sz="2000" b="1">
                  <a:solidFill>
                    <a:schemeClr val="tx1"/>
                  </a:solidFill>
                  <a:latin typeface="Arial" charset="0"/>
                  <a:ea typeface="黑体" pitchFamily="49" charset="-122"/>
                </a:defRPr>
              </a:lvl3pPr>
              <a:lvl4pPr marL="1600200" indent="-228600" eaLnBrk="0" hangingPunct="0">
                <a:defRPr kumimoji="1" sz="2000" b="1">
                  <a:solidFill>
                    <a:schemeClr val="tx1"/>
                  </a:solidFill>
                  <a:latin typeface="Arial" charset="0"/>
                  <a:ea typeface="黑体" pitchFamily="49" charset="-122"/>
                </a:defRPr>
              </a:lvl4pPr>
              <a:lvl5pPr marL="2057400" indent="-228600" eaLnBrk="0" hangingPunct="0">
                <a:defRPr kumimoji="1" sz="2000" b="1">
                  <a:solidFill>
                    <a:schemeClr val="tx1"/>
                  </a:solidFill>
                  <a:latin typeface="Arial" charset="0"/>
                  <a:ea typeface="黑体" pitchFamily="49" charset="-122"/>
                </a:defRPr>
              </a:lvl5pPr>
              <a:lvl6pPr marL="2514600" indent="-228600" algn="ctr" eaLnBrk="0" fontAlgn="base" hangingPunct="0">
                <a:spcBef>
                  <a:spcPct val="0"/>
                </a:spcBef>
                <a:spcAft>
                  <a:spcPct val="0"/>
                </a:spcAft>
                <a:defRPr kumimoji="1" sz="2000" b="1">
                  <a:solidFill>
                    <a:schemeClr val="tx1"/>
                  </a:solidFill>
                  <a:latin typeface="Arial" charset="0"/>
                  <a:ea typeface="黑体" pitchFamily="49" charset="-122"/>
                </a:defRPr>
              </a:lvl6pPr>
              <a:lvl7pPr marL="2971800" indent="-228600" algn="ctr" eaLnBrk="0" fontAlgn="base" hangingPunct="0">
                <a:spcBef>
                  <a:spcPct val="0"/>
                </a:spcBef>
                <a:spcAft>
                  <a:spcPct val="0"/>
                </a:spcAft>
                <a:defRPr kumimoji="1" sz="2000" b="1">
                  <a:solidFill>
                    <a:schemeClr val="tx1"/>
                  </a:solidFill>
                  <a:latin typeface="Arial" charset="0"/>
                  <a:ea typeface="黑体" pitchFamily="49" charset="-122"/>
                </a:defRPr>
              </a:lvl7pPr>
              <a:lvl8pPr marL="3429000" indent="-228600" algn="ctr" eaLnBrk="0" fontAlgn="base" hangingPunct="0">
                <a:spcBef>
                  <a:spcPct val="0"/>
                </a:spcBef>
                <a:spcAft>
                  <a:spcPct val="0"/>
                </a:spcAft>
                <a:defRPr kumimoji="1" sz="2000" b="1">
                  <a:solidFill>
                    <a:schemeClr val="tx1"/>
                  </a:solidFill>
                  <a:latin typeface="Arial" charset="0"/>
                  <a:ea typeface="黑体" pitchFamily="49" charset="-122"/>
                </a:defRPr>
              </a:lvl8pPr>
              <a:lvl9pPr marL="3886200" indent="-228600" algn="ctr" eaLnBrk="0" fontAlgn="base" hangingPunct="0">
                <a:spcBef>
                  <a:spcPct val="0"/>
                </a:spcBef>
                <a:spcAft>
                  <a:spcPct val="0"/>
                </a:spcAft>
                <a:defRPr kumimoji="1" sz="2000" b="1">
                  <a:solidFill>
                    <a:schemeClr val="tx1"/>
                  </a:solidFill>
                  <a:latin typeface="Arial" charset="0"/>
                  <a:ea typeface="黑体" pitchFamily="49" charset="-122"/>
                </a:defRPr>
              </a:lvl9pPr>
            </a:lstStyle>
            <a:p>
              <a:pPr algn="l" eaLnBrk="1" hangingPunct="1"/>
              <a:r>
                <a:rPr lang="en-US" altLang="zh-CN" sz="1600" b="0" dirty="0" smtClean="0">
                  <a:latin typeface="Arial" pitchFamily="34" charset="0"/>
                  <a:cs typeface="Arial" pitchFamily="34" charset="0"/>
                </a:rPr>
                <a:t>Special control</a:t>
              </a:r>
              <a:endParaRPr lang="ja-JP" altLang="en-US" sz="1600" b="0" dirty="0">
                <a:latin typeface="Arial" pitchFamily="34" charset="0"/>
                <a:cs typeface="Arial" pitchFamily="34" charset="0"/>
              </a:endParaRPr>
            </a:p>
          </p:txBody>
        </p:sp>
      </p:grpSp>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57811" y="4696853"/>
            <a:ext cx="997160" cy="180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图片 29"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33" name="矩形 32"/>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pic>
        <p:nvPicPr>
          <p:cNvPr id="3" name="图片 2"/>
          <p:cNvPicPr>
            <a:picLocks noChangeAspect="1"/>
          </p:cNvPicPr>
          <p:nvPr/>
        </p:nvPicPr>
        <p:blipFill>
          <a:blip r:embed="rId4" cstate="print"/>
          <a:stretch>
            <a:fillRect/>
          </a:stretch>
        </p:blipFill>
        <p:spPr>
          <a:xfrm>
            <a:off x="8966469" y="3422414"/>
            <a:ext cx="1293812" cy="1677969"/>
          </a:xfrm>
          <a:prstGeom prst="rect">
            <a:avLst/>
          </a:prstGeom>
        </p:spPr>
      </p:pic>
      <p:grpSp>
        <p:nvGrpSpPr>
          <p:cNvPr id="28" name="组合 27"/>
          <p:cNvGrpSpPr/>
          <p:nvPr/>
        </p:nvGrpSpPr>
        <p:grpSpPr>
          <a:xfrm>
            <a:off x="10337800" y="-38100"/>
            <a:ext cx="1854200" cy="833747"/>
            <a:chOff x="10337800" y="-38100"/>
            <a:chExt cx="1854200" cy="833747"/>
          </a:xfrm>
        </p:grpSpPr>
        <p:sp>
          <p:nvSpPr>
            <p:cNvPr id="29"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4"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772946976"/>
      </p:ext>
    </p:extLst>
  </p:cSld>
  <p:clrMapOvr>
    <a:masterClrMapping/>
  </p:clrMapOvr>
  <p:transition spd="slow"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1" name="矩形 10"/>
          <p:cNvSpPr/>
          <p:nvPr/>
        </p:nvSpPr>
        <p:spPr>
          <a:xfrm>
            <a:off x="177799" y="721768"/>
            <a:ext cx="10319988" cy="1129546"/>
          </a:xfrm>
          <a:prstGeom prst="rect">
            <a:avLst/>
          </a:prstGeom>
        </p:spPr>
        <p:txBody>
          <a:bodyPr wrap="square" lIns="21342" tIns="10671" rIns="21342" bIns="10671">
            <a:spAutoFit/>
          </a:bodyPr>
          <a:lstStyle/>
          <a:p>
            <a:pPr lvl="0">
              <a:lnSpc>
                <a:spcPct val="150000"/>
              </a:lnSpc>
            </a:pPr>
            <a:r>
              <a:rPr lang="zh-CN" altLang="en-US" sz="2400" b="1" dirty="0" smtClean="0">
                <a:latin typeface="Arial" pitchFamily="34" charset="0"/>
                <a:ea typeface="微软雅黑" pitchFamily="34" charset="-122"/>
                <a:cs typeface="Arial" pitchFamily="34" charset="0"/>
              </a:rPr>
              <a:t>⑤</a:t>
            </a:r>
            <a:r>
              <a:rPr lang="en-US" altLang="zh-CN" sz="2400" b="1" dirty="0" smtClean="0">
                <a:latin typeface="Arial" pitchFamily="34" charset="0"/>
                <a:ea typeface="微软雅黑" pitchFamily="34" charset="-122"/>
                <a:cs typeface="Arial" pitchFamily="34" charset="0"/>
              </a:rPr>
              <a:t> Noise control technology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Intelligent </a:t>
            </a:r>
            <a:r>
              <a:rPr lang="en-US" altLang="zh-CN" sz="2400" b="1" dirty="0" smtClean="0">
                <a:solidFill>
                  <a:srgbClr val="FF0000"/>
                </a:solidFill>
                <a:latin typeface="Arial" pitchFamily="34" charset="0"/>
                <a:ea typeface="微软雅黑" pitchFamily="34" charset="-122"/>
                <a:cs typeface="Arial" pitchFamily="34" charset="0"/>
              </a:rPr>
              <a:t>quiet control</a:t>
            </a:r>
          </a:p>
          <a:p>
            <a:pPr lvl="0">
              <a:lnSpc>
                <a:spcPct val="150000"/>
              </a:lnSpc>
            </a:pPr>
            <a:endParaRPr lang="zh-CN" altLang="en-US" sz="2400" b="1" dirty="0">
              <a:solidFill>
                <a:srgbClr val="FF0000"/>
              </a:solidFill>
              <a:latin typeface="Arial" pitchFamily="34" charset="0"/>
              <a:ea typeface="微软雅黑" pitchFamily="34" charset="-122"/>
              <a:cs typeface="Arial" pitchFamily="34" charset="0"/>
            </a:endParaRPr>
          </a:p>
        </p:txBody>
      </p:sp>
      <p:sp>
        <p:nvSpPr>
          <p:cNvPr id="15" name="矩形 14"/>
          <p:cNvSpPr/>
          <p:nvPr/>
        </p:nvSpPr>
        <p:spPr>
          <a:xfrm>
            <a:off x="219213" y="1269754"/>
            <a:ext cx="8304452" cy="333534"/>
          </a:xfrm>
          <a:prstGeom prst="rect">
            <a:avLst/>
          </a:prstGeom>
        </p:spPr>
        <p:txBody>
          <a:bodyPr wrap="square" lIns="55988" tIns="27994" rIns="55988" bIns="27994">
            <a:spAutoFit/>
          </a:bodyPr>
          <a:lstStyle/>
          <a:p>
            <a:pPr eaLnBrk="1" hangingPunct="1"/>
            <a:r>
              <a:rPr lang="en-US" altLang="zh-CN" dirty="0" smtClean="0">
                <a:latin typeface="Arial" pitchFamily="34" charset="0"/>
                <a:ea typeface="微软雅黑" pitchFamily="34" charset="-122"/>
                <a:cs typeface="Arial" pitchFamily="34" charset="0"/>
              </a:rPr>
              <a:t>It can learn, define and remember user habits.</a:t>
            </a:r>
            <a:endParaRPr lang="en-US" altLang="zh-CN" dirty="0">
              <a:latin typeface="Arial" pitchFamily="34" charset="0"/>
              <a:ea typeface="微软雅黑" pitchFamily="34" charset="-122"/>
              <a:cs typeface="Arial" pitchFamily="34" charset="0"/>
            </a:endParaRPr>
          </a:p>
        </p:txBody>
      </p:sp>
      <p:sp>
        <p:nvSpPr>
          <p:cNvPr id="33" name="矩形 32"/>
          <p:cNvSpPr/>
          <p:nvPr/>
        </p:nvSpPr>
        <p:spPr>
          <a:xfrm>
            <a:off x="210248" y="3009912"/>
            <a:ext cx="11972787" cy="333534"/>
          </a:xfrm>
          <a:prstGeom prst="rect">
            <a:avLst/>
          </a:prstGeom>
        </p:spPr>
        <p:txBody>
          <a:bodyPr wrap="square" lIns="55988" tIns="27994" rIns="55988" bIns="27994">
            <a:spAutoFit/>
          </a:bodyPr>
          <a:lstStyle/>
          <a:p>
            <a:pPr eaLnBrk="1" hangingPunct="1"/>
            <a:r>
              <a:rPr lang="en-US" altLang="zh-CN" dirty="0" smtClean="0">
                <a:latin typeface="Arial" pitchFamily="34" charset="0"/>
                <a:ea typeface="微软雅黑" pitchFamily="34" charset="-122"/>
                <a:cs typeface="Arial" pitchFamily="34" charset="0"/>
              </a:rPr>
              <a:t>It can automatically determine the output capacity of the system in the next 24 hours to achieve auto quiet operation.</a:t>
            </a:r>
            <a:endParaRPr lang="en-US" altLang="zh-CN" dirty="0">
              <a:latin typeface="Arial" pitchFamily="34" charset="0"/>
              <a:ea typeface="微软雅黑" pitchFamily="34" charset="-122"/>
              <a:cs typeface="Arial" pitchFamily="34" charset="0"/>
            </a:endParaRPr>
          </a:p>
        </p:txBody>
      </p:sp>
      <p:grpSp>
        <p:nvGrpSpPr>
          <p:cNvPr id="53" name="组合 52"/>
          <p:cNvGrpSpPr/>
          <p:nvPr/>
        </p:nvGrpSpPr>
        <p:grpSpPr>
          <a:xfrm>
            <a:off x="206096" y="3394540"/>
            <a:ext cx="9721828" cy="3163876"/>
            <a:chOff x="152306" y="3295925"/>
            <a:chExt cx="11426785" cy="3163876"/>
          </a:xfrm>
        </p:grpSpPr>
        <p:sp>
          <p:nvSpPr>
            <p:cNvPr id="5" name="任意多边形 4"/>
            <p:cNvSpPr/>
            <p:nvPr/>
          </p:nvSpPr>
          <p:spPr bwMode="auto">
            <a:xfrm>
              <a:off x="332509" y="3728846"/>
              <a:ext cx="10901548" cy="902525"/>
            </a:xfrm>
            <a:custGeom>
              <a:avLst/>
              <a:gdLst>
                <a:gd name="connsiteX0" fmla="*/ 0 w 10901548"/>
                <a:gd name="connsiteY0" fmla="*/ 902525 h 902525"/>
                <a:gd name="connsiteX1" fmla="*/ 95003 w 10901548"/>
                <a:gd name="connsiteY1" fmla="*/ 843148 h 902525"/>
                <a:gd name="connsiteX2" fmla="*/ 142504 w 10901548"/>
                <a:gd name="connsiteY2" fmla="*/ 807523 h 902525"/>
                <a:gd name="connsiteX3" fmla="*/ 190005 w 10901548"/>
                <a:gd name="connsiteY3" fmla="*/ 783772 h 902525"/>
                <a:gd name="connsiteX4" fmla="*/ 273133 w 10901548"/>
                <a:gd name="connsiteY4" fmla="*/ 724395 h 902525"/>
                <a:gd name="connsiteX5" fmla="*/ 320634 w 10901548"/>
                <a:gd name="connsiteY5" fmla="*/ 712520 h 902525"/>
                <a:gd name="connsiteX6" fmla="*/ 403761 w 10901548"/>
                <a:gd name="connsiteY6" fmla="*/ 676894 h 902525"/>
                <a:gd name="connsiteX7" fmla="*/ 451262 w 10901548"/>
                <a:gd name="connsiteY7" fmla="*/ 653143 h 902525"/>
                <a:gd name="connsiteX8" fmla="*/ 510639 w 10901548"/>
                <a:gd name="connsiteY8" fmla="*/ 641268 h 902525"/>
                <a:gd name="connsiteX9" fmla="*/ 641268 w 10901548"/>
                <a:gd name="connsiteY9" fmla="*/ 617517 h 902525"/>
                <a:gd name="connsiteX10" fmla="*/ 831273 w 10901548"/>
                <a:gd name="connsiteY10" fmla="*/ 581891 h 902525"/>
                <a:gd name="connsiteX11" fmla="*/ 973777 w 10901548"/>
                <a:gd name="connsiteY11" fmla="*/ 534390 h 902525"/>
                <a:gd name="connsiteX12" fmla="*/ 1068779 w 10901548"/>
                <a:gd name="connsiteY12" fmla="*/ 522515 h 902525"/>
                <a:gd name="connsiteX13" fmla="*/ 1151907 w 10901548"/>
                <a:gd name="connsiteY13" fmla="*/ 510639 h 902525"/>
                <a:gd name="connsiteX14" fmla="*/ 1318161 w 10901548"/>
                <a:gd name="connsiteY14" fmla="*/ 486889 h 902525"/>
                <a:gd name="connsiteX15" fmla="*/ 1615044 w 10901548"/>
                <a:gd name="connsiteY15" fmla="*/ 498764 h 902525"/>
                <a:gd name="connsiteX16" fmla="*/ 1650670 w 10901548"/>
                <a:gd name="connsiteY16" fmla="*/ 510639 h 902525"/>
                <a:gd name="connsiteX17" fmla="*/ 1733797 w 10901548"/>
                <a:gd name="connsiteY17" fmla="*/ 546265 h 902525"/>
                <a:gd name="connsiteX18" fmla="*/ 1864426 w 10901548"/>
                <a:gd name="connsiteY18" fmla="*/ 581891 h 902525"/>
                <a:gd name="connsiteX19" fmla="*/ 1911927 w 10901548"/>
                <a:gd name="connsiteY19" fmla="*/ 605642 h 902525"/>
                <a:gd name="connsiteX20" fmla="*/ 1971304 w 10901548"/>
                <a:gd name="connsiteY20" fmla="*/ 617517 h 902525"/>
                <a:gd name="connsiteX21" fmla="*/ 2078182 w 10901548"/>
                <a:gd name="connsiteY21" fmla="*/ 653143 h 902525"/>
                <a:gd name="connsiteX22" fmla="*/ 2125683 w 10901548"/>
                <a:gd name="connsiteY22" fmla="*/ 676894 h 902525"/>
                <a:gd name="connsiteX23" fmla="*/ 2220686 w 10901548"/>
                <a:gd name="connsiteY23" fmla="*/ 712520 h 902525"/>
                <a:gd name="connsiteX24" fmla="*/ 2315688 w 10901548"/>
                <a:gd name="connsiteY24" fmla="*/ 760021 h 902525"/>
                <a:gd name="connsiteX25" fmla="*/ 2386940 w 10901548"/>
                <a:gd name="connsiteY25" fmla="*/ 771897 h 902525"/>
                <a:gd name="connsiteX26" fmla="*/ 2517569 w 10901548"/>
                <a:gd name="connsiteY26" fmla="*/ 807523 h 902525"/>
                <a:gd name="connsiteX27" fmla="*/ 2933205 w 10901548"/>
                <a:gd name="connsiteY27" fmla="*/ 783772 h 902525"/>
                <a:gd name="connsiteX28" fmla="*/ 2992582 w 10901548"/>
                <a:gd name="connsiteY28" fmla="*/ 771897 h 902525"/>
                <a:gd name="connsiteX29" fmla="*/ 3063834 w 10901548"/>
                <a:gd name="connsiteY29" fmla="*/ 760021 h 902525"/>
                <a:gd name="connsiteX30" fmla="*/ 3230088 w 10901548"/>
                <a:gd name="connsiteY30" fmla="*/ 712520 h 902525"/>
                <a:gd name="connsiteX31" fmla="*/ 3289465 w 10901548"/>
                <a:gd name="connsiteY31" fmla="*/ 688769 h 902525"/>
                <a:gd name="connsiteX32" fmla="*/ 3336966 w 10901548"/>
                <a:gd name="connsiteY32" fmla="*/ 665019 h 902525"/>
                <a:gd name="connsiteX33" fmla="*/ 3384468 w 10901548"/>
                <a:gd name="connsiteY33" fmla="*/ 653143 h 902525"/>
                <a:gd name="connsiteX34" fmla="*/ 3420094 w 10901548"/>
                <a:gd name="connsiteY34" fmla="*/ 629393 h 902525"/>
                <a:gd name="connsiteX35" fmla="*/ 3526972 w 10901548"/>
                <a:gd name="connsiteY35" fmla="*/ 593767 h 902525"/>
                <a:gd name="connsiteX36" fmla="*/ 3645725 w 10901548"/>
                <a:gd name="connsiteY36" fmla="*/ 558141 h 902525"/>
                <a:gd name="connsiteX37" fmla="*/ 3681351 w 10901548"/>
                <a:gd name="connsiteY37" fmla="*/ 546265 h 902525"/>
                <a:gd name="connsiteX38" fmla="*/ 3728852 w 10901548"/>
                <a:gd name="connsiteY38" fmla="*/ 522515 h 902525"/>
                <a:gd name="connsiteX39" fmla="*/ 3788229 w 10901548"/>
                <a:gd name="connsiteY39" fmla="*/ 510639 h 902525"/>
                <a:gd name="connsiteX40" fmla="*/ 3823855 w 10901548"/>
                <a:gd name="connsiteY40" fmla="*/ 486889 h 902525"/>
                <a:gd name="connsiteX41" fmla="*/ 3871356 w 10901548"/>
                <a:gd name="connsiteY41" fmla="*/ 475013 h 902525"/>
                <a:gd name="connsiteX42" fmla="*/ 3942608 w 10901548"/>
                <a:gd name="connsiteY42" fmla="*/ 451263 h 902525"/>
                <a:gd name="connsiteX43" fmla="*/ 3978234 w 10901548"/>
                <a:gd name="connsiteY43" fmla="*/ 439387 h 902525"/>
                <a:gd name="connsiteX44" fmla="*/ 4655127 w 10901548"/>
                <a:gd name="connsiteY44" fmla="*/ 463138 h 902525"/>
                <a:gd name="connsiteX45" fmla="*/ 4726379 w 10901548"/>
                <a:gd name="connsiteY45" fmla="*/ 475013 h 902525"/>
                <a:gd name="connsiteX46" fmla="*/ 4797631 w 10901548"/>
                <a:gd name="connsiteY46" fmla="*/ 510639 h 902525"/>
                <a:gd name="connsiteX47" fmla="*/ 4892634 w 10901548"/>
                <a:gd name="connsiteY47" fmla="*/ 534390 h 902525"/>
                <a:gd name="connsiteX48" fmla="*/ 4975761 w 10901548"/>
                <a:gd name="connsiteY48" fmla="*/ 570016 h 902525"/>
                <a:gd name="connsiteX49" fmla="*/ 5118265 w 10901548"/>
                <a:gd name="connsiteY49" fmla="*/ 617517 h 902525"/>
                <a:gd name="connsiteX50" fmla="*/ 5165766 w 10901548"/>
                <a:gd name="connsiteY50" fmla="*/ 641268 h 902525"/>
                <a:gd name="connsiteX51" fmla="*/ 5237018 w 10901548"/>
                <a:gd name="connsiteY51" fmla="*/ 665019 h 902525"/>
                <a:gd name="connsiteX52" fmla="*/ 5332021 w 10901548"/>
                <a:gd name="connsiteY52" fmla="*/ 700645 h 902525"/>
                <a:gd name="connsiteX53" fmla="*/ 5866410 w 10901548"/>
                <a:gd name="connsiteY53" fmla="*/ 676894 h 902525"/>
                <a:gd name="connsiteX54" fmla="*/ 5985164 w 10901548"/>
                <a:gd name="connsiteY54" fmla="*/ 641268 h 902525"/>
                <a:gd name="connsiteX55" fmla="*/ 6056416 w 10901548"/>
                <a:gd name="connsiteY55" fmla="*/ 629393 h 902525"/>
                <a:gd name="connsiteX56" fmla="*/ 6198920 w 10901548"/>
                <a:gd name="connsiteY56" fmla="*/ 581891 h 902525"/>
                <a:gd name="connsiteX57" fmla="*/ 6234546 w 10901548"/>
                <a:gd name="connsiteY57" fmla="*/ 570016 h 902525"/>
                <a:gd name="connsiteX58" fmla="*/ 6270172 w 10901548"/>
                <a:gd name="connsiteY58" fmla="*/ 558141 h 902525"/>
                <a:gd name="connsiteX59" fmla="*/ 6305797 w 10901548"/>
                <a:gd name="connsiteY59" fmla="*/ 534390 h 902525"/>
                <a:gd name="connsiteX60" fmla="*/ 6365174 w 10901548"/>
                <a:gd name="connsiteY60" fmla="*/ 522515 h 902525"/>
                <a:gd name="connsiteX61" fmla="*/ 6412675 w 10901548"/>
                <a:gd name="connsiteY61" fmla="*/ 510639 h 902525"/>
                <a:gd name="connsiteX62" fmla="*/ 6483927 w 10901548"/>
                <a:gd name="connsiteY62" fmla="*/ 486889 h 902525"/>
                <a:gd name="connsiteX63" fmla="*/ 6519553 w 10901548"/>
                <a:gd name="connsiteY63" fmla="*/ 463138 h 902525"/>
                <a:gd name="connsiteX64" fmla="*/ 6602681 w 10901548"/>
                <a:gd name="connsiteY64" fmla="*/ 439387 h 902525"/>
                <a:gd name="connsiteX65" fmla="*/ 6638307 w 10901548"/>
                <a:gd name="connsiteY65" fmla="*/ 415637 h 902525"/>
                <a:gd name="connsiteX66" fmla="*/ 6721434 w 10901548"/>
                <a:gd name="connsiteY66" fmla="*/ 403761 h 902525"/>
                <a:gd name="connsiteX67" fmla="*/ 6911439 w 10901548"/>
                <a:gd name="connsiteY67" fmla="*/ 380011 h 902525"/>
                <a:gd name="connsiteX68" fmla="*/ 7125195 w 10901548"/>
                <a:gd name="connsiteY68" fmla="*/ 391886 h 902525"/>
                <a:gd name="connsiteX69" fmla="*/ 7208322 w 10901548"/>
                <a:gd name="connsiteY69" fmla="*/ 403761 h 902525"/>
                <a:gd name="connsiteX70" fmla="*/ 7398327 w 10901548"/>
                <a:gd name="connsiteY70" fmla="*/ 415637 h 902525"/>
                <a:gd name="connsiteX71" fmla="*/ 7433953 w 10901548"/>
                <a:gd name="connsiteY71" fmla="*/ 427512 h 902525"/>
                <a:gd name="connsiteX72" fmla="*/ 7493330 w 10901548"/>
                <a:gd name="connsiteY72" fmla="*/ 439387 h 902525"/>
                <a:gd name="connsiteX73" fmla="*/ 7647709 w 10901548"/>
                <a:gd name="connsiteY73" fmla="*/ 522515 h 902525"/>
                <a:gd name="connsiteX74" fmla="*/ 7695210 w 10901548"/>
                <a:gd name="connsiteY74" fmla="*/ 581891 h 902525"/>
                <a:gd name="connsiteX75" fmla="*/ 7813964 w 10901548"/>
                <a:gd name="connsiteY75" fmla="*/ 629393 h 902525"/>
                <a:gd name="connsiteX76" fmla="*/ 7849590 w 10901548"/>
                <a:gd name="connsiteY76" fmla="*/ 653143 h 902525"/>
                <a:gd name="connsiteX77" fmla="*/ 7992094 w 10901548"/>
                <a:gd name="connsiteY77" fmla="*/ 676894 h 902525"/>
                <a:gd name="connsiteX78" fmla="*/ 8431481 w 10901548"/>
                <a:gd name="connsiteY78" fmla="*/ 665019 h 902525"/>
                <a:gd name="connsiteX79" fmla="*/ 8585860 w 10901548"/>
                <a:gd name="connsiteY79" fmla="*/ 629393 h 902525"/>
                <a:gd name="connsiteX80" fmla="*/ 8645236 w 10901548"/>
                <a:gd name="connsiteY80" fmla="*/ 617517 h 902525"/>
                <a:gd name="connsiteX81" fmla="*/ 8680862 w 10901548"/>
                <a:gd name="connsiteY81" fmla="*/ 605642 h 902525"/>
                <a:gd name="connsiteX82" fmla="*/ 8870868 w 10901548"/>
                <a:gd name="connsiteY82" fmla="*/ 546265 h 902525"/>
                <a:gd name="connsiteX83" fmla="*/ 8930244 w 10901548"/>
                <a:gd name="connsiteY83" fmla="*/ 522515 h 902525"/>
                <a:gd name="connsiteX84" fmla="*/ 8989621 w 10901548"/>
                <a:gd name="connsiteY84" fmla="*/ 486889 h 902525"/>
                <a:gd name="connsiteX85" fmla="*/ 9060873 w 10901548"/>
                <a:gd name="connsiteY85" fmla="*/ 463138 h 902525"/>
                <a:gd name="connsiteX86" fmla="*/ 9096499 w 10901548"/>
                <a:gd name="connsiteY86" fmla="*/ 439387 h 902525"/>
                <a:gd name="connsiteX87" fmla="*/ 9155875 w 10901548"/>
                <a:gd name="connsiteY87" fmla="*/ 403761 h 902525"/>
                <a:gd name="connsiteX88" fmla="*/ 9191501 w 10901548"/>
                <a:gd name="connsiteY88" fmla="*/ 380011 h 902525"/>
                <a:gd name="connsiteX89" fmla="*/ 9227127 w 10901548"/>
                <a:gd name="connsiteY89" fmla="*/ 368135 h 902525"/>
                <a:gd name="connsiteX90" fmla="*/ 9357756 w 10901548"/>
                <a:gd name="connsiteY90" fmla="*/ 249382 h 902525"/>
                <a:gd name="connsiteX91" fmla="*/ 9429008 w 10901548"/>
                <a:gd name="connsiteY91" fmla="*/ 213756 h 902525"/>
                <a:gd name="connsiteX92" fmla="*/ 9559636 w 10901548"/>
                <a:gd name="connsiteY92" fmla="*/ 166255 h 902525"/>
                <a:gd name="connsiteX93" fmla="*/ 9927772 w 10901548"/>
                <a:gd name="connsiteY93" fmla="*/ 142504 h 902525"/>
                <a:gd name="connsiteX94" fmla="*/ 10010899 w 10901548"/>
                <a:gd name="connsiteY94" fmla="*/ 130629 h 902525"/>
                <a:gd name="connsiteX95" fmla="*/ 10200904 w 10901548"/>
                <a:gd name="connsiteY95" fmla="*/ 83128 h 902525"/>
                <a:gd name="connsiteX96" fmla="*/ 10331533 w 10901548"/>
                <a:gd name="connsiteY96" fmla="*/ 71252 h 902525"/>
                <a:gd name="connsiteX97" fmla="*/ 10426535 w 10901548"/>
                <a:gd name="connsiteY97" fmla="*/ 59377 h 902525"/>
                <a:gd name="connsiteX98" fmla="*/ 10782795 w 10901548"/>
                <a:gd name="connsiteY98" fmla="*/ 35626 h 902525"/>
                <a:gd name="connsiteX99" fmla="*/ 10830296 w 10901548"/>
                <a:gd name="connsiteY99" fmla="*/ 23751 h 902525"/>
                <a:gd name="connsiteX100" fmla="*/ 10901548 w 10901548"/>
                <a:gd name="connsiteY100" fmla="*/ 0 h 90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901548" h="902525">
                  <a:moveTo>
                    <a:pt x="0" y="902525"/>
                  </a:moveTo>
                  <a:cubicBezTo>
                    <a:pt x="195005" y="746523"/>
                    <a:pt x="-26823" y="912763"/>
                    <a:pt x="95003" y="843148"/>
                  </a:cubicBezTo>
                  <a:cubicBezTo>
                    <a:pt x="112187" y="833328"/>
                    <a:pt x="125720" y="818013"/>
                    <a:pt x="142504" y="807523"/>
                  </a:cubicBezTo>
                  <a:cubicBezTo>
                    <a:pt x="157516" y="798141"/>
                    <a:pt x="174993" y="793154"/>
                    <a:pt x="190005" y="783772"/>
                  </a:cubicBezTo>
                  <a:cubicBezTo>
                    <a:pt x="198847" y="778246"/>
                    <a:pt x="257150" y="731245"/>
                    <a:pt x="273133" y="724395"/>
                  </a:cubicBezTo>
                  <a:cubicBezTo>
                    <a:pt x="288134" y="717966"/>
                    <a:pt x="305296" y="718098"/>
                    <a:pt x="320634" y="712520"/>
                  </a:cubicBezTo>
                  <a:cubicBezTo>
                    <a:pt x="348966" y="702218"/>
                    <a:pt x="376317" y="689369"/>
                    <a:pt x="403761" y="676894"/>
                  </a:cubicBezTo>
                  <a:cubicBezTo>
                    <a:pt x="419877" y="669569"/>
                    <a:pt x="434468" y="658741"/>
                    <a:pt x="451262" y="653143"/>
                  </a:cubicBezTo>
                  <a:cubicBezTo>
                    <a:pt x="470410" y="646760"/>
                    <a:pt x="490935" y="645646"/>
                    <a:pt x="510639" y="641268"/>
                  </a:cubicBezTo>
                  <a:cubicBezTo>
                    <a:pt x="611430" y="618871"/>
                    <a:pt x="497161" y="638105"/>
                    <a:pt x="641268" y="617517"/>
                  </a:cubicBezTo>
                  <a:cubicBezTo>
                    <a:pt x="849722" y="548034"/>
                    <a:pt x="529561" y="648939"/>
                    <a:pt x="831273" y="581891"/>
                  </a:cubicBezTo>
                  <a:cubicBezTo>
                    <a:pt x="995209" y="545460"/>
                    <a:pt x="867573" y="552090"/>
                    <a:pt x="973777" y="534390"/>
                  </a:cubicBezTo>
                  <a:cubicBezTo>
                    <a:pt x="1005257" y="529144"/>
                    <a:pt x="1037145" y="526733"/>
                    <a:pt x="1068779" y="522515"/>
                  </a:cubicBezTo>
                  <a:lnTo>
                    <a:pt x="1151907" y="510639"/>
                  </a:lnTo>
                  <a:cubicBezTo>
                    <a:pt x="1300547" y="490820"/>
                    <a:pt x="1192987" y="507751"/>
                    <a:pt x="1318161" y="486889"/>
                  </a:cubicBezTo>
                  <a:cubicBezTo>
                    <a:pt x="1417122" y="490847"/>
                    <a:pt x="1516256" y="491708"/>
                    <a:pt x="1615044" y="498764"/>
                  </a:cubicBezTo>
                  <a:cubicBezTo>
                    <a:pt x="1627530" y="499656"/>
                    <a:pt x="1639164" y="505708"/>
                    <a:pt x="1650670" y="510639"/>
                  </a:cubicBezTo>
                  <a:cubicBezTo>
                    <a:pt x="1698253" y="531032"/>
                    <a:pt x="1689236" y="535125"/>
                    <a:pt x="1733797" y="546265"/>
                  </a:cubicBezTo>
                  <a:cubicBezTo>
                    <a:pt x="1813299" y="566141"/>
                    <a:pt x="1779513" y="547926"/>
                    <a:pt x="1864426" y="581891"/>
                  </a:cubicBezTo>
                  <a:cubicBezTo>
                    <a:pt x="1880863" y="588466"/>
                    <a:pt x="1895133" y="600044"/>
                    <a:pt x="1911927" y="605642"/>
                  </a:cubicBezTo>
                  <a:cubicBezTo>
                    <a:pt x="1931075" y="612025"/>
                    <a:pt x="1951896" y="611972"/>
                    <a:pt x="1971304" y="617517"/>
                  </a:cubicBezTo>
                  <a:cubicBezTo>
                    <a:pt x="2007412" y="627834"/>
                    <a:pt x="2042556" y="641268"/>
                    <a:pt x="2078182" y="653143"/>
                  </a:cubicBezTo>
                  <a:cubicBezTo>
                    <a:pt x="2094976" y="658741"/>
                    <a:pt x="2109506" y="669704"/>
                    <a:pt x="2125683" y="676894"/>
                  </a:cubicBezTo>
                  <a:cubicBezTo>
                    <a:pt x="2168285" y="695828"/>
                    <a:pt x="2181512" y="699462"/>
                    <a:pt x="2220686" y="712520"/>
                  </a:cubicBezTo>
                  <a:cubicBezTo>
                    <a:pt x="2258339" y="737623"/>
                    <a:pt x="2266523" y="746612"/>
                    <a:pt x="2315688" y="760021"/>
                  </a:cubicBezTo>
                  <a:cubicBezTo>
                    <a:pt x="2338918" y="766356"/>
                    <a:pt x="2363396" y="766852"/>
                    <a:pt x="2386940" y="771897"/>
                  </a:cubicBezTo>
                  <a:cubicBezTo>
                    <a:pt x="2461955" y="787972"/>
                    <a:pt x="2463298" y="789432"/>
                    <a:pt x="2517569" y="807523"/>
                  </a:cubicBezTo>
                  <a:lnTo>
                    <a:pt x="2933205" y="783772"/>
                  </a:lnTo>
                  <a:cubicBezTo>
                    <a:pt x="2953333" y="782262"/>
                    <a:pt x="2972723" y="775508"/>
                    <a:pt x="2992582" y="771897"/>
                  </a:cubicBezTo>
                  <a:cubicBezTo>
                    <a:pt x="3016272" y="767590"/>
                    <a:pt x="3040569" y="766225"/>
                    <a:pt x="3063834" y="760021"/>
                  </a:cubicBezTo>
                  <a:cubicBezTo>
                    <a:pt x="3315866" y="692812"/>
                    <a:pt x="3066163" y="745304"/>
                    <a:pt x="3230088" y="712520"/>
                  </a:cubicBezTo>
                  <a:cubicBezTo>
                    <a:pt x="3249880" y="704603"/>
                    <a:pt x="3269985" y="697427"/>
                    <a:pt x="3289465" y="688769"/>
                  </a:cubicBezTo>
                  <a:cubicBezTo>
                    <a:pt x="3305642" y="681579"/>
                    <a:pt x="3320391" y="671235"/>
                    <a:pt x="3336966" y="665019"/>
                  </a:cubicBezTo>
                  <a:cubicBezTo>
                    <a:pt x="3352248" y="659288"/>
                    <a:pt x="3368634" y="657102"/>
                    <a:pt x="3384468" y="653143"/>
                  </a:cubicBezTo>
                  <a:cubicBezTo>
                    <a:pt x="3396343" y="645226"/>
                    <a:pt x="3406920" y="634882"/>
                    <a:pt x="3420094" y="629393"/>
                  </a:cubicBezTo>
                  <a:cubicBezTo>
                    <a:pt x="3454758" y="614950"/>
                    <a:pt x="3491346" y="605643"/>
                    <a:pt x="3526972" y="593767"/>
                  </a:cubicBezTo>
                  <a:cubicBezTo>
                    <a:pt x="3607697" y="566858"/>
                    <a:pt x="3509671" y="598957"/>
                    <a:pt x="3645725" y="558141"/>
                  </a:cubicBezTo>
                  <a:cubicBezTo>
                    <a:pt x="3657715" y="554544"/>
                    <a:pt x="3669845" y="551196"/>
                    <a:pt x="3681351" y="546265"/>
                  </a:cubicBezTo>
                  <a:cubicBezTo>
                    <a:pt x="3697622" y="539292"/>
                    <a:pt x="3712058" y="528113"/>
                    <a:pt x="3728852" y="522515"/>
                  </a:cubicBezTo>
                  <a:cubicBezTo>
                    <a:pt x="3748001" y="516132"/>
                    <a:pt x="3768437" y="514598"/>
                    <a:pt x="3788229" y="510639"/>
                  </a:cubicBezTo>
                  <a:cubicBezTo>
                    <a:pt x="3800104" y="502722"/>
                    <a:pt x="3810737" y="492511"/>
                    <a:pt x="3823855" y="486889"/>
                  </a:cubicBezTo>
                  <a:cubicBezTo>
                    <a:pt x="3838856" y="480460"/>
                    <a:pt x="3855723" y="479703"/>
                    <a:pt x="3871356" y="475013"/>
                  </a:cubicBezTo>
                  <a:cubicBezTo>
                    <a:pt x="3895335" y="467819"/>
                    <a:pt x="3918857" y="459180"/>
                    <a:pt x="3942608" y="451263"/>
                  </a:cubicBezTo>
                  <a:lnTo>
                    <a:pt x="3978234" y="439387"/>
                  </a:lnTo>
                  <a:cubicBezTo>
                    <a:pt x="4233488" y="444818"/>
                    <a:pt x="4424462" y="434306"/>
                    <a:pt x="4655127" y="463138"/>
                  </a:cubicBezTo>
                  <a:cubicBezTo>
                    <a:pt x="4679019" y="466124"/>
                    <a:pt x="4702628" y="471055"/>
                    <a:pt x="4726379" y="475013"/>
                  </a:cubicBezTo>
                  <a:cubicBezTo>
                    <a:pt x="4815926" y="504864"/>
                    <a:pt x="4705548" y="464597"/>
                    <a:pt x="4797631" y="510639"/>
                  </a:cubicBezTo>
                  <a:cubicBezTo>
                    <a:pt x="4824781" y="524214"/>
                    <a:pt x="4865525" y="527613"/>
                    <a:pt x="4892634" y="534390"/>
                  </a:cubicBezTo>
                  <a:cubicBezTo>
                    <a:pt x="4956419" y="550336"/>
                    <a:pt x="4900991" y="542826"/>
                    <a:pt x="4975761" y="570016"/>
                  </a:cubicBezTo>
                  <a:cubicBezTo>
                    <a:pt x="5115256" y="620742"/>
                    <a:pt x="5005597" y="567443"/>
                    <a:pt x="5118265" y="617517"/>
                  </a:cubicBezTo>
                  <a:cubicBezTo>
                    <a:pt x="5134442" y="624707"/>
                    <a:pt x="5149330" y="634693"/>
                    <a:pt x="5165766" y="641268"/>
                  </a:cubicBezTo>
                  <a:cubicBezTo>
                    <a:pt x="5189011" y="650566"/>
                    <a:pt x="5214140" y="654851"/>
                    <a:pt x="5237018" y="665019"/>
                  </a:cubicBezTo>
                  <a:cubicBezTo>
                    <a:pt x="5337093" y="709496"/>
                    <a:pt x="5191255" y="672490"/>
                    <a:pt x="5332021" y="700645"/>
                  </a:cubicBezTo>
                  <a:cubicBezTo>
                    <a:pt x="5452078" y="697215"/>
                    <a:pt x="5705994" y="699810"/>
                    <a:pt x="5866410" y="676894"/>
                  </a:cubicBezTo>
                  <a:cubicBezTo>
                    <a:pt x="5897822" y="672407"/>
                    <a:pt x="5960364" y="649535"/>
                    <a:pt x="5985164" y="641268"/>
                  </a:cubicBezTo>
                  <a:cubicBezTo>
                    <a:pt x="6008007" y="633654"/>
                    <a:pt x="6032665" y="633351"/>
                    <a:pt x="6056416" y="629393"/>
                  </a:cubicBezTo>
                  <a:lnTo>
                    <a:pt x="6198920" y="581891"/>
                  </a:lnTo>
                  <a:lnTo>
                    <a:pt x="6234546" y="570016"/>
                  </a:lnTo>
                  <a:lnTo>
                    <a:pt x="6270172" y="558141"/>
                  </a:lnTo>
                  <a:cubicBezTo>
                    <a:pt x="6282047" y="550224"/>
                    <a:pt x="6292434" y="539401"/>
                    <a:pt x="6305797" y="534390"/>
                  </a:cubicBezTo>
                  <a:cubicBezTo>
                    <a:pt x="6324696" y="527303"/>
                    <a:pt x="6345470" y="526894"/>
                    <a:pt x="6365174" y="522515"/>
                  </a:cubicBezTo>
                  <a:cubicBezTo>
                    <a:pt x="6381106" y="518974"/>
                    <a:pt x="6397042" y="515329"/>
                    <a:pt x="6412675" y="510639"/>
                  </a:cubicBezTo>
                  <a:cubicBezTo>
                    <a:pt x="6436654" y="503445"/>
                    <a:pt x="6483927" y="486889"/>
                    <a:pt x="6483927" y="486889"/>
                  </a:cubicBezTo>
                  <a:cubicBezTo>
                    <a:pt x="6495802" y="478972"/>
                    <a:pt x="6506435" y="468760"/>
                    <a:pt x="6519553" y="463138"/>
                  </a:cubicBezTo>
                  <a:cubicBezTo>
                    <a:pt x="6572846" y="440298"/>
                    <a:pt x="6556444" y="462506"/>
                    <a:pt x="6602681" y="439387"/>
                  </a:cubicBezTo>
                  <a:cubicBezTo>
                    <a:pt x="6615446" y="433004"/>
                    <a:pt x="6624637" y="419738"/>
                    <a:pt x="6638307" y="415637"/>
                  </a:cubicBezTo>
                  <a:cubicBezTo>
                    <a:pt x="6665117" y="407594"/>
                    <a:pt x="6693660" y="407233"/>
                    <a:pt x="6721434" y="403761"/>
                  </a:cubicBezTo>
                  <a:cubicBezTo>
                    <a:pt x="6960966" y="373819"/>
                    <a:pt x="6710965" y="408649"/>
                    <a:pt x="6911439" y="380011"/>
                  </a:cubicBezTo>
                  <a:cubicBezTo>
                    <a:pt x="6982691" y="383969"/>
                    <a:pt x="7054060" y="386195"/>
                    <a:pt x="7125195" y="391886"/>
                  </a:cubicBezTo>
                  <a:cubicBezTo>
                    <a:pt x="7153096" y="394118"/>
                    <a:pt x="7180437" y="401336"/>
                    <a:pt x="7208322" y="403761"/>
                  </a:cubicBezTo>
                  <a:cubicBezTo>
                    <a:pt x="7271542" y="409258"/>
                    <a:pt x="7334992" y="411678"/>
                    <a:pt x="7398327" y="415637"/>
                  </a:cubicBezTo>
                  <a:cubicBezTo>
                    <a:pt x="7410202" y="419595"/>
                    <a:pt x="7421809" y="424476"/>
                    <a:pt x="7433953" y="427512"/>
                  </a:cubicBezTo>
                  <a:cubicBezTo>
                    <a:pt x="7453535" y="432407"/>
                    <a:pt x="7474491" y="432141"/>
                    <a:pt x="7493330" y="439387"/>
                  </a:cubicBezTo>
                  <a:cubicBezTo>
                    <a:pt x="7547023" y="460038"/>
                    <a:pt x="7598362" y="492907"/>
                    <a:pt x="7647709" y="522515"/>
                  </a:cubicBezTo>
                  <a:cubicBezTo>
                    <a:pt x="7663543" y="542307"/>
                    <a:pt x="7674712" y="566983"/>
                    <a:pt x="7695210" y="581891"/>
                  </a:cubicBezTo>
                  <a:cubicBezTo>
                    <a:pt x="7778885" y="642745"/>
                    <a:pt x="7754289" y="599555"/>
                    <a:pt x="7813964" y="629393"/>
                  </a:cubicBezTo>
                  <a:cubicBezTo>
                    <a:pt x="7826729" y="635776"/>
                    <a:pt x="7836226" y="648132"/>
                    <a:pt x="7849590" y="653143"/>
                  </a:cubicBezTo>
                  <a:cubicBezTo>
                    <a:pt x="7870968" y="661160"/>
                    <a:pt x="7979742" y="675130"/>
                    <a:pt x="7992094" y="676894"/>
                  </a:cubicBezTo>
                  <a:lnTo>
                    <a:pt x="8431481" y="665019"/>
                  </a:lnTo>
                  <a:cubicBezTo>
                    <a:pt x="8522296" y="660891"/>
                    <a:pt x="8503345" y="651897"/>
                    <a:pt x="8585860" y="629393"/>
                  </a:cubicBezTo>
                  <a:cubicBezTo>
                    <a:pt x="8605333" y="624082"/>
                    <a:pt x="8625655" y="622412"/>
                    <a:pt x="8645236" y="617517"/>
                  </a:cubicBezTo>
                  <a:cubicBezTo>
                    <a:pt x="8657380" y="614481"/>
                    <a:pt x="8668826" y="609081"/>
                    <a:pt x="8680862" y="605642"/>
                  </a:cubicBezTo>
                  <a:cubicBezTo>
                    <a:pt x="8776929" y="578195"/>
                    <a:pt x="8712914" y="609446"/>
                    <a:pt x="8870868" y="546265"/>
                  </a:cubicBezTo>
                  <a:cubicBezTo>
                    <a:pt x="8890660" y="538348"/>
                    <a:pt x="8911178" y="532048"/>
                    <a:pt x="8930244" y="522515"/>
                  </a:cubicBezTo>
                  <a:cubicBezTo>
                    <a:pt x="8950889" y="512193"/>
                    <a:pt x="8968608" y="496440"/>
                    <a:pt x="8989621" y="486889"/>
                  </a:cubicBezTo>
                  <a:cubicBezTo>
                    <a:pt x="9012412" y="476529"/>
                    <a:pt x="9037995" y="473306"/>
                    <a:pt x="9060873" y="463138"/>
                  </a:cubicBezTo>
                  <a:cubicBezTo>
                    <a:pt x="9073915" y="457341"/>
                    <a:pt x="9084396" y="446951"/>
                    <a:pt x="9096499" y="439387"/>
                  </a:cubicBezTo>
                  <a:cubicBezTo>
                    <a:pt x="9116072" y="427154"/>
                    <a:pt x="9136302" y="415994"/>
                    <a:pt x="9155875" y="403761"/>
                  </a:cubicBezTo>
                  <a:cubicBezTo>
                    <a:pt x="9167978" y="396197"/>
                    <a:pt x="9178736" y="386394"/>
                    <a:pt x="9191501" y="380011"/>
                  </a:cubicBezTo>
                  <a:cubicBezTo>
                    <a:pt x="9202697" y="374413"/>
                    <a:pt x="9215931" y="373733"/>
                    <a:pt x="9227127" y="368135"/>
                  </a:cubicBezTo>
                  <a:cubicBezTo>
                    <a:pt x="9294123" y="334637"/>
                    <a:pt x="9271155" y="307114"/>
                    <a:pt x="9357756" y="249382"/>
                  </a:cubicBezTo>
                  <a:cubicBezTo>
                    <a:pt x="9431826" y="200003"/>
                    <a:pt x="9355259" y="246534"/>
                    <a:pt x="9429008" y="213756"/>
                  </a:cubicBezTo>
                  <a:cubicBezTo>
                    <a:pt x="9495748" y="184094"/>
                    <a:pt x="9491374" y="171944"/>
                    <a:pt x="9559636" y="166255"/>
                  </a:cubicBezTo>
                  <a:cubicBezTo>
                    <a:pt x="9682178" y="156043"/>
                    <a:pt x="9927772" y="142504"/>
                    <a:pt x="9927772" y="142504"/>
                  </a:cubicBezTo>
                  <a:cubicBezTo>
                    <a:pt x="9955481" y="138546"/>
                    <a:pt x="9983625" y="136923"/>
                    <a:pt x="10010899" y="130629"/>
                  </a:cubicBezTo>
                  <a:cubicBezTo>
                    <a:pt x="10131472" y="102804"/>
                    <a:pt x="10039825" y="97772"/>
                    <a:pt x="10200904" y="83128"/>
                  </a:cubicBezTo>
                  <a:lnTo>
                    <a:pt x="10331533" y="71252"/>
                  </a:lnTo>
                  <a:cubicBezTo>
                    <a:pt x="10363271" y="67911"/>
                    <a:pt x="10394780" y="62552"/>
                    <a:pt x="10426535" y="59377"/>
                  </a:cubicBezTo>
                  <a:cubicBezTo>
                    <a:pt x="10560038" y="46027"/>
                    <a:pt x="10641391" y="43482"/>
                    <a:pt x="10782795" y="35626"/>
                  </a:cubicBezTo>
                  <a:cubicBezTo>
                    <a:pt x="10798629" y="31668"/>
                    <a:pt x="10814663" y="28441"/>
                    <a:pt x="10830296" y="23751"/>
                  </a:cubicBezTo>
                  <a:cubicBezTo>
                    <a:pt x="10854276" y="16557"/>
                    <a:pt x="10901548" y="0"/>
                    <a:pt x="10901548" y="0"/>
                  </a:cubicBez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23" name="直接连接符 22"/>
            <p:cNvCxnSpPr/>
            <p:nvPr/>
          </p:nvCxnSpPr>
          <p:spPr bwMode="auto">
            <a:xfrm>
              <a:off x="332509" y="6092006"/>
              <a:ext cx="2695699"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接连接符 40"/>
            <p:cNvCxnSpPr/>
            <p:nvPr/>
          </p:nvCxnSpPr>
          <p:spPr bwMode="auto">
            <a:xfrm>
              <a:off x="3028208" y="6092006"/>
              <a:ext cx="0" cy="21969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接连接符 41"/>
            <p:cNvCxnSpPr/>
            <p:nvPr/>
          </p:nvCxnSpPr>
          <p:spPr bwMode="auto">
            <a:xfrm>
              <a:off x="3029667" y="6311700"/>
              <a:ext cx="5734323"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接连接符 43"/>
            <p:cNvCxnSpPr/>
            <p:nvPr/>
          </p:nvCxnSpPr>
          <p:spPr bwMode="auto">
            <a:xfrm flipH="1">
              <a:off x="8773886" y="5828777"/>
              <a:ext cx="1979" cy="48391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接连接符 48"/>
            <p:cNvCxnSpPr/>
            <p:nvPr/>
          </p:nvCxnSpPr>
          <p:spPr bwMode="auto">
            <a:xfrm>
              <a:off x="8775865" y="5828777"/>
              <a:ext cx="2695699"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连接符 49"/>
            <p:cNvCxnSpPr/>
            <p:nvPr/>
          </p:nvCxnSpPr>
          <p:spPr bwMode="auto">
            <a:xfrm>
              <a:off x="3028208" y="3639894"/>
              <a:ext cx="1459" cy="1286383"/>
            </a:xfrm>
            <a:prstGeom prst="line">
              <a:avLst/>
            </a:prstGeom>
            <a:solidFill>
              <a:schemeClr val="accent1"/>
            </a:solidFill>
            <a:ln w="2857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连接符 50"/>
            <p:cNvCxnSpPr/>
            <p:nvPr/>
          </p:nvCxnSpPr>
          <p:spPr bwMode="auto">
            <a:xfrm>
              <a:off x="5952266" y="3639894"/>
              <a:ext cx="1459" cy="1286383"/>
            </a:xfrm>
            <a:prstGeom prst="line">
              <a:avLst/>
            </a:prstGeom>
            <a:solidFill>
              <a:schemeClr val="accent1"/>
            </a:solidFill>
            <a:ln w="2857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连接符 51"/>
            <p:cNvCxnSpPr/>
            <p:nvPr/>
          </p:nvCxnSpPr>
          <p:spPr bwMode="auto">
            <a:xfrm>
              <a:off x="8779823" y="3639894"/>
              <a:ext cx="1459" cy="1286383"/>
            </a:xfrm>
            <a:prstGeom prst="line">
              <a:avLst/>
            </a:prstGeom>
            <a:solidFill>
              <a:schemeClr val="accent1"/>
            </a:solidFill>
            <a:ln w="2857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矩形 42"/>
            <p:cNvSpPr/>
            <p:nvPr/>
          </p:nvSpPr>
          <p:spPr>
            <a:xfrm>
              <a:off x="556547" y="3301345"/>
              <a:ext cx="2238722" cy="307777"/>
            </a:xfrm>
            <a:prstGeom prst="rect">
              <a:avLst/>
            </a:prstGeom>
          </p:spPr>
          <p:txBody>
            <a:bodyPr wrap="none">
              <a:spAutoFit/>
            </a:bodyPr>
            <a:lstStyle/>
            <a:p>
              <a:r>
                <a:rPr lang="en-US" altLang="zh-CN" sz="1400" dirty="0" smtClean="0">
                  <a:latin typeface="Arial" pitchFamily="34" charset="0"/>
                  <a:ea typeface="微软雅黑" pitchFamily="34" charset="-122"/>
                  <a:cs typeface="Arial" pitchFamily="34" charset="0"/>
                </a:rPr>
                <a:t>Learning and defining</a:t>
              </a:r>
              <a:endParaRPr lang="zh-CN" altLang="en-US" sz="1400" dirty="0">
                <a:latin typeface="Arial" pitchFamily="34" charset="0"/>
                <a:ea typeface="微软雅黑" pitchFamily="34" charset="-122"/>
                <a:cs typeface="Arial" pitchFamily="34" charset="0"/>
              </a:endParaRPr>
            </a:p>
          </p:txBody>
        </p:sp>
        <p:sp>
          <p:nvSpPr>
            <p:cNvPr id="54" name="矩形 53"/>
            <p:cNvSpPr/>
            <p:nvPr/>
          </p:nvSpPr>
          <p:spPr>
            <a:xfrm>
              <a:off x="3224321" y="3295925"/>
              <a:ext cx="2566560" cy="307777"/>
            </a:xfrm>
            <a:prstGeom prst="rect">
              <a:avLst/>
            </a:prstGeom>
          </p:spPr>
          <p:txBody>
            <a:bodyPr wrap="none">
              <a:spAutoFit/>
            </a:bodyPr>
            <a:lstStyle/>
            <a:p>
              <a:r>
                <a:rPr lang="en-US" altLang="zh-CN" sz="1400" dirty="0" smtClean="0">
                  <a:latin typeface="Arial" pitchFamily="34" charset="0"/>
                  <a:ea typeface="微软雅黑" pitchFamily="34" charset="-122"/>
                  <a:cs typeface="Arial" pitchFamily="34" charset="0"/>
                </a:rPr>
                <a:t>Intelligent quiet operation</a:t>
              </a:r>
              <a:endParaRPr lang="zh-CN" altLang="en-US" sz="1400" dirty="0">
                <a:latin typeface="Arial" pitchFamily="34" charset="0"/>
                <a:ea typeface="微软雅黑" pitchFamily="34" charset="-122"/>
                <a:cs typeface="Arial" pitchFamily="34" charset="0"/>
              </a:endParaRPr>
            </a:p>
          </p:txBody>
        </p:sp>
        <p:sp>
          <p:nvSpPr>
            <p:cNvPr id="55" name="矩形 54"/>
            <p:cNvSpPr/>
            <p:nvPr/>
          </p:nvSpPr>
          <p:spPr>
            <a:xfrm>
              <a:off x="6137435" y="3306055"/>
              <a:ext cx="2566560" cy="307777"/>
            </a:xfrm>
            <a:prstGeom prst="rect">
              <a:avLst/>
            </a:prstGeom>
          </p:spPr>
          <p:txBody>
            <a:bodyPr wrap="none">
              <a:spAutoFit/>
            </a:bodyPr>
            <a:lstStyle/>
            <a:p>
              <a:r>
                <a:rPr lang="en-US" altLang="zh-CN" sz="1400" dirty="0" smtClean="0">
                  <a:latin typeface="Arial" pitchFamily="34" charset="0"/>
                  <a:ea typeface="微软雅黑" pitchFamily="34" charset="-122"/>
                  <a:cs typeface="Arial" pitchFamily="34" charset="0"/>
                </a:rPr>
                <a:t>Intelligent quiet operation</a:t>
              </a:r>
              <a:endParaRPr lang="zh-CN" altLang="en-US" sz="1400" dirty="0">
                <a:latin typeface="Arial" pitchFamily="34" charset="0"/>
                <a:ea typeface="微软雅黑" pitchFamily="34" charset="-122"/>
                <a:cs typeface="Arial" pitchFamily="34" charset="0"/>
              </a:endParaRPr>
            </a:p>
          </p:txBody>
        </p:sp>
        <p:sp>
          <p:nvSpPr>
            <p:cNvPr id="56" name="矩形 55"/>
            <p:cNvSpPr/>
            <p:nvPr/>
          </p:nvSpPr>
          <p:spPr>
            <a:xfrm>
              <a:off x="9050549" y="3311933"/>
              <a:ext cx="2528542" cy="523220"/>
            </a:xfrm>
            <a:prstGeom prst="rect">
              <a:avLst/>
            </a:prstGeom>
          </p:spPr>
          <p:txBody>
            <a:bodyPr wrap="square">
              <a:spAutoFit/>
            </a:bodyPr>
            <a:lstStyle/>
            <a:p>
              <a:r>
                <a:rPr lang="en-US" altLang="zh-CN" sz="1400" dirty="0" smtClean="0">
                  <a:latin typeface="Arial" pitchFamily="34" charset="0"/>
                  <a:ea typeface="微软雅黑" pitchFamily="34" charset="-122"/>
                  <a:cs typeface="Arial" pitchFamily="34" charset="0"/>
                </a:rPr>
                <a:t>Status changed, learning again</a:t>
              </a:r>
              <a:endParaRPr lang="zh-CN" altLang="en-US" sz="1400" dirty="0">
                <a:latin typeface="Arial" pitchFamily="34" charset="0"/>
                <a:ea typeface="微软雅黑" pitchFamily="34" charset="-122"/>
                <a:cs typeface="Arial" pitchFamily="34" charset="0"/>
              </a:endParaRPr>
            </a:p>
          </p:txBody>
        </p:sp>
        <p:sp>
          <p:nvSpPr>
            <p:cNvPr id="57" name="矩形 56"/>
            <p:cNvSpPr/>
            <p:nvPr/>
          </p:nvSpPr>
          <p:spPr>
            <a:xfrm>
              <a:off x="368133" y="6152024"/>
              <a:ext cx="2615547" cy="307777"/>
            </a:xfrm>
            <a:prstGeom prst="rect">
              <a:avLst/>
            </a:prstGeom>
          </p:spPr>
          <p:txBody>
            <a:bodyPr wrap="none">
              <a:spAutoFit/>
            </a:bodyPr>
            <a:lstStyle/>
            <a:p>
              <a:r>
                <a:rPr lang="en-US" altLang="zh-CN" sz="1400" dirty="0" smtClean="0">
                  <a:latin typeface="Arial" pitchFamily="34" charset="0"/>
                  <a:ea typeface="微软雅黑" pitchFamily="34" charset="-122"/>
                  <a:cs typeface="Arial" pitchFamily="34" charset="0"/>
                </a:rPr>
                <a:t>System capacity output Q</a:t>
              </a:r>
              <a:endParaRPr lang="zh-CN" altLang="en-US" sz="1400" dirty="0">
                <a:latin typeface="Arial" pitchFamily="34" charset="0"/>
                <a:ea typeface="微软雅黑" pitchFamily="34" charset="-122"/>
                <a:cs typeface="Arial" pitchFamily="34" charset="0"/>
              </a:endParaRPr>
            </a:p>
          </p:txBody>
        </p:sp>
        <p:sp>
          <p:nvSpPr>
            <p:cNvPr id="58" name="矩形 57"/>
            <p:cNvSpPr/>
            <p:nvPr/>
          </p:nvSpPr>
          <p:spPr>
            <a:xfrm>
              <a:off x="152306" y="4686238"/>
              <a:ext cx="2809580" cy="861774"/>
            </a:xfrm>
            <a:prstGeom prst="rect">
              <a:avLst/>
            </a:prstGeom>
          </p:spPr>
          <p:txBody>
            <a:bodyPr wrap="square">
              <a:spAutoFit/>
            </a:bodyPr>
            <a:lstStyle/>
            <a:p>
              <a:pPr algn="ctr"/>
              <a:r>
                <a:rPr lang="en-US" altLang="zh-CN" sz="1400" dirty="0" smtClean="0">
                  <a:latin typeface="Arial" pitchFamily="34" charset="0"/>
                  <a:ea typeface="微软雅黑" pitchFamily="34" charset="-122"/>
                  <a:cs typeface="Arial" pitchFamily="34" charset="0"/>
                </a:rPr>
                <a:t>Actual load demand W</a:t>
              </a:r>
            </a:p>
            <a:p>
              <a:pPr algn="just"/>
              <a:r>
                <a:rPr lang="en-US" altLang="zh-CN" sz="1200" dirty="0" smtClean="0">
                  <a:latin typeface="Arial" pitchFamily="34" charset="0"/>
                  <a:ea typeface="微软雅黑" pitchFamily="34" charset="-122"/>
                  <a:cs typeface="Arial" pitchFamily="34" charset="0"/>
                </a:rPr>
                <a:t>(depend on outdoor temperature T</a:t>
              </a:r>
              <a:r>
                <a:rPr lang="zh-CN" altLang="en-US" sz="1200" dirty="0" smtClean="0">
                  <a:latin typeface="Arial" pitchFamily="34" charset="0"/>
                  <a:ea typeface="微软雅黑" pitchFamily="34" charset="-122"/>
                  <a:cs typeface="Arial" pitchFamily="34" charset="0"/>
                </a:rPr>
                <a:t> </a:t>
              </a:r>
              <a:r>
                <a:rPr lang="en-US" altLang="zh-CN" sz="1200" dirty="0" smtClean="0">
                  <a:latin typeface="Arial" pitchFamily="34" charset="0"/>
                  <a:ea typeface="微软雅黑" pitchFamily="34" charset="-122"/>
                  <a:cs typeface="Arial" pitchFamily="34" charset="0"/>
                </a:rPr>
                <a:t>and difference from indoor temperature </a:t>
              </a:r>
              <a:r>
                <a:rPr lang="zh-CN" altLang="en-US" sz="1200" dirty="0" smtClean="0">
                  <a:latin typeface="Arial" pitchFamily="34" charset="0"/>
                  <a:ea typeface="微软雅黑"/>
                  <a:cs typeface="Arial" pitchFamily="34" charset="0"/>
                </a:rPr>
                <a:t>∆</a:t>
              </a:r>
              <a:r>
                <a:rPr lang="en-US" altLang="zh-CN" sz="1200" dirty="0" smtClean="0">
                  <a:latin typeface="Arial" pitchFamily="34" charset="0"/>
                  <a:ea typeface="微软雅黑"/>
                  <a:cs typeface="Arial" pitchFamily="34" charset="0"/>
                </a:rPr>
                <a:t>T</a:t>
              </a:r>
              <a:r>
                <a:rPr lang="zh-CN" altLang="en-US" sz="1200" dirty="0" smtClean="0">
                  <a:latin typeface="Arial" pitchFamily="34" charset="0"/>
                  <a:ea typeface="微软雅黑"/>
                  <a:cs typeface="Arial" pitchFamily="34" charset="0"/>
                </a:rPr>
                <a:t>）</a:t>
              </a:r>
              <a:endParaRPr lang="zh-CN" altLang="en-US" sz="1200" dirty="0">
                <a:latin typeface="Arial" pitchFamily="34" charset="0"/>
                <a:ea typeface="微软雅黑" pitchFamily="34" charset="-122"/>
                <a:cs typeface="Arial" pitchFamily="34" charset="0"/>
              </a:endParaRPr>
            </a:p>
          </p:txBody>
        </p:sp>
        <p:sp>
          <p:nvSpPr>
            <p:cNvPr id="59" name="矩形 58"/>
            <p:cNvSpPr/>
            <p:nvPr/>
          </p:nvSpPr>
          <p:spPr>
            <a:xfrm>
              <a:off x="4397767" y="5916844"/>
              <a:ext cx="2847294" cy="307777"/>
            </a:xfrm>
            <a:prstGeom prst="rect">
              <a:avLst/>
            </a:prstGeom>
          </p:spPr>
          <p:txBody>
            <a:bodyPr wrap="none">
              <a:spAutoFit/>
            </a:bodyPr>
            <a:lstStyle/>
            <a:p>
              <a:r>
                <a:rPr lang="en-US" altLang="zh-CN" sz="1400" dirty="0" smtClean="0">
                  <a:latin typeface="Arial" pitchFamily="34" charset="0"/>
                  <a:ea typeface="微软雅黑" pitchFamily="34" charset="-122"/>
                  <a:cs typeface="Arial" pitchFamily="34" charset="0"/>
                </a:rPr>
                <a:t>Intelligent output adjustment</a:t>
              </a:r>
              <a:endParaRPr lang="zh-CN" altLang="en-US" sz="1400" dirty="0">
                <a:latin typeface="Arial" pitchFamily="34" charset="0"/>
                <a:ea typeface="微软雅黑" pitchFamily="34" charset="-122"/>
                <a:cs typeface="Arial" pitchFamily="34" charset="0"/>
              </a:endParaRPr>
            </a:p>
          </p:txBody>
        </p:sp>
        <p:sp>
          <p:nvSpPr>
            <p:cNvPr id="60" name="矩形 59"/>
            <p:cNvSpPr/>
            <p:nvPr/>
          </p:nvSpPr>
          <p:spPr>
            <a:xfrm>
              <a:off x="8975150" y="5467472"/>
              <a:ext cx="2297129" cy="307777"/>
            </a:xfrm>
            <a:prstGeom prst="rect">
              <a:avLst/>
            </a:prstGeom>
          </p:spPr>
          <p:txBody>
            <a:bodyPr wrap="none">
              <a:spAutoFit/>
            </a:bodyPr>
            <a:lstStyle/>
            <a:p>
              <a:r>
                <a:rPr lang="en-US" altLang="zh-CN" sz="1400" dirty="0" smtClean="0">
                  <a:latin typeface="Arial" pitchFamily="34" charset="0"/>
                  <a:ea typeface="微软雅黑" pitchFamily="34" charset="-122"/>
                  <a:cs typeface="Arial" pitchFamily="34" charset="0"/>
                </a:rPr>
                <a:t>Restore normal output</a:t>
              </a:r>
              <a:endParaRPr lang="zh-CN" altLang="en-US" sz="1400" dirty="0">
                <a:latin typeface="Arial" pitchFamily="34" charset="0"/>
                <a:ea typeface="微软雅黑" pitchFamily="34" charset="-122"/>
                <a:cs typeface="Arial" pitchFamily="34" charset="0"/>
              </a:endParaRPr>
            </a:p>
          </p:txBody>
        </p:sp>
        <p:sp>
          <p:nvSpPr>
            <p:cNvPr id="61" name="矩形 60"/>
            <p:cNvSpPr/>
            <p:nvPr/>
          </p:nvSpPr>
          <p:spPr>
            <a:xfrm>
              <a:off x="906995" y="5726440"/>
              <a:ext cx="1537825" cy="307777"/>
            </a:xfrm>
            <a:prstGeom prst="rect">
              <a:avLst/>
            </a:prstGeom>
          </p:spPr>
          <p:txBody>
            <a:bodyPr wrap="none">
              <a:spAutoFit/>
            </a:bodyPr>
            <a:lstStyle/>
            <a:p>
              <a:r>
                <a:rPr lang="en-US" altLang="zh-CN" sz="1400" dirty="0" smtClean="0">
                  <a:latin typeface="Arial" pitchFamily="34" charset="0"/>
                  <a:ea typeface="微软雅黑" pitchFamily="34" charset="-122"/>
                  <a:cs typeface="Arial" pitchFamily="34" charset="0"/>
                </a:rPr>
                <a:t>Normal output</a:t>
              </a:r>
              <a:endParaRPr lang="zh-CN" altLang="en-US" sz="1400" dirty="0">
                <a:latin typeface="Arial" pitchFamily="34" charset="0"/>
                <a:ea typeface="微软雅黑" pitchFamily="34" charset="-122"/>
                <a:cs typeface="Arial" pitchFamily="34" charset="0"/>
              </a:endParaRPr>
            </a:p>
          </p:txBody>
        </p:sp>
      </p:grpSp>
      <p:grpSp>
        <p:nvGrpSpPr>
          <p:cNvPr id="2" name="组合 1"/>
          <p:cNvGrpSpPr/>
          <p:nvPr/>
        </p:nvGrpSpPr>
        <p:grpSpPr>
          <a:xfrm>
            <a:off x="10420350" y="4222346"/>
            <a:ext cx="1276102" cy="2499431"/>
            <a:chOff x="10416886" y="3689773"/>
            <a:chExt cx="1276102" cy="2499431"/>
          </a:xfrm>
        </p:grpSpPr>
        <p:sp>
          <p:nvSpPr>
            <p:cNvPr id="63" name="立方体 62"/>
            <p:cNvSpPr/>
            <p:nvPr/>
          </p:nvSpPr>
          <p:spPr bwMode="auto">
            <a:xfrm>
              <a:off x="11127838" y="4512623"/>
              <a:ext cx="565150" cy="1676581"/>
            </a:xfrm>
            <a:prstGeom prst="cube">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立方体 64"/>
            <p:cNvSpPr/>
            <p:nvPr/>
          </p:nvSpPr>
          <p:spPr bwMode="auto">
            <a:xfrm>
              <a:off x="10416886" y="3689773"/>
              <a:ext cx="565150" cy="2473007"/>
            </a:xfrm>
            <a:prstGeom prst="cub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虚尾箭头 63"/>
            <p:cNvSpPr/>
            <p:nvPr/>
          </p:nvSpPr>
          <p:spPr bwMode="auto">
            <a:xfrm rot="5400000">
              <a:off x="11174635" y="4085408"/>
              <a:ext cx="502234" cy="395354"/>
            </a:xfrm>
            <a:prstGeom prst="stripedRightArrow">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66" name="矩形 65"/>
          <p:cNvSpPr/>
          <p:nvPr/>
        </p:nvSpPr>
        <p:spPr>
          <a:xfrm>
            <a:off x="10408414" y="3578099"/>
            <a:ext cx="1519439" cy="523220"/>
          </a:xfrm>
          <a:prstGeom prst="rect">
            <a:avLst/>
          </a:prstGeom>
        </p:spPr>
        <p:txBody>
          <a:bodyPr wrap="square">
            <a:spAutoFit/>
          </a:bodyPr>
          <a:lstStyle/>
          <a:p>
            <a:r>
              <a:rPr lang="en-US" altLang="zh-CN" sz="1400" dirty="0" smtClean="0">
                <a:latin typeface="Arial" pitchFamily="34" charset="0"/>
                <a:ea typeface="微软雅黑" pitchFamily="34" charset="-122"/>
                <a:cs typeface="Arial" pitchFamily="34" charset="0"/>
              </a:rPr>
              <a:t>Down by 3dB(A) at most</a:t>
            </a:r>
            <a:endParaRPr lang="zh-CN" altLang="en-US" sz="1400" dirty="0">
              <a:latin typeface="Arial" pitchFamily="34" charset="0"/>
              <a:cs typeface="Arial" pitchFamily="34" charset="0"/>
            </a:endParaRPr>
          </a:p>
        </p:txBody>
      </p:sp>
      <p:graphicFrame>
        <p:nvGraphicFramePr>
          <p:cNvPr id="68" name="表格 67"/>
          <p:cNvGraphicFramePr>
            <a:graphicFrameLocks noGrp="1"/>
          </p:cNvGraphicFramePr>
          <p:nvPr>
            <p:extLst>
              <p:ext uri="{D42A27DB-BD31-4B8C-83A1-F6EECF244321}">
                <p14:modId xmlns:p14="http://schemas.microsoft.com/office/powerpoint/2010/main" val="738142870"/>
              </p:ext>
            </p:extLst>
          </p:nvPr>
        </p:nvGraphicFramePr>
        <p:xfrm>
          <a:off x="713320" y="1650382"/>
          <a:ext cx="10900749" cy="1225034"/>
        </p:xfrm>
        <a:graphic>
          <a:graphicData uri="http://schemas.openxmlformats.org/drawingml/2006/table">
            <a:tbl>
              <a:tblPr firstRow="1" bandRow="1">
                <a:tableStyleId>{5C22544A-7EE6-4342-B048-85BDC9FD1C3A}</a:tableStyleId>
              </a:tblPr>
              <a:tblGrid>
                <a:gridCol w="3633583"/>
                <a:gridCol w="3633583"/>
                <a:gridCol w="3633583"/>
              </a:tblGrid>
              <a:tr h="275012">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Define user habits</a:t>
                      </a:r>
                      <a:endParaRPr lang="zh-CN" sz="1500" kern="100" dirty="0">
                        <a:effectLst/>
                        <a:latin typeface="Times New Roman"/>
                        <a:ea typeface="宋体"/>
                      </a:endParaRPr>
                    </a:p>
                  </a:txBody>
                  <a:tcPr marL="68580" marR="68580" marT="0" marB="0"/>
                </a:tc>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User startup repetition rate</a:t>
                      </a:r>
                      <a:endParaRPr lang="zh-CN" sz="1500" kern="100" dirty="0">
                        <a:effectLst/>
                        <a:latin typeface="Times New Roman"/>
                        <a:ea typeface="宋体"/>
                      </a:endParaRPr>
                    </a:p>
                  </a:txBody>
                  <a:tcPr marL="68580" marR="68580" marT="0" marB="0"/>
                </a:tc>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User startup quantity</a:t>
                      </a:r>
                      <a:r>
                        <a:rPr lang="en-US" altLang="zh-CN" sz="1500" kern="100" baseline="0" dirty="0" smtClean="0">
                          <a:effectLst/>
                        </a:rPr>
                        <a:t> rate</a:t>
                      </a:r>
                      <a:endParaRPr lang="zh-CN" sz="1500" kern="100" dirty="0">
                        <a:effectLst/>
                        <a:latin typeface="Times New Roman"/>
                        <a:ea typeface="宋体"/>
                      </a:endParaRPr>
                    </a:p>
                  </a:txBody>
                  <a:tcPr marL="68580" marR="68580" marT="0" marB="0"/>
                </a:tc>
              </a:tr>
              <a:tr h="281002">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sz="1500" kern="100" dirty="0" smtClean="0">
                          <a:effectLst/>
                        </a:rPr>
                        <a:t>Habit</a:t>
                      </a:r>
                      <a:r>
                        <a:rPr lang="en-US" sz="1500" kern="100" baseline="0" dirty="0" smtClean="0">
                          <a:effectLst/>
                        </a:rPr>
                        <a:t> </a:t>
                      </a:r>
                      <a:r>
                        <a:rPr lang="en-US" sz="1500" kern="100" dirty="0" smtClean="0">
                          <a:effectLst/>
                        </a:rPr>
                        <a:t>1</a:t>
                      </a:r>
                      <a:endParaRPr lang="zh-CN" sz="1500" kern="100" dirty="0">
                        <a:effectLst/>
                        <a:latin typeface="Times New Roman"/>
                        <a:ea typeface="宋体"/>
                      </a:endParaRPr>
                    </a:p>
                  </a:txBody>
                  <a:tcPr marL="68580" marR="68580" marT="0" marB="0"/>
                </a:tc>
                <a:tc>
                  <a:txBody>
                    <a:bodyPr/>
                    <a:lstStyle/>
                    <a:p>
                      <a:pPr algn="ctr">
                        <a:lnSpc>
                          <a:spcPts val="1200"/>
                        </a:lnSpc>
                        <a:spcAft>
                          <a:spcPts val="0"/>
                        </a:spcAft>
                      </a:pPr>
                      <a:endParaRPr lang="en-US" sz="1500" kern="100" dirty="0" smtClean="0">
                        <a:effectLst/>
                      </a:endParaRPr>
                    </a:p>
                    <a:p>
                      <a:pPr algn="ctr">
                        <a:lnSpc>
                          <a:spcPts val="1200"/>
                        </a:lnSpc>
                        <a:spcAft>
                          <a:spcPts val="0"/>
                        </a:spcAft>
                      </a:pPr>
                      <a:r>
                        <a:rPr lang="en-US" sz="1500" kern="100" dirty="0" smtClean="0">
                          <a:effectLst/>
                        </a:rPr>
                        <a:t>≥</a:t>
                      </a:r>
                      <a:r>
                        <a:rPr lang="en-US" sz="1500" kern="100" dirty="0">
                          <a:effectLst/>
                        </a:rPr>
                        <a:t>90%</a:t>
                      </a:r>
                      <a:endParaRPr lang="zh-CN" sz="1500" kern="100" dirty="0">
                        <a:effectLst/>
                        <a:latin typeface="Times New Roman"/>
                        <a:ea typeface="宋体"/>
                      </a:endParaRPr>
                    </a:p>
                  </a:txBody>
                  <a:tcPr marL="68580" marR="68580" marT="0" marB="0"/>
                </a:tc>
                <a:tc>
                  <a:txBody>
                    <a:bodyPr/>
                    <a:lstStyle/>
                    <a:p>
                      <a:pPr algn="l">
                        <a:lnSpc>
                          <a:spcPts val="1200"/>
                        </a:lnSpc>
                        <a:spcAft>
                          <a:spcPts val="0"/>
                        </a:spcAft>
                      </a:pPr>
                      <a:endParaRPr lang="en-US" altLang="zh-CN" sz="1500" kern="100" dirty="0" smtClean="0">
                        <a:effectLst/>
                        <a:latin typeface="+mn-lt"/>
                        <a:cs typeface="Times New Roman" panose="02020603050405020304" pitchFamily="18" charset="0"/>
                      </a:endParaRPr>
                    </a:p>
                    <a:p>
                      <a:pPr algn="l">
                        <a:lnSpc>
                          <a:spcPts val="1200"/>
                        </a:lnSpc>
                        <a:spcAft>
                          <a:spcPts val="0"/>
                        </a:spcAft>
                      </a:pPr>
                      <a:r>
                        <a:rPr lang="en-US" altLang="zh-CN" sz="1500" kern="100" baseline="0" dirty="0" smtClean="0">
                          <a:effectLst/>
                          <a:latin typeface="+mn-lt"/>
                          <a:cs typeface="Times New Roman" panose="02020603050405020304" pitchFamily="18" charset="0"/>
                        </a:rPr>
                        <a:t>User startup quantity rate for a days </a:t>
                      </a:r>
                      <a:r>
                        <a:rPr lang="en-US" sz="1500" kern="100" dirty="0" smtClean="0">
                          <a:effectLst/>
                          <a:latin typeface="+mn-lt"/>
                          <a:ea typeface="+mn-ea"/>
                          <a:cs typeface="Times New Roman" panose="02020603050405020304" pitchFamily="18" charset="0"/>
                        </a:rPr>
                        <a:t>≥</a:t>
                      </a:r>
                      <a:r>
                        <a:rPr lang="en-US" sz="1500" kern="100" dirty="0" smtClean="0">
                          <a:effectLst/>
                          <a:latin typeface="+mn-lt"/>
                          <a:cs typeface="Times New Roman" panose="02020603050405020304" pitchFamily="18" charset="0"/>
                        </a:rPr>
                        <a:t>X%</a:t>
                      </a:r>
                      <a:endParaRPr lang="zh-CN" sz="1500" kern="100" dirty="0">
                        <a:effectLst/>
                        <a:latin typeface="+mn-lt"/>
                        <a:ea typeface="宋体"/>
                        <a:cs typeface="Times New Roman" panose="02020603050405020304" pitchFamily="18" charset="0"/>
                      </a:endParaRPr>
                    </a:p>
                  </a:txBody>
                  <a:tcPr marL="68580" marR="68580" marT="0" marB="0"/>
                </a:tc>
              </a:tr>
              <a:tr h="310634">
                <a:tc>
                  <a:txBody>
                    <a:bodyPr/>
                    <a:lstStyle/>
                    <a:p>
                      <a:pPr algn="ctr">
                        <a:lnSpc>
                          <a:spcPts val="1200"/>
                        </a:lnSpc>
                        <a:spcAft>
                          <a:spcPts val="0"/>
                        </a:spcAft>
                      </a:pPr>
                      <a:endParaRPr lang="en-US" altLang="zh-CN" sz="1500" kern="100" dirty="0" smtClean="0">
                        <a:effectLst/>
                      </a:endParaRPr>
                    </a:p>
                    <a:p>
                      <a:pPr algn="ctr">
                        <a:lnSpc>
                          <a:spcPts val="1200"/>
                        </a:lnSpc>
                        <a:spcAft>
                          <a:spcPts val="0"/>
                        </a:spcAft>
                      </a:pPr>
                      <a:r>
                        <a:rPr lang="en-US" altLang="zh-CN" sz="1500" kern="100" dirty="0" smtClean="0">
                          <a:effectLst/>
                        </a:rPr>
                        <a:t>Habit </a:t>
                      </a:r>
                      <a:r>
                        <a:rPr lang="en-US" sz="1500" kern="100" dirty="0" smtClean="0">
                          <a:effectLst/>
                        </a:rPr>
                        <a:t>2</a:t>
                      </a:r>
                      <a:endParaRPr lang="zh-CN" sz="1500" kern="100" dirty="0">
                        <a:effectLst/>
                        <a:latin typeface="Times New Roman"/>
                        <a:ea typeface="宋体"/>
                      </a:endParaRPr>
                    </a:p>
                  </a:txBody>
                  <a:tcPr marL="68580" marR="68580" marT="0" marB="0"/>
                </a:tc>
                <a:tc>
                  <a:txBody>
                    <a:bodyPr/>
                    <a:lstStyle/>
                    <a:p>
                      <a:pPr algn="ctr">
                        <a:lnSpc>
                          <a:spcPts val="1200"/>
                        </a:lnSpc>
                        <a:spcAft>
                          <a:spcPts val="0"/>
                        </a:spcAft>
                      </a:pPr>
                      <a:endParaRPr lang="en-US" sz="1500" kern="100" dirty="0" smtClean="0">
                        <a:effectLst/>
                      </a:endParaRPr>
                    </a:p>
                    <a:p>
                      <a:pPr algn="ctr">
                        <a:lnSpc>
                          <a:spcPts val="1200"/>
                        </a:lnSpc>
                        <a:spcAft>
                          <a:spcPts val="0"/>
                        </a:spcAft>
                      </a:pPr>
                      <a:r>
                        <a:rPr lang="en-US" sz="1500" kern="100" dirty="0" smtClean="0">
                          <a:effectLst/>
                        </a:rPr>
                        <a:t>≥</a:t>
                      </a:r>
                      <a:r>
                        <a:rPr lang="en-US" sz="1500" kern="100" dirty="0">
                          <a:effectLst/>
                        </a:rPr>
                        <a:t>90%</a:t>
                      </a:r>
                      <a:endParaRPr lang="zh-CN" sz="1500" kern="100" dirty="0">
                        <a:effectLst/>
                        <a:latin typeface="Times New Roman"/>
                        <a:ea typeface="宋体"/>
                      </a:endParaRPr>
                    </a:p>
                  </a:txBody>
                  <a:tcPr marL="68580" marR="68580" marT="0" marB="0"/>
                </a:tc>
                <a:tc>
                  <a:txBody>
                    <a:bodyPr/>
                    <a:lstStyle/>
                    <a:p>
                      <a:pPr algn="l">
                        <a:lnSpc>
                          <a:spcPts val="1200"/>
                        </a:lnSpc>
                        <a:spcAft>
                          <a:spcPts val="0"/>
                        </a:spcAft>
                      </a:pPr>
                      <a:endParaRPr lang="en-US" sz="1500" kern="100" dirty="0" smtClean="0">
                        <a:effectLst/>
                        <a:latin typeface="+mn-lt"/>
                        <a:cs typeface="Times New Roman" panose="02020603050405020304" pitchFamily="18" charset="0"/>
                      </a:endParaRPr>
                    </a:p>
                    <a:p>
                      <a:pPr algn="l">
                        <a:lnSpc>
                          <a:spcPts val="1200"/>
                        </a:lnSpc>
                        <a:spcAft>
                          <a:spcPts val="0"/>
                        </a:spcAft>
                      </a:pPr>
                      <a:r>
                        <a:rPr lang="en-US" sz="1500" kern="100" dirty="0" smtClean="0">
                          <a:effectLst/>
                          <a:latin typeface="+mn-lt"/>
                          <a:cs typeface="Times New Roman" panose="02020603050405020304" pitchFamily="18" charset="0"/>
                        </a:rPr>
                        <a:t>X&gt;</a:t>
                      </a:r>
                      <a:r>
                        <a:rPr lang="en-US" altLang="zh-CN" sz="1500" kern="100" dirty="0" smtClean="0">
                          <a:effectLst/>
                          <a:latin typeface="+mn-lt"/>
                          <a:cs typeface="Times New Roman" panose="02020603050405020304" pitchFamily="18" charset="0"/>
                        </a:rPr>
                        <a:t>User startup quantity rate for b days </a:t>
                      </a:r>
                      <a:r>
                        <a:rPr lang="en-US" sz="1500" kern="100" dirty="0" smtClean="0">
                          <a:effectLst/>
                          <a:latin typeface="+mn-lt"/>
                          <a:ea typeface="+mn-ea"/>
                          <a:cs typeface="Times New Roman" panose="02020603050405020304" pitchFamily="18" charset="0"/>
                        </a:rPr>
                        <a:t>≥</a:t>
                      </a:r>
                      <a:r>
                        <a:rPr lang="en-US" sz="1500" kern="100" dirty="0" smtClean="0">
                          <a:effectLst/>
                          <a:latin typeface="+mn-lt"/>
                          <a:cs typeface="Times New Roman" panose="02020603050405020304" pitchFamily="18" charset="0"/>
                        </a:rPr>
                        <a:t>Y</a:t>
                      </a:r>
                      <a:endParaRPr lang="zh-CN" sz="1500" kern="100" dirty="0">
                        <a:effectLst/>
                        <a:latin typeface="+mn-lt"/>
                        <a:ea typeface="宋体"/>
                        <a:cs typeface="Times New Roman" panose="02020603050405020304" pitchFamily="18" charset="0"/>
                      </a:endParaRPr>
                    </a:p>
                  </a:txBody>
                  <a:tcPr marL="68580" marR="68580" marT="0" marB="0"/>
                </a:tc>
              </a:tr>
              <a:tr h="277047">
                <a:tc>
                  <a:txBody>
                    <a:bodyPr/>
                    <a:lstStyle/>
                    <a:p>
                      <a:pPr algn="ctr">
                        <a:lnSpc>
                          <a:spcPts val="1200"/>
                        </a:lnSpc>
                        <a:spcAft>
                          <a:spcPts val="0"/>
                        </a:spcAft>
                      </a:pPr>
                      <a:endParaRPr lang="en-US" altLang="zh-CN" sz="1500" kern="100" dirty="0" smtClean="0">
                        <a:effectLst/>
                        <a:latin typeface="Times New Roman"/>
                        <a:ea typeface="宋体"/>
                      </a:endParaRPr>
                    </a:p>
                    <a:p>
                      <a:pPr algn="ctr">
                        <a:lnSpc>
                          <a:spcPts val="1200"/>
                        </a:lnSpc>
                        <a:spcAft>
                          <a:spcPts val="0"/>
                        </a:spcAft>
                      </a:pPr>
                      <a:r>
                        <a:rPr lang="en-US" altLang="zh-CN" sz="1500" kern="100" dirty="0" smtClean="0">
                          <a:effectLst/>
                          <a:latin typeface="Times New Roman"/>
                          <a:ea typeface="宋体"/>
                        </a:rPr>
                        <a:t>……</a:t>
                      </a:r>
                      <a:endParaRPr lang="zh-CN" sz="1500" kern="100" dirty="0">
                        <a:effectLst/>
                        <a:latin typeface="Times New Roman"/>
                        <a:ea typeface="宋体"/>
                      </a:endParaRPr>
                    </a:p>
                  </a:txBody>
                  <a:tcPr marL="68580" marR="68580" marT="0" marB="0"/>
                </a:tc>
                <a:tc>
                  <a:txBody>
                    <a:bodyPr/>
                    <a:lstStyle/>
                    <a:p>
                      <a:pPr algn="ctr">
                        <a:lnSpc>
                          <a:spcPts val="1200"/>
                        </a:lnSpc>
                        <a:spcAft>
                          <a:spcPts val="0"/>
                        </a:spcAft>
                      </a:pPr>
                      <a:endParaRPr lang="en-US" altLang="zh-CN" sz="1500" kern="100" dirty="0" smtClean="0">
                        <a:effectLst/>
                        <a:latin typeface="Times New Roman"/>
                        <a:ea typeface="宋体"/>
                      </a:endParaRPr>
                    </a:p>
                    <a:p>
                      <a:pPr algn="ctr">
                        <a:lnSpc>
                          <a:spcPts val="1200"/>
                        </a:lnSpc>
                        <a:spcAft>
                          <a:spcPts val="0"/>
                        </a:spcAft>
                      </a:pPr>
                      <a:r>
                        <a:rPr lang="en-US" altLang="zh-CN" sz="1500" kern="100" dirty="0" smtClean="0">
                          <a:effectLst/>
                          <a:latin typeface="Times New Roman"/>
                          <a:ea typeface="宋体"/>
                        </a:rPr>
                        <a:t>……</a:t>
                      </a:r>
                      <a:endParaRPr lang="zh-CN" altLang="zh-CN" sz="1500" kern="100" dirty="0">
                        <a:effectLst/>
                        <a:latin typeface="Times New Roman"/>
                        <a:ea typeface="宋体"/>
                      </a:endParaRPr>
                    </a:p>
                  </a:txBody>
                  <a:tcPr marL="68580" marR="68580" marT="0" marB="0"/>
                </a:tc>
                <a:tc>
                  <a:txBody>
                    <a:bodyPr/>
                    <a:lstStyle/>
                    <a:p>
                      <a:pPr algn="ctr">
                        <a:lnSpc>
                          <a:spcPts val="1200"/>
                        </a:lnSpc>
                        <a:spcAft>
                          <a:spcPts val="0"/>
                        </a:spcAft>
                      </a:pPr>
                      <a:endParaRPr lang="en-US" altLang="zh-CN" sz="1500" kern="100" dirty="0" smtClean="0">
                        <a:effectLst/>
                        <a:latin typeface="Times New Roman"/>
                        <a:ea typeface="宋体"/>
                      </a:endParaRPr>
                    </a:p>
                    <a:p>
                      <a:pPr algn="ctr">
                        <a:lnSpc>
                          <a:spcPts val="1200"/>
                        </a:lnSpc>
                        <a:spcAft>
                          <a:spcPts val="0"/>
                        </a:spcAft>
                      </a:pPr>
                      <a:r>
                        <a:rPr lang="en-US" altLang="zh-CN" sz="1500" kern="100" dirty="0" smtClean="0">
                          <a:effectLst/>
                          <a:latin typeface="Times New Roman"/>
                          <a:ea typeface="宋体"/>
                        </a:rPr>
                        <a:t>……</a:t>
                      </a:r>
                      <a:endParaRPr lang="zh-CN" altLang="zh-CN" sz="1500" kern="100" dirty="0">
                        <a:effectLst/>
                        <a:latin typeface="Times New Roman"/>
                        <a:ea typeface="宋体"/>
                      </a:endParaRPr>
                    </a:p>
                  </a:txBody>
                  <a:tcPr marL="68580" marR="68580" marT="0" marB="0"/>
                </a:tc>
              </a:tr>
            </a:tbl>
          </a:graphicData>
        </a:graphic>
      </p:graphicFrame>
      <p:pic>
        <p:nvPicPr>
          <p:cNvPr id="36" name="图片 35"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7" name="矩形 36"/>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34" name="组合 33"/>
          <p:cNvGrpSpPr/>
          <p:nvPr/>
        </p:nvGrpSpPr>
        <p:grpSpPr>
          <a:xfrm>
            <a:off x="10337800" y="-38100"/>
            <a:ext cx="1854200" cy="833747"/>
            <a:chOff x="10337800" y="-38100"/>
            <a:chExt cx="1854200" cy="833747"/>
          </a:xfrm>
        </p:grpSpPr>
        <p:sp>
          <p:nvSpPr>
            <p:cNvPr id="35"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8"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176622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5" name="图片 44"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9" name="矩形 8"/>
          <p:cNvSpPr/>
          <p:nvPr/>
        </p:nvSpPr>
        <p:spPr>
          <a:xfrm>
            <a:off x="409997" y="1528011"/>
            <a:ext cx="7429440" cy="497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latin typeface="微软雅黑" panose="020B0503020204020204" charset="-122"/>
              <a:ea typeface="微软雅黑" panose="020B0503020204020204" charset="-122"/>
            </a:endParaRPr>
          </a:p>
        </p:txBody>
      </p:sp>
      <p:sp>
        <p:nvSpPr>
          <p:cNvPr id="13" name="文本框 12"/>
          <p:cNvSpPr txBox="1"/>
          <p:nvPr/>
        </p:nvSpPr>
        <p:spPr>
          <a:xfrm>
            <a:off x="7983912" y="1939546"/>
            <a:ext cx="3465848" cy="369332"/>
          </a:xfrm>
          <a:prstGeom prst="rect">
            <a:avLst/>
          </a:prstGeom>
          <a:noFill/>
        </p:spPr>
        <p:txBody>
          <a:bodyPr wrap="square" rtlCol="0">
            <a:spAutoFit/>
          </a:bodyPr>
          <a:lstStyle/>
          <a:p>
            <a:r>
              <a:rPr lang="en-US" altLang="zh-CN" b="1" dirty="0" smtClean="0">
                <a:latin typeface="Arial" panose="020B0604020202020204" pitchFamily="34" charset="0"/>
                <a:ea typeface="微软雅黑" panose="020B0503020204020204" charset="-122"/>
                <a:cs typeface="Arial" panose="020B0604020202020204" pitchFamily="34" charset="0"/>
              </a:rPr>
              <a:t>Wired solution </a:t>
            </a:r>
            <a:endParaRPr lang="zh-CN" altLang="en-US" b="1" dirty="0">
              <a:latin typeface="Arial" panose="020B0604020202020204" pitchFamily="34" charset="0"/>
              <a:ea typeface="微软雅黑" panose="020B0503020204020204" charset="-122"/>
              <a:cs typeface="Arial" panose="020B0604020202020204" pitchFamily="34" charset="0"/>
            </a:endParaRPr>
          </a:p>
        </p:txBody>
      </p:sp>
      <p:sp>
        <p:nvSpPr>
          <p:cNvPr id="14" name="文本框 13"/>
          <p:cNvSpPr txBox="1"/>
          <p:nvPr/>
        </p:nvSpPr>
        <p:spPr>
          <a:xfrm>
            <a:off x="7983912" y="3463004"/>
            <a:ext cx="3592741" cy="369332"/>
          </a:xfrm>
          <a:prstGeom prst="rect">
            <a:avLst/>
          </a:prstGeom>
          <a:noFill/>
        </p:spPr>
        <p:txBody>
          <a:bodyPr wrap="square" rtlCol="0">
            <a:spAutoFit/>
          </a:bodyPr>
          <a:lstStyle/>
          <a:p>
            <a:r>
              <a:rPr lang="en-US" altLang="zh-CN" b="1" dirty="0" smtClean="0">
                <a:latin typeface="Arial" panose="020B0604020202020204" pitchFamily="34" charset="0"/>
                <a:ea typeface="微软雅黑" panose="020B0503020204020204" charset="-122"/>
                <a:cs typeface="Arial" panose="020B0604020202020204" pitchFamily="34" charset="0"/>
              </a:rPr>
              <a:t>Wireless solution </a:t>
            </a:r>
            <a:endParaRPr lang="zh-CN" altLang="en-US" b="1" dirty="0">
              <a:latin typeface="Arial" panose="020B0604020202020204" pitchFamily="34" charset="0"/>
              <a:ea typeface="微软雅黑" panose="020B0503020204020204" charset="-122"/>
              <a:cs typeface="Arial" panose="020B0604020202020204" pitchFamily="34" charset="0"/>
            </a:endParaRPr>
          </a:p>
        </p:txBody>
      </p:sp>
      <p:sp>
        <p:nvSpPr>
          <p:cNvPr id="15" name="文本框 14"/>
          <p:cNvSpPr txBox="1"/>
          <p:nvPr/>
        </p:nvSpPr>
        <p:spPr>
          <a:xfrm>
            <a:off x="7983912" y="2226131"/>
            <a:ext cx="4136370" cy="923330"/>
          </a:xfrm>
          <a:prstGeom prst="rect">
            <a:avLst/>
          </a:prstGeom>
          <a:noFill/>
        </p:spPr>
        <p:txBody>
          <a:bodyPr wrap="square" rtlCol="0">
            <a:spAutoFit/>
          </a:bodyPr>
          <a:lstStyle/>
          <a:p>
            <a:pPr algn="just"/>
            <a:r>
              <a:rPr lang="en-US" altLang="zh-CN" dirty="0" smtClean="0">
                <a:latin typeface="Arial" panose="020B0604020202020204" pitchFamily="34" charset="0"/>
                <a:ea typeface="微软雅黑" panose="020B0503020204020204" charset="-122"/>
                <a:cs typeface="Arial" panose="020B0604020202020204" pitchFamily="34" charset="0"/>
              </a:rPr>
              <a:t>Provide wired solutions to solve the monitoring of a large number of centralized air conditioning equipment.</a:t>
            </a:r>
            <a:endParaRPr lang="zh-CN" altLang="zh-CN" dirty="0">
              <a:latin typeface="Arial" panose="020B0604020202020204" pitchFamily="34" charset="0"/>
              <a:ea typeface="微软雅黑" panose="020B0503020204020204" charset="-122"/>
              <a:cs typeface="Arial" panose="020B0604020202020204" pitchFamily="34" charset="0"/>
            </a:endParaRPr>
          </a:p>
        </p:txBody>
      </p:sp>
      <p:sp>
        <p:nvSpPr>
          <p:cNvPr id="16" name="文本框 15"/>
          <p:cNvSpPr txBox="1"/>
          <p:nvPr/>
        </p:nvSpPr>
        <p:spPr>
          <a:xfrm>
            <a:off x="7983912" y="3770781"/>
            <a:ext cx="4068816" cy="1200329"/>
          </a:xfrm>
          <a:prstGeom prst="rect">
            <a:avLst/>
          </a:prstGeom>
          <a:noFill/>
        </p:spPr>
        <p:txBody>
          <a:bodyPr wrap="square" rtlCol="0">
            <a:spAutoFit/>
          </a:bodyPr>
          <a:lstStyle/>
          <a:p>
            <a:pPr algn="just"/>
            <a:r>
              <a:rPr lang="en-US" altLang="zh-CN" dirty="0" smtClean="0">
                <a:latin typeface="Arial" panose="020B0604020202020204" pitchFamily="34" charset="0"/>
                <a:ea typeface="微软雅黑" panose="020B0503020204020204" charset="-122"/>
                <a:cs typeface="Arial" panose="020B0604020202020204" pitchFamily="34" charset="0"/>
              </a:rPr>
              <a:t>Provide wireless solutions for fast and agile monitoring, suitable for difficult wiring situations, and for distributed monitoring.</a:t>
            </a:r>
            <a:endParaRPr lang="zh-CN" altLang="zh-CN" dirty="0">
              <a:latin typeface="Arial" panose="020B0604020202020204" pitchFamily="34" charset="0"/>
              <a:ea typeface="微软雅黑" panose="020B0503020204020204" charset="-122"/>
              <a:cs typeface="Arial" panose="020B0604020202020204" pitchFamily="34" charset="0"/>
            </a:endParaRPr>
          </a:p>
        </p:txBody>
      </p:sp>
      <p:pic>
        <p:nvPicPr>
          <p:cNvPr id="18" name="图片 17" descr="监控产品架构"/>
          <p:cNvPicPr>
            <a:picLocks noChangeAspect="1"/>
          </p:cNvPicPr>
          <p:nvPr/>
        </p:nvPicPr>
        <p:blipFill>
          <a:blip r:embed="rId3" cstate="print"/>
          <a:stretch>
            <a:fillRect/>
          </a:stretch>
        </p:blipFill>
        <p:spPr>
          <a:xfrm>
            <a:off x="461547" y="1915529"/>
            <a:ext cx="7055063" cy="4804763"/>
          </a:xfrm>
          <a:prstGeom prst="rect">
            <a:avLst/>
          </a:prstGeom>
        </p:spPr>
      </p:pic>
      <p:sp>
        <p:nvSpPr>
          <p:cNvPr id="19" name="剪去对角的矩形 18"/>
          <p:cNvSpPr/>
          <p:nvPr/>
        </p:nvSpPr>
        <p:spPr>
          <a:xfrm>
            <a:off x="461546" y="1258785"/>
            <a:ext cx="7158453" cy="556160"/>
          </a:xfrm>
          <a:prstGeom prst="snip2DiagRect">
            <a:avLst>
              <a:gd name="adj1" fmla="val 0"/>
              <a:gd name="adj2" fmla="val 28559"/>
            </a:avLst>
          </a:prstGeom>
          <a:solidFill>
            <a:srgbClr val="008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smtClean="0">
                <a:solidFill>
                  <a:schemeClr val="tx1"/>
                </a:solidFill>
                <a:latin typeface="微软雅黑" panose="020B0503020204020204" charset="-122"/>
                <a:ea typeface="微软雅黑" panose="020B0503020204020204" charset="-122"/>
                <a:cs typeface="+mn-ea"/>
                <a:sym typeface="+mn-lt"/>
              </a:rPr>
              <a:t>Remote monitoring solution</a:t>
            </a:r>
            <a:endParaRPr lang="en-US" altLang="zh-CN" sz="2000" b="1" dirty="0">
              <a:solidFill>
                <a:schemeClr val="tx1"/>
              </a:solidFill>
              <a:latin typeface="微软雅黑" panose="020B0503020204020204" charset="-122"/>
              <a:ea typeface="微软雅黑" panose="020B0503020204020204" charset="-122"/>
              <a:cs typeface="+mn-ea"/>
              <a:sym typeface="+mn-lt"/>
            </a:endParaRPr>
          </a:p>
        </p:txBody>
      </p:sp>
      <p:sp>
        <p:nvSpPr>
          <p:cNvPr id="20" name="矩形 19"/>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21" name="组合 20"/>
          <p:cNvGrpSpPr/>
          <p:nvPr/>
        </p:nvGrpSpPr>
        <p:grpSpPr>
          <a:xfrm>
            <a:off x="10337800" y="-38100"/>
            <a:ext cx="1854200" cy="833747"/>
            <a:chOff x="10337800" y="-38100"/>
            <a:chExt cx="1854200" cy="833747"/>
          </a:xfrm>
        </p:grpSpPr>
        <p:sp>
          <p:nvSpPr>
            <p:cNvPr id="22"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3"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25" name="矩形 24"/>
          <p:cNvSpPr/>
          <p:nvPr/>
        </p:nvSpPr>
        <p:spPr>
          <a:xfrm>
            <a:off x="177798" y="721768"/>
            <a:ext cx="12014201" cy="575548"/>
          </a:xfrm>
          <a:prstGeom prst="rect">
            <a:avLst/>
          </a:prstGeom>
        </p:spPr>
        <p:txBody>
          <a:bodyPr wrap="square" lIns="21342" tIns="10671" rIns="21342" bIns="10671">
            <a:spAutoFit/>
          </a:bodyPr>
          <a:lstStyle/>
          <a:p>
            <a:pPr lvl="0">
              <a:lnSpc>
                <a:spcPct val="150000"/>
              </a:lnSpc>
            </a:pPr>
            <a:r>
              <a:rPr lang="zh-CN" altLang="en-US" sz="2400" b="1" dirty="0" smtClean="0">
                <a:latin typeface="Arial" pitchFamily="34" charset="0"/>
                <a:ea typeface="微软雅黑" pitchFamily="34" charset="-122"/>
                <a:cs typeface="Arial" pitchFamily="34" charset="0"/>
              </a:rPr>
              <a:t>⑥</a:t>
            </a:r>
            <a:r>
              <a:rPr lang="en-US" altLang="zh-CN" sz="2400" b="1" dirty="0" smtClean="0">
                <a:latin typeface="Arial" pitchFamily="34" charset="0"/>
                <a:ea typeface="微软雅黑" pitchFamily="34" charset="-122"/>
                <a:cs typeface="Arial" pitchFamily="34" charset="0"/>
              </a:rPr>
              <a:t>Intelligent control and management</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Provide </a:t>
            </a:r>
            <a:r>
              <a:rPr lang="en-US" altLang="zh-CN" sz="2400" b="1" dirty="0">
                <a:solidFill>
                  <a:srgbClr val="FF0000"/>
                </a:solidFill>
                <a:latin typeface="Arial" pitchFamily="34" charset="0"/>
                <a:ea typeface="微软雅黑" pitchFamily="34" charset="-122"/>
                <a:cs typeface="Arial" pitchFamily="34" charset="0"/>
              </a:rPr>
              <a:t>24h monitoring program </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3" name="矩形 2"/>
          <p:cNvSpPr/>
          <p:nvPr/>
        </p:nvSpPr>
        <p:spPr bwMode="auto">
          <a:xfrm>
            <a:off x="564776" y="2151529"/>
            <a:ext cx="376518" cy="27790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4" name="矩形 23"/>
          <p:cNvSpPr/>
          <p:nvPr/>
        </p:nvSpPr>
        <p:spPr bwMode="auto">
          <a:xfrm>
            <a:off x="461546" y="3889008"/>
            <a:ext cx="479748" cy="27790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6" name="矩形 25"/>
          <p:cNvSpPr/>
          <p:nvPr/>
        </p:nvSpPr>
        <p:spPr bwMode="auto">
          <a:xfrm>
            <a:off x="461546" y="5487534"/>
            <a:ext cx="479748" cy="27790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7" name="矩形 26"/>
          <p:cNvSpPr/>
          <p:nvPr/>
        </p:nvSpPr>
        <p:spPr bwMode="auto">
          <a:xfrm>
            <a:off x="3349967" y="3603271"/>
            <a:ext cx="908268" cy="27790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8" name="矩形 27"/>
          <p:cNvSpPr/>
          <p:nvPr/>
        </p:nvSpPr>
        <p:spPr bwMode="auto">
          <a:xfrm>
            <a:off x="4424999" y="3603271"/>
            <a:ext cx="908268" cy="27790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9" name="矩形 28"/>
          <p:cNvSpPr/>
          <p:nvPr/>
        </p:nvSpPr>
        <p:spPr bwMode="auto">
          <a:xfrm>
            <a:off x="3516731" y="4652681"/>
            <a:ext cx="580140" cy="133931"/>
          </a:xfrm>
          <a:prstGeom prst="rect">
            <a:avLst/>
          </a:prstGeom>
          <a:solidFill>
            <a:srgbClr val="F1F1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0" name="矩形 29"/>
          <p:cNvSpPr/>
          <p:nvPr/>
        </p:nvSpPr>
        <p:spPr bwMode="auto">
          <a:xfrm>
            <a:off x="4589063" y="4652681"/>
            <a:ext cx="580140" cy="133931"/>
          </a:xfrm>
          <a:prstGeom prst="rect">
            <a:avLst/>
          </a:prstGeom>
          <a:solidFill>
            <a:srgbClr val="00ABEA"/>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5" name="矩形 34"/>
          <p:cNvSpPr/>
          <p:nvPr/>
        </p:nvSpPr>
        <p:spPr bwMode="auto">
          <a:xfrm>
            <a:off x="5936357" y="6481388"/>
            <a:ext cx="908268" cy="130620"/>
          </a:xfrm>
          <a:prstGeom prst="rect">
            <a:avLst/>
          </a:prstGeom>
          <a:solidFill>
            <a:srgbClr val="F5F5F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7" name="矩形 36"/>
          <p:cNvSpPr/>
          <p:nvPr/>
        </p:nvSpPr>
        <p:spPr bwMode="auto">
          <a:xfrm>
            <a:off x="4883614" y="6481388"/>
            <a:ext cx="908268" cy="130620"/>
          </a:xfrm>
          <a:prstGeom prst="rect">
            <a:avLst/>
          </a:prstGeom>
          <a:solidFill>
            <a:srgbClr val="F5F5F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8" name="矩形 37"/>
          <p:cNvSpPr/>
          <p:nvPr/>
        </p:nvSpPr>
        <p:spPr bwMode="auto">
          <a:xfrm>
            <a:off x="3680795" y="6481388"/>
            <a:ext cx="908268" cy="130620"/>
          </a:xfrm>
          <a:prstGeom prst="rect">
            <a:avLst/>
          </a:prstGeom>
          <a:solidFill>
            <a:srgbClr val="F5F5F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9" name="矩形 38"/>
          <p:cNvSpPr/>
          <p:nvPr/>
        </p:nvSpPr>
        <p:spPr bwMode="auto">
          <a:xfrm>
            <a:off x="2792491" y="6481388"/>
            <a:ext cx="908268" cy="130620"/>
          </a:xfrm>
          <a:prstGeom prst="rect">
            <a:avLst/>
          </a:prstGeom>
          <a:solidFill>
            <a:srgbClr val="F5F5F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0" name="矩形 39"/>
          <p:cNvSpPr/>
          <p:nvPr/>
        </p:nvSpPr>
        <p:spPr bwMode="auto">
          <a:xfrm>
            <a:off x="1589672" y="6481388"/>
            <a:ext cx="908268" cy="130620"/>
          </a:xfrm>
          <a:prstGeom prst="rect">
            <a:avLst/>
          </a:prstGeom>
          <a:solidFill>
            <a:srgbClr val="F5F5F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 name="文本框 3"/>
          <p:cNvSpPr txBox="1"/>
          <p:nvPr/>
        </p:nvSpPr>
        <p:spPr>
          <a:xfrm>
            <a:off x="3444494" y="3557558"/>
            <a:ext cx="908268" cy="369332"/>
          </a:xfrm>
          <a:prstGeom prst="rect">
            <a:avLst/>
          </a:prstGeom>
          <a:noFill/>
        </p:spPr>
        <p:txBody>
          <a:bodyPr wrap="square" rtlCol="0">
            <a:spAutoFit/>
          </a:bodyPr>
          <a:lstStyle/>
          <a:p>
            <a:r>
              <a:rPr lang="en-US" altLang="zh-CN" dirty="0" smtClean="0"/>
              <a:t>Wired</a:t>
            </a:r>
            <a:endParaRPr lang="zh-CN" altLang="en-US" dirty="0"/>
          </a:p>
        </p:txBody>
      </p:sp>
      <p:sp>
        <p:nvSpPr>
          <p:cNvPr id="41" name="文本框 40"/>
          <p:cNvSpPr txBox="1"/>
          <p:nvPr/>
        </p:nvSpPr>
        <p:spPr>
          <a:xfrm>
            <a:off x="4407585" y="3557558"/>
            <a:ext cx="1051917" cy="369332"/>
          </a:xfrm>
          <a:prstGeom prst="rect">
            <a:avLst/>
          </a:prstGeom>
          <a:noFill/>
        </p:spPr>
        <p:txBody>
          <a:bodyPr wrap="square" rtlCol="0">
            <a:spAutoFit/>
          </a:bodyPr>
          <a:lstStyle/>
          <a:p>
            <a:r>
              <a:rPr lang="en-US" altLang="zh-CN" dirty="0" smtClean="0"/>
              <a:t>Wireless</a:t>
            </a:r>
            <a:endParaRPr lang="zh-CN" altLang="en-US" dirty="0"/>
          </a:p>
        </p:txBody>
      </p:sp>
    </p:spTree>
    <p:extLst>
      <p:ext uri="{BB962C8B-B14F-4D97-AF65-F5344CB8AC3E}">
        <p14:creationId xmlns:p14="http://schemas.microsoft.com/office/powerpoint/2010/main" val="247722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Arial" pitchFamily="34" charset="0"/>
              <a:cs typeface="Arial" pitchFamily="34" charset="0"/>
            </a:endParaRPr>
          </a:p>
        </p:txBody>
      </p:sp>
      <p:pic>
        <p:nvPicPr>
          <p:cNvPr id="45" name="图片 44"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46" name="矩形 45"/>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9" name="组合 8"/>
          <p:cNvGrpSpPr/>
          <p:nvPr/>
        </p:nvGrpSpPr>
        <p:grpSpPr>
          <a:xfrm>
            <a:off x="10337800" y="-38100"/>
            <a:ext cx="1854200" cy="833747"/>
            <a:chOff x="10337800" y="-38100"/>
            <a:chExt cx="1854200" cy="833747"/>
          </a:xfrm>
        </p:grpSpPr>
        <p:sp>
          <p:nvSpPr>
            <p:cNvPr id="1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14" name="文本框 13"/>
          <p:cNvSpPr txBox="1"/>
          <p:nvPr/>
        </p:nvSpPr>
        <p:spPr>
          <a:xfrm>
            <a:off x="1144492" y="2083267"/>
            <a:ext cx="2196353" cy="523220"/>
          </a:xfrm>
          <a:prstGeom prst="rect">
            <a:avLst/>
          </a:prstGeom>
          <a:noFill/>
        </p:spPr>
        <p:txBody>
          <a:bodyPr wrap="square" rtlCol="0" anchor="t">
            <a:spAutoFit/>
          </a:bodyPr>
          <a:lstStyle/>
          <a:p>
            <a:r>
              <a:rPr lang="en-US" altLang="zh-CN" sz="1400" b="1" dirty="0" smtClean="0">
                <a:latin typeface="微软雅黑" panose="020B0503020204020204" charset="-122"/>
                <a:ea typeface="微软雅黑" panose="020B0503020204020204" charset="-122"/>
                <a:cs typeface="微软雅黑" panose="020B0503020204020204" charset="-122"/>
                <a:sym typeface="+mn-ea"/>
              </a:rPr>
              <a:t>G-BMS Building Management System</a:t>
            </a:r>
            <a:endParaRPr lang="zh-CN" altLang="en-US" sz="1400" b="1" dirty="0"/>
          </a:p>
        </p:txBody>
      </p:sp>
      <p:sp>
        <p:nvSpPr>
          <p:cNvPr id="16" name="矩形 15"/>
          <p:cNvSpPr/>
          <p:nvPr/>
        </p:nvSpPr>
        <p:spPr>
          <a:xfrm>
            <a:off x="7620000" y="2047281"/>
            <a:ext cx="4509248" cy="1477328"/>
          </a:xfrm>
          <a:prstGeom prst="rect">
            <a:avLst/>
          </a:prstGeom>
        </p:spPr>
        <p:txBody>
          <a:bodyPr wrap="square">
            <a:spAutoFit/>
          </a:bodyPr>
          <a:lstStyle/>
          <a:p>
            <a:pPr algn="just"/>
            <a:r>
              <a:rPr lang="en-US" altLang="zh-CN" dirty="0" smtClean="0">
                <a:latin typeface="Arial" panose="020B0604020202020204" pitchFamily="34" charset="0"/>
                <a:ea typeface="微软雅黑" panose="020B0503020204020204" charset="-122"/>
                <a:cs typeface="Arial" panose="020B0604020202020204" pitchFamily="34" charset="0"/>
              </a:rPr>
              <a:t>Light commercial air conditioner remote monitoring system can be connected to G-BMS </a:t>
            </a:r>
            <a:r>
              <a:rPr lang="en-US" altLang="zh-CN" dirty="0" err="1" smtClean="0">
                <a:latin typeface="Arial" panose="020B0604020202020204" pitchFamily="34" charset="0"/>
                <a:ea typeface="微软雅黑" panose="020B0503020204020204" charset="-122"/>
                <a:cs typeface="Arial" panose="020B0604020202020204" pitchFamily="34" charset="0"/>
              </a:rPr>
              <a:t>Gree</a:t>
            </a:r>
            <a:r>
              <a:rPr lang="en-US" altLang="zh-CN" dirty="0" smtClean="0">
                <a:latin typeface="Arial" panose="020B0604020202020204" pitchFamily="34" charset="0"/>
                <a:ea typeface="微软雅黑" panose="020B0503020204020204" charset="-122"/>
                <a:cs typeface="Arial" panose="020B0604020202020204" pitchFamily="34" charset="0"/>
              </a:rPr>
              <a:t> building management system to achieve building level monitoring and management </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18" name="矩形 17"/>
          <p:cNvSpPr/>
          <p:nvPr/>
        </p:nvSpPr>
        <p:spPr>
          <a:xfrm>
            <a:off x="0" y="704949"/>
            <a:ext cx="12420600" cy="509633"/>
          </a:xfrm>
          <a:prstGeom prst="rect">
            <a:avLst/>
          </a:prstGeom>
        </p:spPr>
        <p:txBody>
          <a:bodyPr wrap="square" lIns="21342" tIns="10671" rIns="21342" bIns="10671">
            <a:spAutoFit/>
          </a:bodyPr>
          <a:lstStyle/>
          <a:p>
            <a:pPr lvl="0">
              <a:lnSpc>
                <a:spcPct val="150000"/>
              </a:lnSpc>
            </a:pPr>
            <a:r>
              <a:rPr lang="zh-CN" altLang="en-US" sz="2400" b="1" dirty="0" smtClean="0">
                <a:latin typeface="微软雅黑" pitchFamily="34" charset="-122"/>
                <a:ea typeface="微软雅黑" pitchFamily="34" charset="-122"/>
              </a:rPr>
              <a:t>⑥</a:t>
            </a:r>
            <a:r>
              <a:rPr lang="en-US" altLang="zh-CN" sz="2400" b="1" dirty="0" smtClean="0">
                <a:latin typeface="Arial" pitchFamily="34" charset="0"/>
                <a:ea typeface="微软雅黑" pitchFamily="34" charset="-122"/>
                <a:cs typeface="Arial" pitchFamily="34" charset="0"/>
              </a:rPr>
              <a:t>Intelligent control and management——</a:t>
            </a:r>
            <a:r>
              <a:rPr lang="en-US" altLang="zh-CN" sz="2350" b="1" dirty="0">
                <a:solidFill>
                  <a:srgbClr val="FF0000"/>
                </a:solidFill>
                <a:latin typeface="Arial" pitchFamily="34" charset="0"/>
                <a:ea typeface="微软雅黑" pitchFamily="34" charset="-122"/>
                <a:cs typeface="Arial" pitchFamily="34" charset="0"/>
              </a:rPr>
              <a:t>G-BMS </a:t>
            </a:r>
            <a:r>
              <a:rPr lang="en-US" altLang="zh-CN" sz="2350" b="1" dirty="0" err="1">
                <a:solidFill>
                  <a:srgbClr val="FF0000"/>
                </a:solidFill>
                <a:latin typeface="Arial" pitchFamily="34" charset="0"/>
                <a:ea typeface="微软雅黑" pitchFamily="34" charset="-122"/>
                <a:cs typeface="Arial" pitchFamily="34" charset="0"/>
              </a:rPr>
              <a:t>Gree</a:t>
            </a:r>
            <a:r>
              <a:rPr lang="en-US" altLang="zh-CN" sz="2350" b="1" dirty="0">
                <a:solidFill>
                  <a:srgbClr val="FF0000"/>
                </a:solidFill>
                <a:latin typeface="Arial" pitchFamily="34" charset="0"/>
                <a:ea typeface="微软雅黑" pitchFamily="34" charset="-122"/>
                <a:cs typeface="Arial" pitchFamily="34" charset="0"/>
              </a:rPr>
              <a:t> Building Management System</a:t>
            </a:r>
            <a:endParaRPr lang="zh-CN" altLang="en-US" sz="2350" b="1" dirty="0" smtClean="0">
              <a:solidFill>
                <a:srgbClr val="FF0000"/>
              </a:solidFill>
              <a:latin typeface="Arial" pitchFamily="34" charset="0"/>
              <a:ea typeface="微软雅黑" pitchFamily="34" charset="-122"/>
              <a:cs typeface="Arial" pitchFamily="34" charset="0"/>
            </a:endParaRPr>
          </a:p>
        </p:txBody>
      </p:sp>
      <p:sp>
        <p:nvSpPr>
          <p:cNvPr id="19" name="剪去对角的矩形 18"/>
          <p:cNvSpPr/>
          <p:nvPr/>
        </p:nvSpPr>
        <p:spPr>
          <a:xfrm>
            <a:off x="461546" y="1258785"/>
            <a:ext cx="7158453" cy="556160"/>
          </a:xfrm>
          <a:prstGeom prst="snip2DiagRect">
            <a:avLst>
              <a:gd name="adj1" fmla="val 0"/>
              <a:gd name="adj2" fmla="val 28559"/>
            </a:avLst>
          </a:prstGeom>
          <a:solidFill>
            <a:srgbClr val="008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Access to G-BMS </a:t>
            </a:r>
            <a:r>
              <a:rPr lang="en-US" altLang="zh-CN" sz="2000" b="1" dirty="0" err="1">
                <a:solidFill>
                  <a:schemeClr val="tx1"/>
                </a:solidFill>
                <a:latin typeface="微软雅黑" panose="020B0503020204020204" charset="-122"/>
                <a:ea typeface="微软雅黑" panose="020B0503020204020204" charset="-122"/>
                <a:cs typeface="微软雅黑" panose="020B0503020204020204" charset="-122"/>
              </a:rPr>
              <a:t>Gree</a:t>
            </a: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 Building Management System</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nvGrpSpPr>
        <p:grpSpPr>
          <a:xfrm>
            <a:off x="461546" y="1770147"/>
            <a:ext cx="8781066" cy="5042196"/>
            <a:chOff x="461546" y="1770147"/>
            <a:chExt cx="8781066" cy="5042196"/>
          </a:xfrm>
        </p:grpSpPr>
        <p:pic>
          <p:nvPicPr>
            <p:cNvPr id="13" name="图片 12" descr="F:\work\[00]科室管理\[08]资料文档\2019年 格力轻商新品与配套支持\GBMS格力楼宇管理平台网络架构.pngGBMS格力楼宇管理平台网络架构"/>
            <p:cNvPicPr>
              <a:picLocks noChangeAspect="1"/>
            </p:cNvPicPr>
            <p:nvPr/>
          </p:nvPicPr>
          <p:blipFill>
            <a:blip r:embed="rId3" cstate="print">
              <a:clrChange>
                <a:clrFrom>
                  <a:srgbClr val="FFFFFF"/>
                </a:clrFrom>
                <a:clrTo>
                  <a:srgbClr val="FFFFFF">
                    <a:alpha val="0"/>
                  </a:srgbClr>
                </a:clrTo>
              </a:clrChange>
            </a:blip>
            <a:srcRect/>
            <a:stretch>
              <a:fillRect/>
            </a:stretch>
          </p:blipFill>
          <p:spPr>
            <a:xfrm>
              <a:off x="461546" y="1770147"/>
              <a:ext cx="8781066" cy="5042196"/>
            </a:xfrm>
            <a:prstGeom prst="rect">
              <a:avLst/>
            </a:prstGeom>
          </p:spPr>
        </p:pic>
        <p:sp>
          <p:nvSpPr>
            <p:cNvPr id="3" name="矩形 2"/>
            <p:cNvSpPr/>
            <p:nvPr/>
          </p:nvSpPr>
          <p:spPr bwMode="auto">
            <a:xfrm>
              <a:off x="1030941" y="6194612"/>
              <a:ext cx="681318"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15" name="矩形 14"/>
            <p:cNvSpPr/>
            <p:nvPr/>
          </p:nvSpPr>
          <p:spPr bwMode="auto">
            <a:xfrm>
              <a:off x="2590800" y="6194612"/>
              <a:ext cx="681318"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17" name="矩形 16"/>
            <p:cNvSpPr/>
            <p:nvPr/>
          </p:nvSpPr>
          <p:spPr bwMode="auto">
            <a:xfrm>
              <a:off x="3630705" y="6203577"/>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0" name="矩形 19"/>
            <p:cNvSpPr/>
            <p:nvPr/>
          </p:nvSpPr>
          <p:spPr bwMode="auto">
            <a:xfrm>
              <a:off x="4540624" y="6203577"/>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1" name="矩形 20"/>
            <p:cNvSpPr/>
            <p:nvPr/>
          </p:nvSpPr>
          <p:spPr bwMode="auto">
            <a:xfrm>
              <a:off x="5499847" y="6633883"/>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2" name="矩形 21"/>
            <p:cNvSpPr/>
            <p:nvPr/>
          </p:nvSpPr>
          <p:spPr bwMode="auto">
            <a:xfrm>
              <a:off x="6131860" y="6633883"/>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3" name="矩形 22"/>
            <p:cNvSpPr/>
            <p:nvPr/>
          </p:nvSpPr>
          <p:spPr bwMode="auto">
            <a:xfrm>
              <a:off x="6750428" y="6633883"/>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4" name="矩形 23"/>
            <p:cNvSpPr/>
            <p:nvPr/>
          </p:nvSpPr>
          <p:spPr bwMode="auto">
            <a:xfrm>
              <a:off x="7370618" y="6633883"/>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5" name="矩形 24"/>
            <p:cNvSpPr/>
            <p:nvPr/>
          </p:nvSpPr>
          <p:spPr bwMode="auto">
            <a:xfrm>
              <a:off x="7948840" y="6633883"/>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6" name="矩形 25"/>
            <p:cNvSpPr/>
            <p:nvPr/>
          </p:nvSpPr>
          <p:spPr bwMode="auto">
            <a:xfrm>
              <a:off x="8516672" y="6633883"/>
              <a:ext cx="385483" cy="1075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Tree>
    <p:extLst>
      <p:ext uri="{BB962C8B-B14F-4D97-AF65-F5344CB8AC3E}">
        <p14:creationId xmlns:p14="http://schemas.microsoft.com/office/powerpoint/2010/main" val="29645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格力中央空调-彩色.png"/>
          <p:cNvPicPr>
            <a:picLocks noChangeAspect="1"/>
          </p:cNvPicPr>
          <p:nvPr/>
        </p:nvPicPr>
        <p:blipFill>
          <a:blip r:embed="rId2" cstate="print"/>
          <a:stretch>
            <a:fillRect/>
          </a:stretch>
        </p:blipFill>
        <p:spPr>
          <a:xfrm>
            <a:off x="10353813" y="182597"/>
            <a:ext cx="1635601" cy="504150"/>
          </a:xfrm>
          <a:prstGeom prst="rect">
            <a:avLst/>
          </a:prstGeom>
        </p:spPr>
      </p:pic>
      <p:pic>
        <p:nvPicPr>
          <p:cNvPr id="13" name="图片 12" descr="让世界爱上中国造-彩色.png"/>
          <p:cNvPicPr>
            <a:picLocks noChangeAspect="1"/>
          </p:cNvPicPr>
          <p:nvPr/>
        </p:nvPicPr>
        <p:blipFill>
          <a:blip r:embed="rId3" cstate="print"/>
          <a:stretch>
            <a:fillRect/>
          </a:stretch>
        </p:blipFill>
        <p:spPr>
          <a:xfrm>
            <a:off x="134473" y="130629"/>
            <a:ext cx="2247066" cy="593766"/>
          </a:xfrm>
          <a:prstGeom prst="rect">
            <a:avLst/>
          </a:prstGeom>
        </p:spPr>
      </p:pic>
      <p:sp>
        <p:nvSpPr>
          <p:cNvPr id="18" name="淘宝店chenying0907出品 29"/>
          <p:cNvSpPr/>
          <p:nvPr/>
        </p:nvSpPr>
        <p:spPr>
          <a:xfrm>
            <a:off x="8733530"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淘宝店chenying0907出品 30"/>
          <p:cNvGrpSpPr/>
          <p:nvPr/>
        </p:nvGrpSpPr>
        <p:grpSpPr>
          <a:xfrm>
            <a:off x="4077325" y="2184739"/>
            <a:ext cx="1903750" cy="829494"/>
            <a:chOff x="4077325" y="2184739"/>
            <a:chExt cx="1903750" cy="829494"/>
          </a:xfrm>
        </p:grpSpPr>
        <p:sp>
          <p:nvSpPr>
            <p:cNvPr id="20" name="淘宝店chenying0907出品 31"/>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淘宝店chenying0907出品 32"/>
            <p:cNvSpPr txBox="1"/>
            <p:nvPr/>
          </p:nvSpPr>
          <p:spPr>
            <a:xfrm>
              <a:off x="4077325" y="2307098"/>
              <a:ext cx="1903750" cy="584775"/>
            </a:xfrm>
            <a:prstGeom prst="rect">
              <a:avLst/>
            </a:prstGeom>
            <a:noFill/>
          </p:spPr>
          <p:txBody>
            <a:bodyPr wrap="square" rtlCol="0">
              <a:spAutoFit/>
            </a:bodyPr>
            <a:lstStyle/>
            <a:p>
              <a:r>
                <a:rPr lang="en-US" altLang="zh-CN" sz="3200" b="1" dirty="0" smtClean="0">
                  <a:solidFill>
                    <a:schemeClr val="bg1"/>
                  </a:solidFill>
                  <a:latin typeface="Arial" pitchFamily="34" charset="0"/>
                  <a:ea typeface="微软雅黑" panose="020B0503020204020204" pitchFamily="34" charset="-122"/>
                  <a:cs typeface="Arial" pitchFamily="34" charset="0"/>
                </a:rPr>
                <a:t>Part 1</a:t>
              </a:r>
              <a:endParaRPr lang="zh-CN" altLang="en-US" sz="3200" b="1" dirty="0">
                <a:solidFill>
                  <a:schemeClr val="bg1"/>
                </a:solidFill>
                <a:latin typeface="Arial" pitchFamily="34" charset="0"/>
                <a:ea typeface="微软雅黑" panose="020B0503020204020204" pitchFamily="34" charset="-122"/>
                <a:cs typeface="Arial" pitchFamily="34" charset="0"/>
              </a:endParaRPr>
            </a:p>
          </p:txBody>
        </p:sp>
      </p:grpSp>
      <p:sp>
        <p:nvSpPr>
          <p:cNvPr id="22" name="淘宝店chenying0907出品 33"/>
          <p:cNvSpPr txBox="1"/>
          <p:nvPr/>
        </p:nvSpPr>
        <p:spPr>
          <a:xfrm>
            <a:off x="6087107" y="2073556"/>
            <a:ext cx="2420470" cy="830997"/>
          </a:xfrm>
          <a:prstGeom prst="rect">
            <a:avLst/>
          </a:prstGeom>
          <a:noFill/>
        </p:spPr>
        <p:txBody>
          <a:bodyPr wrap="square" rtlCol="0">
            <a:spAutoFit/>
          </a:bodyPr>
          <a:lstStyle/>
          <a:p>
            <a:r>
              <a:rPr lang="en-US" altLang="zh-CN" sz="2400" b="1" dirty="0" smtClean="0">
                <a:solidFill>
                  <a:schemeClr val="tx1">
                    <a:lumMod val="75000"/>
                    <a:lumOff val="25000"/>
                  </a:schemeClr>
                </a:solidFill>
                <a:latin typeface="Arial" pitchFamily="34" charset="0"/>
                <a:ea typeface="微软雅黑" panose="020B0503020204020204" pitchFamily="34" charset="-122"/>
                <a:cs typeface="Arial" pitchFamily="34" charset="0"/>
              </a:rPr>
              <a:t>Product Introduction</a:t>
            </a:r>
            <a:endParaRPr lang="zh-CN" altLang="en-US" sz="2400" b="1"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cxnSp>
        <p:nvCxnSpPr>
          <p:cNvPr id="23" name="淘宝店chenying0907出品 34"/>
          <p:cNvCxnSpPr/>
          <p:nvPr/>
        </p:nvCxnSpPr>
        <p:spPr>
          <a:xfrm>
            <a:off x="6087107"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27" name="淘宝店chenying0907出品 47"/>
          <p:cNvGrpSpPr/>
          <p:nvPr/>
        </p:nvGrpSpPr>
        <p:grpSpPr>
          <a:xfrm>
            <a:off x="3169222" y="3251191"/>
            <a:ext cx="3206178" cy="369332"/>
            <a:chOff x="6560698" y="3587832"/>
            <a:chExt cx="3206178" cy="369332"/>
          </a:xfrm>
        </p:grpSpPr>
        <p:sp>
          <p:nvSpPr>
            <p:cNvPr id="28" name="淘宝店chenying0907出品 48"/>
            <p:cNvSpPr/>
            <p:nvPr/>
          </p:nvSpPr>
          <p:spPr>
            <a:xfrm>
              <a:off x="6560698"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9" name="淘宝店chenying0907出品 49"/>
            <p:cNvSpPr txBox="1"/>
            <p:nvPr/>
          </p:nvSpPr>
          <p:spPr>
            <a:xfrm>
              <a:off x="6805533" y="3587832"/>
              <a:ext cx="2961343" cy="369332"/>
            </a:xfrm>
            <a:prstGeom prst="rect">
              <a:avLst/>
            </a:prstGeom>
            <a:noFill/>
          </p:spPr>
          <p:txBody>
            <a:bodyPr wrap="square" rtlCol="0">
              <a:spAutoFit/>
            </a:bodyPr>
            <a:lstStyle/>
            <a:p>
              <a:r>
                <a:rPr lang="en-US" altLang="zh-CN" dirty="0">
                  <a:solidFill>
                    <a:schemeClr val="tx1">
                      <a:lumMod val="75000"/>
                      <a:lumOff val="25000"/>
                    </a:schemeClr>
                  </a:solidFill>
                  <a:latin typeface="Arial" pitchFamily="34" charset="0"/>
                  <a:ea typeface="微软雅黑" panose="020B0503020204020204" pitchFamily="34" charset="-122"/>
                  <a:cs typeface="Arial" pitchFamily="34" charset="0"/>
                </a:rPr>
                <a:t>Product introduction</a:t>
              </a:r>
              <a:endParaRPr lang="zh-CN" altLang="en-US"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grpSp>
      <p:grpSp>
        <p:nvGrpSpPr>
          <p:cNvPr id="33" name="淘宝店chenying0907出品 50"/>
          <p:cNvGrpSpPr/>
          <p:nvPr/>
        </p:nvGrpSpPr>
        <p:grpSpPr>
          <a:xfrm>
            <a:off x="6251779" y="3251191"/>
            <a:ext cx="3358370" cy="369332"/>
            <a:chOff x="6555704" y="3945640"/>
            <a:chExt cx="3358370" cy="369332"/>
          </a:xfrm>
        </p:grpSpPr>
        <p:sp>
          <p:nvSpPr>
            <p:cNvPr id="34" name="淘宝店chenying0907出品 51"/>
            <p:cNvSpPr/>
            <p:nvPr/>
          </p:nvSpPr>
          <p:spPr>
            <a:xfrm>
              <a:off x="6555704" y="4025774"/>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5" name="淘宝店chenying0907出品 52"/>
            <p:cNvSpPr txBox="1"/>
            <p:nvPr/>
          </p:nvSpPr>
          <p:spPr>
            <a:xfrm>
              <a:off x="6800540" y="3945640"/>
              <a:ext cx="3113534" cy="369332"/>
            </a:xfrm>
            <a:prstGeom prst="rect">
              <a:avLst/>
            </a:prstGeom>
            <a:noFill/>
          </p:spPr>
          <p:txBody>
            <a:bodyPr wrap="square" rtlCol="0">
              <a:spAutoFit/>
            </a:bodyPr>
            <a:lstStyle/>
            <a:p>
              <a:r>
                <a:rPr lang="en-US" altLang="zh-CN" dirty="0">
                  <a:solidFill>
                    <a:schemeClr val="tx1">
                      <a:lumMod val="75000"/>
                      <a:lumOff val="25000"/>
                    </a:schemeClr>
                  </a:solidFill>
                  <a:latin typeface="Arial" pitchFamily="34" charset="0"/>
                  <a:ea typeface="微软雅黑" panose="020B0503020204020204" pitchFamily="34" charset="-122"/>
                  <a:cs typeface="Arial" pitchFamily="34" charset="0"/>
                </a:rPr>
                <a:t>Selling points</a:t>
              </a:r>
              <a:endParaRPr lang="zh-CN" altLang="en-US"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grpSp>
    </p:spTree>
    <p:extLst>
      <p:ext uri="{BB962C8B-B14F-4D97-AF65-F5344CB8AC3E}">
        <p14:creationId xmlns:p14="http://schemas.microsoft.com/office/powerpoint/2010/main" val="2524533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11" name="矩形 10"/>
          <p:cNvSpPr/>
          <p:nvPr/>
        </p:nvSpPr>
        <p:spPr>
          <a:xfrm>
            <a:off x="177799" y="721768"/>
            <a:ext cx="11745027" cy="575548"/>
          </a:xfrm>
          <a:prstGeom prst="rect">
            <a:avLst/>
          </a:prstGeom>
        </p:spPr>
        <p:txBody>
          <a:bodyPr wrap="square" lIns="21342" tIns="10671" rIns="21342" bIns="10671">
            <a:spAutoFit/>
          </a:bodyPr>
          <a:lstStyle/>
          <a:p>
            <a:pPr lvl="0">
              <a:lnSpc>
                <a:spcPct val="150000"/>
              </a:lnSpc>
            </a:pPr>
            <a:r>
              <a:rPr lang="zh-CN" altLang="en-US" sz="2400" b="1" dirty="0" smtClean="0">
                <a:latin typeface="微软雅黑" pitchFamily="34" charset="-122"/>
                <a:ea typeface="微软雅黑" pitchFamily="34" charset="-122"/>
              </a:rPr>
              <a:t>⑥</a:t>
            </a:r>
            <a:r>
              <a:rPr lang="en-US" altLang="zh-CN" sz="2400" b="1" dirty="0" smtClean="0">
                <a:latin typeface="Arial" pitchFamily="34" charset="0"/>
                <a:ea typeface="微软雅黑" pitchFamily="34" charset="-122"/>
                <a:cs typeface="Arial" pitchFamily="34" charset="0"/>
              </a:rPr>
              <a:t>Intelligent control and management——</a:t>
            </a:r>
            <a:r>
              <a:rPr lang="en-US" altLang="zh-CN" sz="2400" b="1" dirty="0" err="1">
                <a:solidFill>
                  <a:srgbClr val="FF0000"/>
                </a:solidFill>
                <a:latin typeface="Arial" pitchFamily="34" charset="0"/>
                <a:ea typeface="微软雅黑" pitchFamily="34" charset="-122"/>
                <a:cs typeface="Arial" pitchFamily="34" charset="0"/>
              </a:rPr>
              <a:t>Gree</a:t>
            </a:r>
            <a:r>
              <a:rPr lang="en-US" altLang="zh-CN" sz="2400" b="1" dirty="0">
                <a:solidFill>
                  <a:srgbClr val="FF0000"/>
                </a:solidFill>
                <a:latin typeface="Arial" pitchFamily="34" charset="0"/>
                <a:ea typeface="微软雅黑" pitchFamily="34" charset="-122"/>
                <a:cs typeface="Arial" pitchFamily="34" charset="0"/>
              </a:rPr>
              <a:t> remote monitoring system</a:t>
            </a:r>
            <a:endParaRPr lang="zh-CN" altLang="en-US" sz="2400" b="1" dirty="0" smtClean="0">
              <a:solidFill>
                <a:srgbClr val="FF0000"/>
              </a:solidFill>
              <a:latin typeface="Arial" pitchFamily="34" charset="0"/>
              <a:ea typeface="微软雅黑" pitchFamily="34" charset="-122"/>
              <a:cs typeface="Arial" pitchFamily="34" charset="0"/>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5" name="图片 44"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46" name="矩形 45"/>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9" name="组合 8"/>
          <p:cNvGrpSpPr/>
          <p:nvPr/>
        </p:nvGrpSpPr>
        <p:grpSpPr>
          <a:xfrm>
            <a:off x="10337800" y="-38100"/>
            <a:ext cx="1854200" cy="833747"/>
            <a:chOff x="10337800" y="-38100"/>
            <a:chExt cx="1854200" cy="833747"/>
          </a:xfrm>
        </p:grpSpPr>
        <p:sp>
          <p:nvSpPr>
            <p:cNvPr id="1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1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13" name="TextBox 2"/>
          <p:cNvSpPr txBox="1">
            <a:spLocks noChangeArrowheads="1"/>
          </p:cNvSpPr>
          <p:nvPr/>
        </p:nvSpPr>
        <p:spPr bwMode="auto">
          <a:xfrm>
            <a:off x="436828" y="1932203"/>
            <a:ext cx="71831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en-US" altLang="zh-CN" dirty="0" err="1" smtClean="0">
                <a:ea typeface="微软雅黑" panose="020B0503020204020204" charset="-122"/>
                <a:cs typeface="Arial" panose="020B0604020202020204" pitchFamily="34" charset="0"/>
              </a:rPr>
              <a:t>Gree</a:t>
            </a:r>
            <a:r>
              <a:rPr lang="en-US" altLang="zh-CN" dirty="0" smtClean="0">
                <a:ea typeface="微软雅黑" panose="020B0503020204020204" charset="-122"/>
                <a:cs typeface="Arial" panose="020B0604020202020204" pitchFamily="34" charset="0"/>
              </a:rPr>
              <a:t> remote monitoring system provides wired monitoring solution for centralized management and monitoring of HVAC equipment;</a:t>
            </a:r>
            <a:endParaRPr lang="en-US" altLang="zh-CN" dirty="0">
              <a:ea typeface="微软雅黑" panose="020B0503020204020204" charset="-122"/>
              <a:cs typeface="Arial" panose="020B0604020202020204" pitchFamily="34" charset="0"/>
            </a:endParaRPr>
          </a:p>
          <a:p>
            <a:pPr algn="just"/>
            <a:r>
              <a:rPr lang="en-US" altLang="zh-CN" dirty="0" smtClean="0">
                <a:ea typeface="微软雅黑" panose="020B0503020204020204" charset="-122"/>
                <a:cs typeface="Arial" panose="020B0604020202020204" pitchFamily="34" charset="0"/>
              </a:rPr>
              <a:t>This solution meets the air conditioning monitoring needs in multiple scenarios and facilitates property management.</a:t>
            </a:r>
            <a:endParaRPr lang="zh-CN" altLang="en-US" dirty="0">
              <a:ea typeface="微软雅黑" panose="020B0503020204020204" charset="-122"/>
              <a:cs typeface="Arial" panose="020B0604020202020204" pitchFamily="34" charset="0"/>
            </a:endParaRPr>
          </a:p>
        </p:txBody>
      </p:sp>
      <p:sp>
        <p:nvSpPr>
          <p:cNvPr id="14" name="圆角矩形 13"/>
          <p:cNvSpPr/>
          <p:nvPr/>
        </p:nvSpPr>
        <p:spPr>
          <a:xfrm>
            <a:off x="8073630" y="1801735"/>
            <a:ext cx="4118370" cy="359574"/>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b="1" dirty="0" smtClean="0">
                <a:solidFill>
                  <a:schemeClr val="tx1"/>
                </a:solidFill>
                <a:latin typeface="Arial" panose="020B0604020202020204" pitchFamily="34" charset="0"/>
                <a:ea typeface="微软雅黑" panose="020B0503020204020204" charset="-122"/>
                <a:cs typeface="Arial" panose="020B0604020202020204" pitchFamily="34" charset="0"/>
              </a:rPr>
              <a:t>Large-scale group control</a:t>
            </a:r>
            <a:endParaRPr lang="zh-CN" altLang="en-US"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15" name="圆角矩形 14"/>
          <p:cNvSpPr/>
          <p:nvPr/>
        </p:nvSpPr>
        <p:spPr>
          <a:xfrm>
            <a:off x="8073630" y="2834179"/>
            <a:ext cx="4118370" cy="37305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b="1" dirty="0" smtClean="0">
                <a:solidFill>
                  <a:schemeClr val="tx1"/>
                </a:solidFill>
                <a:latin typeface="Arial" panose="020B0604020202020204" pitchFamily="34" charset="0"/>
                <a:ea typeface="微软雅黑" panose="020B0503020204020204" charset="-122"/>
                <a:cs typeface="Arial" panose="020B0604020202020204" pitchFamily="34" charset="0"/>
              </a:rPr>
              <a:t>Responsive</a:t>
            </a:r>
            <a:endParaRPr lang="zh-CN" altLang="en-US"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16" name="文本框 15"/>
          <p:cNvSpPr txBox="1"/>
          <p:nvPr/>
        </p:nvSpPr>
        <p:spPr>
          <a:xfrm>
            <a:off x="8371595" y="2119069"/>
            <a:ext cx="3165982" cy="646331"/>
          </a:xfrm>
          <a:prstGeom prst="rect">
            <a:avLst/>
          </a:prstGeom>
          <a:noFill/>
        </p:spPr>
        <p:txBody>
          <a:bodyPr wrap="square" rtlCol="0">
            <a:spAutoFit/>
          </a:bodyPr>
          <a:lstStyle/>
          <a:p>
            <a:pPr algn="just"/>
            <a:r>
              <a:rPr lang="en-US" altLang="zh-CN" dirty="0" smtClean="0">
                <a:latin typeface="Arial" panose="020B0604020202020204" pitchFamily="34" charset="0"/>
                <a:ea typeface="微软雅黑" panose="020B0503020204020204" charset="-122"/>
                <a:cs typeface="Arial" panose="020B0604020202020204" pitchFamily="34" charset="0"/>
              </a:rPr>
              <a:t>The system can access 8160 internal machines </a:t>
            </a:r>
            <a:endParaRPr dirty="0">
              <a:latin typeface="Arial" panose="020B0604020202020204" pitchFamily="34" charset="0"/>
              <a:ea typeface="微软雅黑" panose="020B0503020204020204" charset="-122"/>
              <a:cs typeface="Arial" panose="020B0604020202020204" pitchFamily="34" charset="0"/>
            </a:endParaRPr>
          </a:p>
        </p:txBody>
      </p:sp>
      <p:sp>
        <p:nvSpPr>
          <p:cNvPr id="17" name="文本框 16"/>
          <p:cNvSpPr txBox="1"/>
          <p:nvPr/>
        </p:nvSpPr>
        <p:spPr>
          <a:xfrm>
            <a:off x="8371594" y="3169817"/>
            <a:ext cx="3473876" cy="369332"/>
          </a:xfrm>
          <a:prstGeom prst="rect">
            <a:avLst/>
          </a:prstGeom>
          <a:noFill/>
        </p:spPr>
        <p:txBody>
          <a:bodyPr wrap="square" rtlCol="0">
            <a:spAutoFit/>
          </a:bodyPr>
          <a:lstStyle/>
          <a:p>
            <a:r>
              <a:rPr lang="en-US" altLang="zh-CN" dirty="0" smtClean="0">
                <a:latin typeface="Arial" panose="020B0604020202020204" pitchFamily="34" charset="0"/>
                <a:ea typeface="微软雅黑" panose="020B0503020204020204" charset="-122"/>
                <a:cs typeface="Arial" panose="020B0604020202020204" pitchFamily="34" charset="0"/>
              </a:rPr>
              <a:t>Achieve second level control </a:t>
            </a:r>
            <a:endParaRPr dirty="0">
              <a:latin typeface="Arial" panose="020B0604020202020204" pitchFamily="34" charset="0"/>
              <a:ea typeface="微软雅黑" panose="020B0503020204020204" charset="-122"/>
              <a:cs typeface="Arial" panose="020B0604020202020204" pitchFamily="34" charset="0"/>
            </a:endParaRPr>
          </a:p>
        </p:txBody>
      </p:sp>
      <p:sp>
        <p:nvSpPr>
          <p:cNvPr id="18" name="圆角矩形 17"/>
          <p:cNvSpPr/>
          <p:nvPr/>
        </p:nvSpPr>
        <p:spPr>
          <a:xfrm>
            <a:off x="8073630" y="3612446"/>
            <a:ext cx="2518688" cy="43157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Ø"/>
            </a:pPr>
            <a:endParaRPr lang="en-US" altLang="zh-CN" sz="1800">
              <a:solidFill>
                <a:schemeClr val="tx1"/>
              </a:solidFill>
              <a:latin typeface="微软雅黑" panose="020B0503020204020204" charset="-122"/>
              <a:ea typeface="微软雅黑" panose="020B0503020204020204" charset="-122"/>
            </a:endParaRPr>
          </a:p>
        </p:txBody>
      </p:sp>
      <p:sp>
        <p:nvSpPr>
          <p:cNvPr id="19" name="文本框 18"/>
          <p:cNvSpPr txBox="1"/>
          <p:nvPr/>
        </p:nvSpPr>
        <p:spPr>
          <a:xfrm>
            <a:off x="8371594" y="4088849"/>
            <a:ext cx="3486296" cy="646331"/>
          </a:xfrm>
          <a:prstGeom prst="rect">
            <a:avLst/>
          </a:prstGeom>
          <a:noFill/>
        </p:spPr>
        <p:txBody>
          <a:bodyPr wrap="square" rtlCol="0">
            <a:spAutoFit/>
          </a:bodyPr>
          <a:lstStyle/>
          <a:p>
            <a:pPr algn="just"/>
            <a:r>
              <a:rPr lang="en-US" altLang="zh-CN" dirty="0" smtClean="0">
                <a:latin typeface="Arial" panose="020B0604020202020204" pitchFamily="34" charset="0"/>
                <a:ea typeface="微软雅黑" panose="020B0503020204020204" charset="-122"/>
                <a:cs typeface="Arial" panose="020B0604020202020204" pitchFamily="34" charset="0"/>
              </a:rPr>
              <a:t>Distributed networking, meeting LAN and WAN</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20" name="圆角矩形 19"/>
          <p:cNvSpPr/>
          <p:nvPr/>
        </p:nvSpPr>
        <p:spPr>
          <a:xfrm>
            <a:off x="8073630" y="3703074"/>
            <a:ext cx="4118370" cy="45718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b="1" dirty="0" smtClean="0">
                <a:solidFill>
                  <a:schemeClr val="tx1"/>
                </a:solidFill>
                <a:latin typeface="Arial" panose="020B0604020202020204" pitchFamily="34" charset="0"/>
                <a:ea typeface="微软雅黑" panose="020B0503020204020204" charset="-122"/>
                <a:cs typeface="Arial" panose="020B0604020202020204" pitchFamily="34" charset="0"/>
              </a:rPr>
              <a:t>Distributed networking</a:t>
            </a:r>
            <a:endParaRPr lang="zh-CN" altLang="zh-CN"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21" name="圆角矩形 20"/>
          <p:cNvSpPr/>
          <p:nvPr/>
        </p:nvSpPr>
        <p:spPr>
          <a:xfrm>
            <a:off x="8073630" y="4610146"/>
            <a:ext cx="2518688" cy="43157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Ø"/>
            </a:pPr>
            <a:endParaRPr lang="en-US" altLang="zh-CN" sz="1800">
              <a:solidFill>
                <a:schemeClr val="tx1"/>
              </a:solidFill>
              <a:latin typeface="微软雅黑" panose="020B0503020204020204" charset="-122"/>
              <a:ea typeface="微软雅黑" panose="020B0503020204020204" charset="-122"/>
            </a:endParaRPr>
          </a:p>
        </p:txBody>
      </p:sp>
      <p:sp>
        <p:nvSpPr>
          <p:cNvPr id="22" name="文本框 21"/>
          <p:cNvSpPr txBox="1"/>
          <p:nvPr/>
        </p:nvSpPr>
        <p:spPr>
          <a:xfrm>
            <a:off x="8371594" y="5202363"/>
            <a:ext cx="3473876" cy="923330"/>
          </a:xfrm>
          <a:prstGeom prst="rect">
            <a:avLst/>
          </a:prstGeom>
          <a:noFill/>
        </p:spPr>
        <p:txBody>
          <a:bodyPr wrap="square" rtlCol="0">
            <a:spAutoFit/>
          </a:bodyPr>
          <a:lstStyle/>
          <a:p>
            <a:pPr algn="just"/>
            <a:r>
              <a:rPr lang="en-US" altLang="zh-CN" dirty="0" smtClean="0">
                <a:latin typeface="Arial" panose="020B0604020202020204" pitchFamily="34" charset="0"/>
                <a:ea typeface="微软雅黑" panose="020B0503020204020204" charset="-122"/>
                <a:cs typeface="Arial" panose="020B0604020202020204" pitchFamily="34" charset="0"/>
              </a:rPr>
              <a:t>Support multi-line, roof machine, u-match, hot water machine, large air duct </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23" name="圆角矩形 22"/>
          <p:cNvSpPr/>
          <p:nvPr/>
        </p:nvSpPr>
        <p:spPr>
          <a:xfrm>
            <a:off x="8073630" y="4851140"/>
            <a:ext cx="3784260" cy="443157"/>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b="1" dirty="0" smtClean="0">
                <a:solidFill>
                  <a:schemeClr val="tx1"/>
                </a:solidFill>
                <a:latin typeface="Arial" panose="020B0604020202020204" pitchFamily="34" charset="0"/>
                <a:ea typeface="微软雅黑" panose="020B0503020204020204" charset="-122"/>
                <a:cs typeface="Arial" panose="020B0604020202020204" pitchFamily="34" charset="0"/>
              </a:rPr>
              <a:t>Multi-model support</a:t>
            </a:r>
            <a:endParaRPr lang="zh-CN" altLang="zh-CN"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27" name="剪去对角的矩形 26"/>
          <p:cNvSpPr/>
          <p:nvPr/>
        </p:nvSpPr>
        <p:spPr>
          <a:xfrm>
            <a:off x="461546" y="1258785"/>
            <a:ext cx="7241581" cy="528452"/>
          </a:xfrm>
          <a:prstGeom prst="snip2DiagRect">
            <a:avLst>
              <a:gd name="adj1" fmla="val 0"/>
              <a:gd name="adj2" fmla="val 28559"/>
            </a:avLst>
          </a:prstGeom>
          <a:solidFill>
            <a:srgbClr val="008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err="1" smtClean="0">
                <a:solidFill>
                  <a:schemeClr val="tx1"/>
                </a:solidFill>
                <a:latin typeface="微软雅黑" panose="020B0503020204020204" charset="-122"/>
                <a:ea typeface="微软雅黑" panose="020B0503020204020204" charset="-122"/>
                <a:cs typeface="+mn-ea"/>
                <a:sym typeface="+mn-lt"/>
              </a:rPr>
              <a:t>Gree</a:t>
            </a:r>
            <a:r>
              <a:rPr lang="en-US" altLang="zh-CN" sz="2000" b="1" dirty="0" smtClean="0">
                <a:solidFill>
                  <a:schemeClr val="tx1"/>
                </a:solidFill>
                <a:latin typeface="微软雅黑" panose="020B0503020204020204" charset="-122"/>
                <a:ea typeface="微软雅黑" panose="020B0503020204020204" charset="-122"/>
                <a:cs typeface="+mn-ea"/>
                <a:sym typeface="+mn-lt"/>
              </a:rPr>
              <a:t> remote monitoring system</a:t>
            </a:r>
            <a:endParaRPr lang="zh-CN" altLang="en-US" sz="2000" b="1" dirty="0">
              <a:solidFill>
                <a:schemeClr val="tx1"/>
              </a:solidFill>
              <a:latin typeface="微软雅黑" panose="020B0503020204020204" charset="-122"/>
              <a:ea typeface="微软雅黑" panose="020B0503020204020204" charset="-122"/>
              <a:cs typeface="+mn-ea"/>
              <a:sym typeface="+mn-lt"/>
            </a:endParaRPr>
          </a:p>
        </p:txBody>
      </p:sp>
      <p:grpSp>
        <p:nvGrpSpPr>
          <p:cNvPr id="7" name="组合 6"/>
          <p:cNvGrpSpPr/>
          <p:nvPr/>
        </p:nvGrpSpPr>
        <p:grpSpPr>
          <a:xfrm>
            <a:off x="382994" y="3329175"/>
            <a:ext cx="7744426" cy="1619882"/>
            <a:chOff x="287311" y="4064386"/>
            <a:chExt cx="7744426" cy="1619882"/>
          </a:xfrm>
        </p:grpSpPr>
        <p:sp>
          <p:nvSpPr>
            <p:cNvPr id="25" name="文本框 24"/>
            <p:cNvSpPr txBox="1"/>
            <p:nvPr/>
          </p:nvSpPr>
          <p:spPr>
            <a:xfrm>
              <a:off x="1734335" y="5377563"/>
              <a:ext cx="1954530" cy="306705"/>
            </a:xfrm>
            <a:prstGeom prst="rect">
              <a:avLst/>
            </a:prstGeom>
            <a:noFill/>
          </p:spPr>
          <p:txBody>
            <a:bodyPr wrap="square" rtlCol="0">
              <a:spAutoFit/>
            </a:bodyPr>
            <a:lstStyle/>
            <a:p>
              <a:pPr algn="ctr"/>
              <a:r>
                <a:rPr lang="en-US" altLang="zh-CN" sz="1400" dirty="0">
                  <a:latin typeface="微软雅黑" panose="020B0503020204020204" charset="-122"/>
                  <a:ea typeface="微软雅黑" panose="020B0503020204020204" charset="-122"/>
                </a:rPr>
                <a:t>GBM-LCG100E</a:t>
              </a:r>
            </a:p>
          </p:txBody>
        </p:sp>
        <p:grpSp>
          <p:nvGrpSpPr>
            <p:cNvPr id="5" name="组合 4"/>
            <p:cNvGrpSpPr/>
            <p:nvPr/>
          </p:nvGrpSpPr>
          <p:grpSpPr>
            <a:xfrm>
              <a:off x="287311" y="4064386"/>
              <a:ext cx="7744426" cy="1619882"/>
              <a:chOff x="287311" y="4064386"/>
              <a:chExt cx="7744426" cy="1619882"/>
            </a:xfrm>
          </p:grpSpPr>
          <p:sp>
            <p:nvSpPr>
              <p:cNvPr id="26" name="文本框 25"/>
              <p:cNvSpPr txBox="1"/>
              <p:nvPr/>
            </p:nvSpPr>
            <p:spPr>
              <a:xfrm>
                <a:off x="6077207" y="5377563"/>
                <a:ext cx="1954530" cy="306705"/>
              </a:xfrm>
              <a:prstGeom prst="rect">
                <a:avLst/>
              </a:prstGeom>
              <a:noFill/>
            </p:spPr>
            <p:txBody>
              <a:bodyPr wrap="square" rtlCol="0">
                <a:spAutoFit/>
              </a:bodyPr>
              <a:lstStyle/>
              <a:p>
                <a:pPr algn="ctr"/>
                <a:r>
                  <a:rPr lang="en-US" altLang="zh-CN" sz="1400" dirty="0">
                    <a:latin typeface="微软雅黑" panose="020B0503020204020204" charset="-122"/>
                    <a:ea typeface="微软雅黑" panose="020B0503020204020204" charset="-122"/>
                  </a:rPr>
                  <a:t>FE30-24/DF(B)</a:t>
                </a:r>
              </a:p>
            </p:txBody>
          </p:sp>
          <p:grpSp>
            <p:nvGrpSpPr>
              <p:cNvPr id="4" name="组合 3"/>
              <p:cNvGrpSpPr/>
              <p:nvPr/>
            </p:nvGrpSpPr>
            <p:grpSpPr>
              <a:xfrm>
                <a:off x="287311" y="4064386"/>
                <a:ext cx="7482205" cy="1540845"/>
                <a:chOff x="287311" y="4064386"/>
                <a:chExt cx="7482205" cy="1540845"/>
              </a:xfrm>
            </p:grpSpPr>
            <p:pic>
              <p:nvPicPr>
                <p:cNvPr id="24" name="图片 23" descr="有线拓扑2"/>
                <p:cNvPicPr>
                  <a:picLocks noChangeAspect="1"/>
                </p:cNvPicPr>
                <p:nvPr/>
              </p:nvPicPr>
              <p:blipFill>
                <a:blip r:embed="rId3" cstate="print"/>
                <a:stretch>
                  <a:fillRect/>
                </a:stretch>
              </p:blipFill>
              <p:spPr>
                <a:xfrm>
                  <a:off x="287311" y="4064386"/>
                  <a:ext cx="7482205" cy="1540845"/>
                </a:xfrm>
                <a:prstGeom prst="rect">
                  <a:avLst/>
                </a:prstGeom>
              </p:spPr>
            </p:pic>
            <p:sp>
              <p:nvSpPr>
                <p:cNvPr id="3" name="矩形 2"/>
                <p:cNvSpPr/>
                <p:nvPr/>
              </p:nvSpPr>
              <p:spPr bwMode="auto">
                <a:xfrm>
                  <a:off x="3460376" y="4651374"/>
                  <a:ext cx="1156448" cy="18343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grpSp>
      </p:grpSp>
    </p:spTree>
    <p:extLst>
      <p:ext uri="{BB962C8B-B14F-4D97-AF65-F5344CB8AC3E}">
        <p14:creationId xmlns:p14="http://schemas.microsoft.com/office/powerpoint/2010/main" val="34263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11" name="矩形 10"/>
          <p:cNvSpPr/>
          <p:nvPr/>
        </p:nvSpPr>
        <p:spPr>
          <a:xfrm>
            <a:off x="177799" y="721768"/>
            <a:ext cx="12014201" cy="575548"/>
          </a:xfrm>
          <a:prstGeom prst="rect">
            <a:avLst/>
          </a:prstGeom>
        </p:spPr>
        <p:txBody>
          <a:bodyPr wrap="square" lIns="21342" tIns="10671" rIns="21342" bIns="10671">
            <a:spAutoFit/>
          </a:bodyPr>
          <a:lstStyle/>
          <a:p>
            <a:pPr lvl="0">
              <a:lnSpc>
                <a:spcPct val="150000"/>
              </a:lnSpc>
            </a:pPr>
            <a:r>
              <a:rPr lang="zh-CN" altLang="en-US" sz="2400" b="1" dirty="0" smtClean="0">
                <a:latin typeface="微软雅黑" pitchFamily="34" charset="-122"/>
                <a:ea typeface="微软雅黑" pitchFamily="34" charset="-122"/>
              </a:rPr>
              <a:t>⑥</a:t>
            </a:r>
            <a:r>
              <a:rPr lang="en-US" altLang="zh-CN" sz="2400" b="1" dirty="0" smtClean="0">
                <a:latin typeface="Arial" pitchFamily="34" charset="0"/>
                <a:ea typeface="微软雅黑" pitchFamily="34" charset="-122"/>
                <a:cs typeface="Arial" pitchFamily="34" charset="0"/>
              </a:rPr>
              <a:t>Intelligent control and management</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Multiple </a:t>
            </a:r>
            <a:r>
              <a:rPr lang="en-US" altLang="zh-CN" sz="2400" b="1" dirty="0">
                <a:solidFill>
                  <a:srgbClr val="FF0000"/>
                </a:solidFill>
                <a:latin typeface="Arial" pitchFamily="34" charset="0"/>
                <a:ea typeface="微软雅黑" pitchFamily="34" charset="-122"/>
                <a:cs typeface="Arial" pitchFamily="34" charset="0"/>
              </a:rPr>
              <a:t>protocol gateways</a:t>
            </a:r>
            <a:endParaRPr lang="zh-CN" altLang="en-US" sz="2400" b="1" dirty="0" smtClean="0">
              <a:solidFill>
                <a:srgbClr val="FF0000"/>
              </a:solidFill>
              <a:latin typeface="Arial" pitchFamily="34" charset="0"/>
              <a:ea typeface="微软雅黑" pitchFamily="34" charset="-122"/>
              <a:cs typeface="Arial" pitchFamily="34" charset="0"/>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5" name="图片 44"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46" name="矩形 45"/>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9" name="组合 8"/>
          <p:cNvGrpSpPr/>
          <p:nvPr/>
        </p:nvGrpSpPr>
        <p:grpSpPr>
          <a:xfrm>
            <a:off x="10337800" y="-38100"/>
            <a:ext cx="1854200" cy="833747"/>
            <a:chOff x="10337800" y="-38100"/>
            <a:chExt cx="1854200" cy="833747"/>
          </a:xfrm>
        </p:grpSpPr>
        <p:sp>
          <p:nvSpPr>
            <p:cNvPr id="1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1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13" name="TextBox 2"/>
          <p:cNvSpPr txBox="1">
            <a:spLocks noChangeArrowheads="1"/>
          </p:cNvSpPr>
          <p:nvPr/>
        </p:nvSpPr>
        <p:spPr bwMode="auto">
          <a:xfrm>
            <a:off x="544404" y="1831798"/>
            <a:ext cx="426067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b="1" dirty="0">
                <a:ea typeface="微软雅黑" panose="020B0503020204020204" charset="-122"/>
                <a:cs typeface="Arial" panose="020B0604020202020204" pitchFamily="34" charset="0"/>
              </a:rPr>
              <a:t>Provide multiple protocol </a:t>
            </a:r>
            <a:r>
              <a:rPr lang="en-US" altLang="zh-CN" b="1" dirty="0" smtClean="0">
                <a:ea typeface="微软雅黑" panose="020B0503020204020204" charset="-122"/>
                <a:cs typeface="Arial" panose="020B0604020202020204" pitchFamily="34" charset="0"/>
              </a:rPr>
              <a:t>gateways</a:t>
            </a:r>
            <a:endParaRPr lang="zh-CN" altLang="en-US" b="1" dirty="0">
              <a:ea typeface="微软雅黑" panose="020B0503020204020204" charset="-122"/>
              <a:cs typeface="Arial" panose="020B0604020202020204" pitchFamily="34" charset="0"/>
            </a:endParaRPr>
          </a:p>
        </p:txBody>
      </p:sp>
      <p:sp>
        <p:nvSpPr>
          <p:cNvPr id="14" name="圆角矩形 13"/>
          <p:cNvSpPr/>
          <p:nvPr/>
        </p:nvSpPr>
        <p:spPr>
          <a:xfrm>
            <a:off x="8073630" y="3782775"/>
            <a:ext cx="2518688" cy="43157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Ø"/>
            </a:pPr>
            <a:endParaRPr lang="en-US" altLang="zh-CN" sz="1800">
              <a:solidFill>
                <a:schemeClr val="tx1"/>
              </a:solidFill>
              <a:latin typeface="微软雅黑" panose="020B0503020204020204" charset="-122"/>
              <a:ea typeface="微软雅黑" panose="020B0503020204020204" charset="-122"/>
            </a:endParaRPr>
          </a:p>
        </p:txBody>
      </p:sp>
      <p:sp>
        <p:nvSpPr>
          <p:cNvPr id="16" name="圆角矩形 15"/>
          <p:cNvSpPr/>
          <p:nvPr/>
        </p:nvSpPr>
        <p:spPr>
          <a:xfrm>
            <a:off x="8073630" y="4780475"/>
            <a:ext cx="2518688" cy="43157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Ø"/>
            </a:pPr>
            <a:endParaRPr lang="en-US" altLang="zh-CN" sz="1800">
              <a:solidFill>
                <a:schemeClr val="tx1"/>
              </a:solidFill>
              <a:latin typeface="微软雅黑" panose="020B0503020204020204" charset="-122"/>
              <a:ea typeface="微软雅黑" panose="020B0503020204020204" charset="-122"/>
            </a:endParaRPr>
          </a:p>
        </p:txBody>
      </p:sp>
      <p:sp>
        <p:nvSpPr>
          <p:cNvPr id="21" name="剪去对角的矩形 20"/>
          <p:cNvSpPr/>
          <p:nvPr/>
        </p:nvSpPr>
        <p:spPr>
          <a:xfrm>
            <a:off x="461547" y="1258785"/>
            <a:ext cx="2726153" cy="528452"/>
          </a:xfrm>
          <a:prstGeom prst="snip2DiagRect">
            <a:avLst>
              <a:gd name="adj1" fmla="val 0"/>
              <a:gd name="adj2" fmla="val 28559"/>
            </a:avLst>
          </a:prstGeom>
          <a:solidFill>
            <a:srgbClr val="008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tx1"/>
                </a:solidFill>
                <a:latin typeface="微软雅黑" panose="020B0503020204020204" charset="-122"/>
                <a:ea typeface="微软雅黑" panose="020B0503020204020204" charset="-122"/>
                <a:cs typeface="+mn-ea"/>
                <a:sym typeface="+mn-lt"/>
              </a:rPr>
              <a:t>Protocol gateway</a:t>
            </a:r>
            <a:endParaRPr lang="zh-CN" altLang="en-US" sz="2000" b="1" dirty="0">
              <a:solidFill>
                <a:schemeClr val="tx1"/>
              </a:solidFill>
              <a:latin typeface="微软雅黑" panose="020B0503020204020204" charset="-122"/>
              <a:ea typeface="微软雅黑" panose="020B0503020204020204" charset="-122"/>
              <a:cs typeface="+mn-ea"/>
              <a:sym typeface="+mn-lt"/>
            </a:endParaRPr>
          </a:p>
        </p:txBody>
      </p:sp>
      <p:graphicFrame>
        <p:nvGraphicFramePr>
          <p:cNvPr id="28" name="表格 27"/>
          <p:cNvGraphicFramePr/>
          <p:nvPr>
            <p:extLst>
              <p:ext uri="{D42A27DB-BD31-4B8C-83A1-F6EECF244321}">
                <p14:modId xmlns:p14="http://schemas.microsoft.com/office/powerpoint/2010/main" val="1008802848"/>
              </p:ext>
            </p:extLst>
          </p:nvPr>
        </p:nvGraphicFramePr>
        <p:xfrm>
          <a:off x="636595" y="2441373"/>
          <a:ext cx="7039610" cy="2115820"/>
        </p:xfrm>
        <a:graphic>
          <a:graphicData uri="http://schemas.openxmlformats.org/drawingml/2006/table">
            <a:tbl>
              <a:tblPr firstRow="1" bandRow="1">
                <a:tableStyleId>{21E4AEA4-8DFA-4A89-87EB-49C32662AFE0}</a:tableStyleId>
              </a:tblPr>
              <a:tblGrid>
                <a:gridCol w="1213123"/>
                <a:gridCol w="3943927"/>
                <a:gridCol w="1882560"/>
              </a:tblGrid>
              <a:tr h="271780">
                <a:tc>
                  <a:txBody>
                    <a:bodyPr/>
                    <a:lstStyle/>
                    <a:p>
                      <a:pPr indent="0" algn="ctr">
                        <a:buNone/>
                      </a:pPr>
                      <a:r>
                        <a:rPr lang="en-US" altLang="zh-CN" sz="1600" dirty="0" smtClean="0"/>
                        <a:t>product type</a:t>
                      </a:r>
                      <a:endParaRPr lang="zh-CN" altLang="en-US" sz="1600" b="0" dirty="0">
                        <a:solidFill>
                          <a:srgbClr val="000000"/>
                        </a:solidFill>
                        <a:latin typeface="微软雅黑" panose="020B0503020204020204" charset="-122"/>
                        <a:ea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altLang="zh-CN" sz="1600" dirty="0" smtClean="0"/>
                        <a:t>product</a:t>
                      </a:r>
                      <a:endParaRPr lang="zh-CN" altLang="en-US" sz="1600" b="0" dirty="0">
                        <a:solidFill>
                          <a:srgbClr val="000000"/>
                        </a:solidFill>
                        <a:latin typeface="微软雅黑" panose="020B0503020204020204" charset="-122"/>
                        <a:ea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altLang="zh-CN" sz="1600" dirty="0" smtClean="0"/>
                        <a:t>model</a:t>
                      </a:r>
                      <a:endParaRPr lang="zh-CN" altLang="en-US" sz="1600" b="0" dirty="0">
                        <a:solidFill>
                          <a:srgbClr val="000000"/>
                        </a:solidFill>
                        <a:latin typeface="微软雅黑" panose="020B0503020204020204" charset="-122"/>
                        <a:ea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780">
                <a:tc rowSpan="2">
                  <a:txBody>
                    <a:bodyPr/>
                    <a:lstStyle/>
                    <a:p>
                      <a:pPr indent="0" algn="ctr">
                        <a:buNone/>
                      </a:pPr>
                      <a:r>
                        <a:rPr lang="en-US" sz="1600" dirty="0" err="1" smtClean="0"/>
                        <a:t>BACnet</a:t>
                      </a:r>
                      <a:r>
                        <a:rPr lang="en-US" sz="1600" dirty="0" smtClean="0"/>
                        <a:t> gateway</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err="1"/>
                        <a:t>BACnet</a:t>
                      </a:r>
                      <a:r>
                        <a:rPr lang="en-US" sz="1600" dirty="0"/>
                        <a:t> </a:t>
                      </a:r>
                      <a:r>
                        <a:rPr lang="en-US" sz="1600" dirty="0" err="1" smtClean="0"/>
                        <a:t>Gateway（multi-line</a:t>
                      </a:r>
                      <a:r>
                        <a:rPr lang="en-US" sz="1600" dirty="0" smtClean="0"/>
                        <a:t>）</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a:t>ME30-24/D4(B)</a:t>
                      </a:r>
                      <a:endParaRPr lang="en-US" altLang="en-US" sz="1600" b="0">
                        <a:solidFill>
                          <a:srgbClr val="000000"/>
                        </a:solidFill>
                        <a:latin typeface="微软雅黑" panose="020B0503020204020204" charset="-122"/>
                        <a:ea typeface="微软雅黑" panose="020B0503020204020204" charset="-122"/>
                      </a:endParaRPr>
                    </a:p>
                  </a:txBody>
                  <a:tcPr marL="12700" marR="12700" marT="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60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1600" dirty="0" err="1"/>
                        <a:t>BACnet</a:t>
                      </a:r>
                      <a:r>
                        <a:rPr lang="en-US" sz="1600" dirty="0"/>
                        <a:t> </a:t>
                      </a:r>
                      <a:r>
                        <a:rPr lang="en-US" sz="1600" dirty="0" err="1" smtClean="0"/>
                        <a:t>Gateway（U-Match、roof</a:t>
                      </a:r>
                      <a:r>
                        <a:rPr lang="en-US" sz="1600" dirty="0" smtClean="0"/>
                        <a:t> machine）</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a:t>ME30-44/D1(B)</a:t>
                      </a:r>
                      <a:endParaRPr lang="en-US" altLang="en-US" sz="1600" b="0">
                        <a:solidFill>
                          <a:srgbClr val="000000"/>
                        </a:solidFill>
                        <a:latin typeface="微软雅黑" panose="020B0503020204020204" charset="-122"/>
                        <a:ea typeface="微软雅黑" panose="020B0503020204020204" charset="-122"/>
                      </a:endParaRPr>
                    </a:p>
                  </a:txBody>
                  <a:tcPr marL="12700" marR="12700" marT="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780">
                <a:tc rowSpan="3">
                  <a:txBody>
                    <a:bodyPr/>
                    <a:lstStyle/>
                    <a:p>
                      <a:pPr indent="0" algn="ctr">
                        <a:buNone/>
                      </a:pPr>
                      <a:r>
                        <a:rPr lang="en-US" sz="1600" dirty="0" smtClean="0"/>
                        <a:t>Modbus gateway</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H2M Gateway</a:t>
                      </a:r>
                      <a:endParaRPr lang="en-US" altLang="en-US" sz="1600" b="0" dirty="0">
                        <a:solidFill>
                          <a:srgbClr val="000000"/>
                        </a:solidFill>
                        <a:latin typeface="微软雅黑" panose="020B0503020204020204" charset="-122"/>
                        <a:ea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a:t>ME31-33/EH1(M)</a:t>
                      </a:r>
                      <a:endParaRPr lang="en-US" altLang="en-US" sz="1600" b="0">
                        <a:solidFill>
                          <a:srgbClr val="000000"/>
                        </a:solidFill>
                        <a:latin typeface="微软雅黑" panose="020B0503020204020204" charset="-122"/>
                        <a:ea typeface="微软雅黑" panose="020B0503020204020204" charset="-122"/>
                      </a:endParaRPr>
                    </a:p>
                  </a:txBody>
                  <a:tcPr marL="12700" marR="12700" marT="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780">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600" dirty="0"/>
                        <a:t>Modbus </a:t>
                      </a:r>
                      <a:r>
                        <a:rPr lang="en-US" sz="1600" dirty="0" err="1"/>
                        <a:t>Gateway（TCP</a:t>
                      </a:r>
                      <a:r>
                        <a:rPr lang="en-US" sz="1600" dirty="0"/>
                        <a:t>）</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ME30-24/E5(M)</a:t>
                      </a:r>
                      <a:endParaRPr lang="en-US" altLang="en-US" sz="1600" b="0" dirty="0">
                        <a:solidFill>
                          <a:srgbClr val="000000"/>
                        </a:solidFill>
                        <a:latin typeface="微软雅黑" panose="020B0503020204020204" charset="-122"/>
                        <a:ea typeface="微软雅黑" panose="020B0503020204020204" charset="-122"/>
                      </a:endParaRPr>
                    </a:p>
                  </a:txBody>
                  <a:tcPr marL="12700" marR="12700" marT="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780">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1600" dirty="0"/>
                        <a:t>Modbus </a:t>
                      </a:r>
                      <a:r>
                        <a:rPr lang="en-US" sz="1600" dirty="0" err="1"/>
                        <a:t>Gateway（RTU</a:t>
                      </a:r>
                      <a:r>
                        <a:rPr lang="en-US" sz="1600" dirty="0"/>
                        <a:t>）</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ME30-24/E6(M)</a:t>
                      </a:r>
                      <a:endParaRPr lang="en-US" altLang="en-US" sz="1600" b="0" dirty="0">
                        <a:solidFill>
                          <a:srgbClr val="000000"/>
                        </a:solidFill>
                        <a:latin typeface="微软雅黑" panose="020B0503020204020204" charset="-122"/>
                        <a:ea typeface="微软雅黑" panose="020B0503020204020204" charset="-122"/>
                      </a:endParaRPr>
                    </a:p>
                  </a:txBody>
                  <a:tcPr marL="12700" marR="12700" marT="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780">
                <a:tc>
                  <a:txBody>
                    <a:bodyPr/>
                    <a:lstStyle/>
                    <a:p>
                      <a:pPr indent="0" algn="ctr">
                        <a:buNone/>
                      </a:pPr>
                      <a:r>
                        <a:rPr lang="en-US" sz="1600" dirty="0" smtClean="0"/>
                        <a:t>KNX gateway</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S2S KNX Gateway</a:t>
                      </a:r>
                      <a:endParaRPr lang="en-US" altLang="en-US" sz="1600" b="0" dirty="0">
                        <a:solidFill>
                          <a:srgbClr val="000000"/>
                        </a:solidFill>
                        <a:latin typeface="微软雅黑" panose="020B0503020204020204" charset="-122"/>
                        <a:ea typeface="微软雅黑" panose="020B0503020204020204"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1600" dirty="0"/>
                        <a:t>ME30-24/F1(K)</a:t>
                      </a:r>
                      <a:endParaRPr lang="en-US" altLang="en-US" sz="1600" b="0" dirty="0">
                        <a:solidFill>
                          <a:srgbClr val="000000"/>
                        </a:solidFill>
                        <a:latin typeface="微软雅黑" panose="020B0503020204020204" charset="-122"/>
                        <a:ea typeface="微软雅黑" panose="020B0503020204020204" charset="-122"/>
                      </a:endParaRPr>
                    </a:p>
                  </a:txBody>
                  <a:tcPr marL="12700" marR="12700" marT="127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9" name="圆角矩形 28"/>
          <p:cNvSpPr/>
          <p:nvPr/>
        </p:nvSpPr>
        <p:spPr>
          <a:xfrm>
            <a:off x="7966134" y="2196638"/>
            <a:ext cx="2518688" cy="43157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Ø"/>
            </a:pPr>
            <a:endParaRPr lang="en-US" altLang="zh-CN" sz="1800">
              <a:solidFill>
                <a:schemeClr val="tx1"/>
              </a:solidFill>
              <a:latin typeface="微软雅黑" panose="020B0503020204020204" charset="-122"/>
              <a:ea typeface="微软雅黑" panose="020B0503020204020204" charset="-122"/>
            </a:endParaRPr>
          </a:p>
        </p:txBody>
      </p:sp>
      <p:sp>
        <p:nvSpPr>
          <p:cNvPr id="30" name="文本框 11"/>
          <p:cNvSpPr txBox="1"/>
          <p:nvPr/>
        </p:nvSpPr>
        <p:spPr>
          <a:xfrm>
            <a:off x="8286561" y="2484779"/>
            <a:ext cx="3612777" cy="923330"/>
          </a:xfrm>
          <a:prstGeom prst="rect">
            <a:avLst/>
          </a:prstGeom>
          <a:noFill/>
        </p:spPr>
        <p:txBody>
          <a:bodyPr wrap="square" rtlCol="0">
            <a:spAutoFit/>
          </a:bodyPr>
          <a:lstStyle/>
          <a:p>
            <a:pPr algn="just"/>
            <a:r>
              <a:rPr lang="en-US" altLang="zh-CN" dirty="0" smtClean="0">
                <a:latin typeface="Arial" panose="020B0604020202020204" pitchFamily="34" charset="0"/>
                <a:ea typeface="微软雅黑" panose="020B0503020204020204" charset="-122"/>
                <a:cs typeface="Arial" panose="020B0604020202020204" pitchFamily="34" charset="0"/>
              </a:rPr>
              <a:t>Support multi-line, roof machine, </a:t>
            </a:r>
            <a:r>
              <a:rPr lang="en-US" altLang="zh-CN" dirty="0" err="1" smtClean="0">
                <a:latin typeface="Arial" panose="020B0604020202020204" pitchFamily="34" charset="0"/>
                <a:ea typeface="微软雅黑" panose="020B0503020204020204" charset="-122"/>
                <a:cs typeface="Arial" panose="020B0604020202020204" pitchFamily="34" charset="0"/>
              </a:rPr>
              <a:t>umatch</a:t>
            </a:r>
            <a:r>
              <a:rPr lang="en-US" altLang="zh-CN" dirty="0" smtClean="0">
                <a:latin typeface="Arial" panose="020B0604020202020204" pitchFamily="34" charset="0"/>
                <a:ea typeface="微软雅黑" panose="020B0503020204020204" charset="-122"/>
                <a:cs typeface="Arial" panose="020B0604020202020204" pitchFamily="34" charset="0"/>
              </a:rPr>
              <a:t>, hot water machine, large air duct</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31" name="圆角矩形 30"/>
          <p:cNvSpPr/>
          <p:nvPr/>
        </p:nvSpPr>
        <p:spPr>
          <a:xfrm>
            <a:off x="7966134" y="2084602"/>
            <a:ext cx="3947960" cy="512618"/>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b="1" dirty="0" smtClean="0">
                <a:solidFill>
                  <a:schemeClr val="tx1"/>
                </a:solidFill>
                <a:latin typeface="Arial" panose="020B0604020202020204" pitchFamily="34" charset="0"/>
                <a:ea typeface="微软雅黑" panose="020B0503020204020204" charset="-122"/>
                <a:cs typeface="Arial" panose="020B0604020202020204" pitchFamily="34" charset="0"/>
              </a:rPr>
              <a:t>Multi-model support</a:t>
            </a:r>
            <a:endParaRPr lang="zh-CN" altLang="zh-CN"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32" name="文本框 21"/>
          <p:cNvSpPr txBox="1"/>
          <p:nvPr/>
        </p:nvSpPr>
        <p:spPr>
          <a:xfrm>
            <a:off x="8286562" y="3892559"/>
            <a:ext cx="3427282" cy="646331"/>
          </a:xfrm>
          <a:prstGeom prst="rect">
            <a:avLst/>
          </a:prstGeom>
          <a:noFill/>
        </p:spPr>
        <p:txBody>
          <a:bodyPr wrap="square" rtlCol="0">
            <a:spAutoFit/>
          </a:bodyPr>
          <a:lstStyle/>
          <a:p>
            <a:r>
              <a:rPr lang="en-US" altLang="zh-CN" dirty="0" smtClean="0">
                <a:latin typeface="Arial" panose="020B0604020202020204" pitchFamily="34" charset="0"/>
                <a:ea typeface="微软雅黑" panose="020B0503020204020204" charset="-122"/>
                <a:cs typeface="Arial" panose="020B0604020202020204" pitchFamily="34" charset="0"/>
              </a:rPr>
              <a:t>Support Modbus, </a:t>
            </a:r>
            <a:r>
              <a:rPr lang="en-US" altLang="zh-CN" dirty="0" err="1" smtClean="0">
                <a:latin typeface="Arial" panose="020B0604020202020204" pitchFamily="34" charset="0"/>
                <a:ea typeface="微软雅黑" panose="020B0503020204020204" charset="-122"/>
                <a:cs typeface="Arial" panose="020B0604020202020204" pitchFamily="34" charset="0"/>
              </a:rPr>
              <a:t>Bacnet</a:t>
            </a:r>
            <a:r>
              <a:rPr lang="en-US" altLang="zh-CN" dirty="0" smtClean="0">
                <a:latin typeface="Arial" panose="020B0604020202020204" pitchFamily="34" charset="0"/>
                <a:ea typeface="微软雅黑" panose="020B0503020204020204" charset="-122"/>
                <a:cs typeface="Arial" panose="020B0604020202020204" pitchFamily="34" charset="0"/>
              </a:rPr>
              <a:t>, KNX and other protocols</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33" name="圆角矩形 32"/>
          <p:cNvSpPr/>
          <p:nvPr/>
        </p:nvSpPr>
        <p:spPr>
          <a:xfrm>
            <a:off x="7957169" y="3504691"/>
            <a:ext cx="3947960" cy="471054"/>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b="1" dirty="0" smtClean="0">
                <a:solidFill>
                  <a:schemeClr val="tx1"/>
                </a:solidFill>
                <a:latin typeface="Arial" panose="020B0604020202020204" pitchFamily="34" charset="0"/>
                <a:ea typeface="微软雅黑" panose="020B0503020204020204" charset="-122"/>
                <a:cs typeface="Arial" panose="020B0604020202020204" pitchFamily="34" charset="0"/>
              </a:rPr>
              <a:t>Multi-machine protocol support</a:t>
            </a:r>
            <a:endParaRPr lang="zh-CN" altLang="zh-CN"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34" name="圆角矩形 33"/>
          <p:cNvSpPr/>
          <p:nvPr/>
        </p:nvSpPr>
        <p:spPr>
          <a:xfrm>
            <a:off x="7966769" y="4603288"/>
            <a:ext cx="2518688" cy="431575"/>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Ø"/>
            </a:pPr>
            <a:endParaRPr lang="en-US" altLang="zh-CN" sz="1800">
              <a:solidFill>
                <a:schemeClr val="tx1"/>
              </a:solidFill>
              <a:latin typeface="微软雅黑" panose="020B0503020204020204" charset="-122"/>
              <a:ea typeface="微软雅黑" panose="020B0503020204020204" charset="-122"/>
            </a:endParaRPr>
          </a:p>
        </p:txBody>
      </p:sp>
      <p:sp>
        <p:nvSpPr>
          <p:cNvPr id="35" name="文本框 24"/>
          <p:cNvSpPr txBox="1"/>
          <p:nvPr/>
        </p:nvSpPr>
        <p:spPr>
          <a:xfrm>
            <a:off x="8313457" y="5135535"/>
            <a:ext cx="3585882" cy="646331"/>
          </a:xfrm>
          <a:prstGeom prst="rect">
            <a:avLst/>
          </a:prstGeom>
          <a:noFill/>
        </p:spPr>
        <p:txBody>
          <a:bodyPr wrap="square" rtlCol="0">
            <a:spAutoFit/>
          </a:bodyPr>
          <a:lstStyle/>
          <a:p>
            <a:r>
              <a:rPr lang="en-US" altLang="zh-CN" dirty="0" err="1" smtClean="0">
                <a:latin typeface="Arial" panose="020B0604020202020204" pitchFamily="34" charset="0"/>
                <a:ea typeface="微软雅黑" panose="020B0503020204020204" charset="-122"/>
                <a:cs typeface="Arial" panose="020B0604020202020204" pitchFamily="34" charset="0"/>
              </a:rPr>
              <a:t>Dockable</a:t>
            </a:r>
            <a:r>
              <a:rPr lang="en-US" altLang="zh-CN" dirty="0" smtClean="0">
                <a:latin typeface="Arial" panose="020B0604020202020204" pitchFamily="34" charset="0"/>
                <a:ea typeface="微软雅黑" panose="020B0503020204020204" charset="-122"/>
                <a:cs typeface="Arial" panose="020B0604020202020204" pitchFamily="34" charset="0"/>
              </a:rPr>
              <a:t> smart home and BMS system </a:t>
            </a:r>
            <a:endParaRPr lang="zh-CN" altLang="en-US" dirty="0">
              <a:latin typeface="Arial" panose="020B0604020202020204" pitchFamily="34" charset="0"/>
              <a:ea typeface="微软雅黑" panose="020B0503020204020204" charset="-122"/>
              <a:cs typeface="Arial" panose="020B0604020202020204" pitchFamily="34" charset="0"/>
            </a:endParaRPr>
          </a:p>
        </p:txBody>
      </p:sp>
      <p:sp>
        <p:nvSpPr>
          <p:cNvPr id="36" name="圆角矩形 35"/>
          <p:cNvSpPr/>
          <p:nvPr/>
        </p:nvSpPr>
        <p:spPr>
          <a:xfrm>
            <a:off x="7966134" y="4707228"/>
            <a:ext cx="4136219" cy="540327"/>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b="1" dirty="0" smtClean="0">
                <a:solidFill>
                  <a:schemeClr val="tx1"/>
                </a:solidFill>
                <a:latin typeface="Arial" panose="020B0604020202020204" pitchFamily="34" charset="0"/>
                <a:ea typeface="微软雅黑" panose="020B0503020204020204" charset="-122"/>
                <a:cs typeface="Arial" panose="020B0604020202020204" pitchFamily="34" charset="0"/>
              </a:rPr>
              <a:t>Third party BMS system docking</a:t>
            </a:r>
            <a:endParaRPr lang="zh-CN" altLang="en-US"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graphicFrame>
        <p:nvGraphicFramePr>
          <p:cNvPr id="37" name="对象 36"/>
          <p:cNvGraphicFramePr/>
          <p:nvPr>
            <p:extLst>
              <p:ext uri="{D42A27DB-BD31-4B8C-83A1-F6EECF244321}">
                <p14:modId xmlns:p14="http://schemas.microsoft.com/office/powerpoint/2010/main" val="3149692818"/>
              </p:ext>
            </p:extLst>
          </p:nvPr>
        </p:nvGraphicFramePr>
        <p:xfrm>
          <a:off x="3669382" y="4977075"/>
          <a:ext cx="941705" cy="602615"/>
        </p:xfrm>
        <a:graphic>
          <a:graphicData uri="http://schemas.openxmlformats.org/presentationml/2006/ole">
            <mc:AlternateContent xmlns:mc="http://schemas.openxmlformats.org/markup-compatibility/2006">
              <mc:Choice xmlns:v="urn:schemas-microsoft-com:vml" Requires="v">
                <p:oleObj spid="_x0000_s3131" r:id="rId4" imgW="1295400" imgH="850900" progId="Visio.Drawing.11">
                  <p:embed/>
                </p:oleObj>
              </mc:Choice>
              <mc:Fallback>
                <p:oleObj r:id="rId4" imgW="1295400" imgH="850900" progId="Visio.Drawing.11">
                  <p:embed/>
                  <p:pic>
                    <p:nvPicPr>
                      <p:cNvPr id="0" name=""/>
                      <p:cNvPicPr/>
                      <p:nvPr/>
                    </p:nvPicPr>
                    <p:blipFill>
                      <a:blip r:embed="rId5"/>
                      <a:stretch>
                        <a:fillRect/>
                      </a:stretch>
                    </p:blipFill>
                    <p:spPr>
                      <a:xfrm>
                        <a:off x="3669382" y="4977075"/>
                        <a:ext cx="941705" cy="602615"/>
                      </a:xfrm>
                      <a:prstGeom prst="rect">
                        <a:avLst/>
                      </a:prstGeom>
                      <a:noFill/>
                      <a:ln w="9525">
                        <a:noFill/>
                      </a:ln>
                    </p:spPr>
                  </p:pic>
                </p:oleObj>
              </mc:Fallback>
            </mc:AlternateContent>
          </a:graphicData>
        </a:graphic>
      </p:graphicFrame>
      <p:graphicFrame>
        <p:nvGraphicFramePr>
          <p:cNvPr id="38" name="对象 37"/>
          <p:cNvGraphicFramePr/>
          <p:nvPr>
            <p:extLst>
              <p:ext uri="{D42A27DB-BD31-4B8C-83A1-F6EECF244321}">
                <p14:modId xmlns:p14="http://schemas.microsoft.com/office/powerpoint/2010/main" val="2410404480"/>
              </p:ext>
            </p:extLst>
          </p:nvPr>
        </p:nvGraphicFramePr>
        <p:xfrm>
          <a:off x="5864318" y="4908722"/>
          <a:ext cx="822325" cy="833120"/>
        </p:xfrm>
        <a:graphic>
          <a:graphicData uri="http://schemas.openxmlformats.org/presentationml/2006/ole">
            <mc:AlternateContent xmlns:mc="http://schemas.openxmlformats.org/markup-compatibility/2006">
              <mc:Choice xmlns:v="urn:schemas-microsoft-com:vml" Requires="v">
                <p:oleObj spid="_x0000_s3132" r:id="rId6" imgW="1143000" imgH="1155700" progId="Visio.Drawing.11">
                  <p:embed/>
                </p:oleObj>
              </mc:Choice>
              <mc:Fallback>
                <p:oleObj r:id="rId6" imgW="1143000" imgH="1155700" progId="Visio.Drawing.11">
                  <p:embed/>
                  <p:pic>
                    <p:nvPicPr>
                      <p:cNvPr id="0" name=""/>
                      <p:cNvPicPr/>
                      <p:nvPr/>
                    </p:nvPicPr>
                    <p:blipFill>
                      <a:blip r:embed="rId7"/>
                      <a:stretch>
                        <a:fillRect/>
                      </a:stretch>
                    </p:blipFill>
                    <p:spPr>
                      <a:xfrm>
                        <a:off x="5864318" y="4908722"/>
                        <a:ext cx="822325" cy="833120"/>
                      </a:xfrm>
                      <a:prstGeom prst="rect">
                        <a:avLst/>
                      </a:prstGeom>
                      <a:noFill/>
                      <a:ln w="9525">
                        <a:noFill/>
                      </a:ln>
                    </p:spPr>
                  </p:pic>
                </p:oleObj>
              </mc:Fallback>
            </mc:AlternateContent>
          </a:graphicData>
        </a:graphic>
      </p:graphicFrame>
      <p:graphicFrame>
        <p:nvGraphicFramePr>
          <p:cNvPr id="39" name="对象 38"/>
          <p:cNvGraphicFramePr/>
          <p:nvPr>
            <p:extLst>
              <p:ext uri="{D42A27DB-BD31-4B8C-83A1-F6EECF244321}">
                <p14:modId xmlns:p14="http://schemas.microsoft.com/office/powerpoint/2010/main" val="1236380631"/>
              </p:ext>
            </p:extLst>
          </p:nvPr>
        </p:nvGraphicFramePr>
        <p:xfrm>
          <a:off x="1299938" y="5018577"/>
          <a:ext cx="1094105" cy="612775"/>
        </p:xfrm>
        <a:graphic>
          <a:graphicData uri="http://schemas.openxmlformats.org/presentationml/2006/ole">
            <mc:AlternateContent xmlns:mc="http://schemas.openxmlformats.org/markup-compatibility/2006">
              <mc:Choice xmlns:v="urn:schemas-microsoft-com:vml" Requires="v">
                <p:oleObj spid="_x0000_s3133" r:id="rId8" imgW="1511300" imgH="863600" progId="Visio.Drawing.11">
                  <p:embed/>
                </p:oleObj>
              </mc:Choice>
              <mc:Fallback>
                <p:oleObj r:id="rId8" imgW="1511300" imgH="863600" progId="Visio.Drawing.11">
                  <p:embed/>
                  <p:pic>
                    <p:nvPicPr>
                      <p:cNvPr id="0" name=""/>
                      <p:cNvPicPr/>
                      <p:nvPr/>
                    </p:nvPicPr>
                    <p:blipFill>
                      <a:blip r:embed="rId9"/>
                      <a:stretch>
                        <a:fillRect/>
                      </a:stretch>
                    </p:blipFill>
                    <p:spPr>
                      <a:xfrm>
                        <a:off x="1299938" y="5018577"/>
                        <a:ext cx="1094105" cy="612775"/>
                      </a:xfrm>
                      <a:prstGeom prst="rect">
                        <a:avLst/>
                      </a:prstGeom>
                      <a:noFill/>
                      <a:ln w="9525">
                        <a:noFill/>
                      </a:ln>
                    </p:spPr>
                  </p:pic>
                </p:oleObj>
              </mc:Fallback>
            </mc:AlternateContent>
          </a:graphicData>
        </a:graphic>
      </p:graphicFrame>
      <p:sp>
        <p:nvSpPr>
          <p:cNvPr id="40" name="文本框 17"/>
          <p:cNvSpPr txBox="1"/>
          <p:nvPr/>
        </p:nvSpPr>
        <p:spPr>
          <a:xfrm>
            <a:off x="909361" y="5820024"/>
            <a:ext cx="2566035" cy="523220"/>
          </a:xfrm>
          <a:prstGeom prst="rect">
            <a:avLst/>
          </a:prstGeom>
          <a:noFill/>
        </p:spPr>
        <p:txBody>
          <a:bodyPr wrap="square" rtlCol="0">
            <a:spAutoFit/>
          </a:bodyPr>
          <a:lstStyle/>
          <a:p>
            <a:r>
              <a:rPr lang="en-US" altLang="zh-CN" sz="1400" dirty="0">
                <a:latin typeface="微软雅黑" panose="020B0503020204020204" charset="-122"/>
                <a:ea typeface="微软雅黑" panose="020B0503020204020204" charset="-122"/>
                <a:cs typeface="微软雅黑" panose="020B0503020204020204" charset="-122"/>
              </a:rPr>
              <a:t>Modbus </a:t>
            </a:r>
            <a:r>
              <a:rPr lang="en-US" sz="1400" dirty="0">
                <a:latin typeface="微软雅黑" panose="020B0503020204020204" charset="-122"/>
                <a:ea typeface="微软雅黑" panose="020B0503020204020204" charset="-122"/>
                <a:cs typeface="微软雅黑" panose="020B0503020204020204" charset="-122"/>
                <a:sym typeface="+mn-ea"/>
              </a:rPr>
              <a:t>Gateway </a:t>
            </a:r>
            <a:r>
              <a:rPr lang="en-US" altLang="zh-CN" sz="1400" dirty="0" smtClean="0">
                <a:latin typeface="微软雅黑" panose="020B0503020204020204" charset="-122"/>
                <a:ea typeface="微软雅黑" panose="020B0503020204020204" charset="-122"/>
                <a:cs typeface="微软雅黑" panose="020B0503020204020204" charset="-122"/>
              </a:rPr>
              <a:t>TCP</a:t>
            </a:r>
            <a:endParaRPr lang="en-US" altLang="zh-CN" sz="1400" dirty="0">
              <a:latin typeface="微软雅黑" panose="020B0503020204020204" charset="-122"/>
              <a:ea typeface="微软雅黑" panose="020B0503020204020204" charset="-122"/>
              <a:cs typeface="微软雅黑" panose="020B0503020204020204" charset="-122"/>
            </a:endParaRPr>
          </a:p>
          <a:p>
            <a:r>
              <a:rPr lang="en-US" sz="1400" dirty="0" err="1">
                <a:latin typeface="微软雅黑" panose="020B0503020204020204" charset="-122"/>
                <a:ea typeface="微软雅黑" panose="020B0503020204020204" charset="-122"/>
                <a:cs typeface="微软雅黑" panose="020B0503020204020204" charset="-122"/>
                <a:sym typeface="+mn-ea"/>
              </a:rPr>
              <a:t>BACnet</a:t>
            </a:r>
            <a:r>
              <a:rPr lang="en-US" sz="1400" dirty="0">
                <a:latin typeface="微软雅黑" panose="020B0503020204020204" charset="-122"/>
                <a:ea typeface="微软雅黑" panose="020B0503020204020204" charset="-122"/>
                <a:cs typeface="微软雅黑" panose="020B0503020204020204" charset="-122"/>
                <a:sym typeface="+mn-ea"/>
              </a:rPr>
              <a:t> Gateway</a:t>
            </a:r>
            <a:endParaRPr lang="en-US" altLang="zh-CN" sz="1400" dirty="0">
              <a:latin typeface="微软雅黑" panose="020B0503020204020204" charset="-122"/>
              <a:ea typeface="微软雅黑" panose="020B0503020204020204" charset="-122"/>
              <a:cs typeface="微软雅黑" panose="020B0503020204020204" charset="-122"/>
            </a:endParaRPr>
          </a:p>
        </p:txBody>
      </p:sp>
      <p:sp>
        <p:nvSpPr>
          <p:cNvPr id="41" name="文本框 18"/>
          <p:cNvSpPr txBox="1"/>
          <p:nvPr/>
        </p:nvSpPr>
        <p:spPr>
          <a:xfrm>
            <a:off x="3187700" y="5820759"/>
            <a:ext cx="2478405" cy="523220"/>
          </a:xfrm>
          <a:prstGeom prst="rect">
            <a:avLst/>
          </a:prstGeom>
          <a:noFill/>
        </p:spPr>
        <p:txBody>
          <a:bodyPr wrap="square" rtlCol="0">
            <a:spAutoFit/>
          </a:bodyPr>
          <a:lstStyle/>
          <a:p>
            <a:pPr>
              <a:buClrTx/>
              <a:buSzTx/>
              <a:buFontTx/>
            </a:pPr>
            <a:r>
              <a:rPr lang="en-US" altLang="zh-CN" sz="1400" dirty="0">
                <a:latin typeface="微软雅黑" panose="020B0503020204020204" charset="-122"/>
                <a:ea typeface="微软雅黑" panose="020B0503020204020204" charset="-122"/>
                <a:cs typeface="微软雅黑" panose="020B0503020204020204" charset="-122"/>
                <a:sym typeface="+mn-ea"/>
              </a:rPr>
              <a:t>Modbus Gateway </a:t>
            </a:r>
            <a:r>
              <a:rPr lang="en-US" altLang="zh-CN" sz="1400" dirty="0" smtClean="0">
                <a:latin typeface="微软雅黑" panose="020B0503020204020204" charset="-122"/>
                <a:ea typeface="微软雅黑" panose="020B0503020204020204" charset="-122"/>
                <a:cs typeface="微软雅黑" panose="020B0503020204020204" charset="-122"/>
                <a:sym typeface="+mn-ea"/>
              </a:rPr>
              <a:t>RTU</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a:buClrTx/>
              <a:buSzTx/>
              <a:buFontTx/>
            </a:pPr>
            <a:r>
              <a:rPr lang="en-US" altLang="zh-CN" sz="1400" dirty="0">
                <a:latin typeface="微软雅黑" panose="020B0503020204020204" charset="-122"/>
                <a:ea typeface="微软雅黑" panose="020B0503020204020204" charset="-122"/>
                <a:cs typeface="微软雅黑" panose="020B0503020204020204" charset="-122"/>
                <a:sym typeface="+mn-ea"/>
              </a:rPr>
              <a:t>H2M Gateway</a:t>
            </a:r>
          </a:p>
        </p:txBody>
      </p:sp>
      <p:sp>
        <p:nvSpPr>
          <p:cNvPr id="42" name="文本框 19"/>
          <p:cNvSpPr txBox="1"/>
          <p:nvPr/>
        </p:nvSpPr>
        <p:spPr>
          <a:xfrm>
            <a:off x="5425850" y="5820024"/>
            <a:ext cx="1699260" cy="306705"/>
          </a:xfrm>
          <a:prstGeom prst="rect">
            <a:avLst/>
          </a:prstGeom>
          <a:noFill/>
        </p:spPr>
        <p:txBody>
          <a:bodyPr wrap="none" rtlCol="0" anchor="t">
            <a:spAutoFit/>
          </a:bodyPr>
          <a:lstStyle/>
          <a:p>
            <a:pPr indent="0">
              <a:buNone/>
            </a:pPr>
            <a:r>
              <a:rPr lang="en-US" sz="1400" dirty="0">
                <a:latin typeface="微软雅黑" panose="020B0503020204020204" charset="-122"/>
                <a:ea typeface="微软雅黑" panose="020B0503020204020204" charset="-122"/>
                <a:sym typeface="+mn-ea"/>
              </a:rPr>
              <a:t>S2S KNX Gateway</a:t>
            </a:r>
            <a:endParaRPr lang="en-US" altLang="en-US" sz="1400" dirty="0">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342096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4" name="TextBox 2"/>
          <p:cNvSpPr txBox="1">
            <a:spLocks noChangeArrowheads="1"/>
          </p:cNvSpPr>
          <p:nvPr/>
        </p:nvSpPr>
        <p:spPr bwMode="auto">
          <a:xfrm>
            <a:off x="623683" y="2059028"/>
            <a:ext cx="70232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en-US" altLang="zh-CN" dirty="0" smtClean="0">
                <a:ea typeface="微软雅黑" panose="020B0503020204020204" charset="-122"/>
                <a:cs typeface="Arial" panose="020B0604020202020204" pitchFamily="34" charset="0"/>
              </a:rPr>
              <a:t>The wireless solution is suitable for the accurate monitoring of HVAC equipment. This solution meets the air conditioning monitoring requirements in special scenarios. The installation is simple, especially suitable for scenes that cannot be wired in a large amount. Wireless monitoring can also be combined with </a:t>
            </a:r>
            <a:r>
              <a:rPr lang="en-US" altLang="zh-CN" dirty="0" err="1" smtClean="0">
                <a:ea typeface="微软雅黑" panose="020B0503020204020204" charset="-122"/>
                <a:cs typeface="Arial" panose="020B0604020202020204" pitchFamily="34" charset="0"/>
              </a:rPr>
              <a:t>Gree</a:t>
            </a:r>
            <a:r>
              <a:rPr lang="en-US" altLang="zh-CN" dirty="0" smtClean="0">
                <a:ea typeface="微软雅黑" panose="020B0503020204020204" charset="-122"/>
                <a:cs typeface="Arial" panose="020B0604020202020204" pitchFamily="34" charset="0"/>
              </a:rPr>
              <a:t> HVAC big data to achieve more convenient service.</a:t>
            </a:r>
            <a:endParaRPr lang="zh-CN" altLang="en-US" dirty="0">
              <a:ea typeface="微软雅黑" panose="020B0503020204020204" charset="-122"/>
              <a:cs typeface="Arial" panose="020B0604020202020204" pitchFamily="34" charset="0"/>
            </a:endParaRPr>
          </a:p>
        </p:txBody>
      </p:sp>
      <p:sp>
        <p:nvSpPr>
          <p:cNvPr id="5" name="圆角矩形 4"/>
          <p:cNvSpPr/>
          <p:nvPr/>
        </p:nvSpPr>
        <p:spPr>
          <a:xfrm>
            <a:off x="7911717" y="1926621"/>
            <a:ext cx="3823080" cy="517778"/>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sz="1600" b="1" dirty="0" smtClean="0">
                <a:solidFill>
                  <a:schemeClr val="tx1"/>
                </a:solidFill>
                <a:latin typeface="Arial" panose="020B0604020202020204" pitchFamily="34" charset="0"/>
                <a:ea typeface="微软雅黑" panose="020B0503020204020204" charset="-122"/>
                <a:cs typeface="Arial" panose="020B0604020202020204" pitchFamily="34" charset="0"/>
              </a:rPr>
              <a:t>Wireless monitoring</a:t>
            </a:r>
            <a:endParaRPr lang="zh-CN" altLang="en-US" sz="1600"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6" name="圆角矩形 5"/>
          <p:cNvSpPr/>
          <p:nvPr/>
        </p:nvSpPr>
        <p:spPr>
          <a:xfrm>
            <a:off x="7911716" y="2741668"/>
            <a:ext cx="3823081" cy="546634"/>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sz="1600" b="1" dirty="0" smtClean="0">
                <a:solidFill>
                  <a:schemeClr val="tx1"/>
                </a:solidFill>
                <a:latin typeface="Arial" panose="020B0604020202020204" pitchFamily="34" charset="0"/>
                <a:ea typeface="微软雅黑" panose="020B0503020204020204" charset="-122"/>
                <a:cs typeface="Arial" panose="020B0604020202020204" pitchFamily="34" charset="0"/>
              </a:rPr>
              <a:t>Agile debugging</a:t>
            </a:r>
            <a:endParaRPr lang="zh-CN" altLang="en-US" sz="1600"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7" name="圆角矩形 6"/>
          <p:cNvSpPr/>
          <p:nvPr/>
        </p:nvSpPr>
        <p:spPr>
          <a:xfrm>
            <a:off x="7911716" y="3661944"/>
            <a:ext cx="3765877" cy="374074"/>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sz="1600" b="1" dirty="0" smtClean="0">
                <a:solidFill>
                  <a:schemeClr val="tx1"/>
                </a:solidFill>
                <a:latin typeface="Arial" panose="020B0604020202020204" pitchFamily="34" charset="0"/>
                <a:ea typeface="微软雅黑" panose="020B0503020204020204" charset="-122"/>
                <a:cs typeface="Arial" panose="020B0604020202020204" pitchFamily="34" charset="0"/>
              </a:rPr>
              <a:t>Distributed management</a:t>
            </a:r>
            <a:endParaRPr lang="zh-CN" altLang="en-US" sz="1600"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8" name="文本框 7"/>
          <p:cNvSpPr txBox="1"/>
          <p:nvPr/>
        </p:nvSpPr>
        <p:spPr>
          <a:xfrm>
            <a:off x="8228167" y="2306521"/>
            <a:ext cx="3575995" cy="584775"/>
          </a:xfrm>
          <a:prstGeom prst="rect">
            <a:avLst/>
          </a:prstGeom>
          <a:noFill/>
        </p:spPr>
        <p:txBody>
          <a:bodyPr wrap="square" rtlCol="0">
            <a:spAutoFit/>
          </a:bodyPr>
          <a:lstStyle/>
          <a:p>
            <a:pPr algn="just"/>
            <a:r>
              <a:rPr lang="en-US" altLang="zh-CN" sz="1600" dirty="0" smtClean="0">
                <a:latin typeface="Arial" panose="020B0604020202020204" pitchFamily="34" charset="0"/>
                <a:ea typeface="微软雅黑" panose="020B0503020204020204" charset="-122"/>
                <a:cs typeface="Arial" panose="020B0604020202020204" pitchFamily="34" charset="0"/>
              </a:rPr>
              <a:t>Wireless HVAC data acquisition and monitoring via wireless</a:t>
            </a:r>
            <a:endParaRPr lang="zh-CN" altLang="en-US" sz="1600" dirty="0">
              <a:latin typeface="Arial" panose="020B0604020202020204" pitchFamily="34" charset="0"/>
              <a:ea typeface="微软雅黑" panose="020B0503020204020204" charset="-122"/>
              <a:cs typeface="Arial" panose="020B0604020202020204" pitchFamily="34" charset="0"/>
            </a:endParaRPr>
          </a:p>
        </p:txBody>
      </p:sp>
      <p:sp>
        <p:nvSpPr>
          <p:cNvPr id="9" name="文本框 8"/>
          <p:cNvSpPr txBox="1"/>
          <p:nvPr/>
        </p:nvSpPr>
        <p:spPr>
          <a:xfrm>
            <a:off x="8228167" y="3131890"/>
            <a:ext cx="3682731" cy="584775"/>
          </a:xfrm>
          <a:prstGeom prst="rect">
            <a:avLst/>
          </a:prstGeom>
          <a:noFill/>
        </p:spPr>
        <p:txBody>
          <a:bodyPr wrap="square" rtlCol="0">
            <a:spAutoFit/>
          </a:bodyPr>
          <a:lstStyle/>
          <a:p>
            <a:pPr algn="just"/>
            <a:r>
              <a:rPr lang="en-US" altLang="zh-CN" sz="1600" dirty="0" smtClean="0">
                <a:latin typeface="Arial" panose="020B0604020202020204" pitchFamily="34" charset="0"/>
                <a:ea typeface="微软雅黑" panose="020B0503020204020204" charset="-122"/>
                <a:cs typeface="Arial" panose="020B0604020202020204" pitchFamily="34" charset="0"/>
              </a:rPr>
              <a:t>No wiring required, installation can be used, and the use of the scene is wide </a:t>
            </a:r>
            <a:endParaRPr lang="zh-CN" altLang="en-US" sz="1600" dirty="0">
              <a:latin typeface="Arial" panose="020B0604020202020204" pitchFamily="34" charset="0"/>
              <a:ea typeface="微软雅黑" panose="020B0503020204020204" charset="-122"/>
              <a:cs typeface="Arial" panose="020B0604020202020204" pitchFamily="34" charset="0"/>
            </a:endParaRPr>
          </a:p>
        </p:txBody>
      </p:sp>
      <p:sp>
        <p:nvSpPr>
          <p:cNvPr id="10" name="文本框 9"/>
          <p:cNvSpPr txBox="1"/>
          <p:nvPr/>
        </p:nvSpPr>
        <p:spPr>
          <a:xfrm>
            <a:off x="8237825" y="3959443"/>
            <a:ext cx="3673073" cy="1077218"/>
          </a:xfrm>
          <a:prstGeom prst="rect">
            <a:avLst/>
          </a:prstGeom>
          <a:noFill/>
        </p:spPr>
        <p:txBody>
          <a:bodyPr wrap="square" rtlCol="0">
            <a:spAutoFit/>
          </a:bodyPr>
          <a:lstStyle/>
          <a:p>
            <a:pPr algn="just"/>
            <a:r>
              <a:rPr lang="en-US" altLang="zh-CN" sz="1600" dirty="0" smtClean="0">
                <a:latin typeface="Arial" panose="020B0604020202020204" pitchFamily="34" charset="0"/>
                <a:ea typeface="微软雅黑" panose="020B0503020204020204" charset="-122"/>
                <a:cs typeface="Arial" panose="020B0604020202020204" pitchFamily="34" charset="0"/>
              </a:rPr>
              <a:t>As long as there is a wireless signal, it can be connected to the system to achieve unified management across the country.</a:t>
            </a:r>
            <a:endParaRPr lang="zh-CN" altLang="en-US" sz="1600" dirty="0">
              <a:latin typeface="Arial" panose="020B0604020202020204" pitchFamily="34" charset="0"/>
              <a:ea typeface="微软雅黑" panose="020B0503020204020204" charset="-122"/>
              <a:cs typeface="Arial" panose="020B0604020202020204" pitchFamily="34" charset="0"/>
            </a:endParaRPr>
          </a:p>
        </p:txBody>
      </p:sp>
      <p:sp>
        <p:nvSpPr>
          <p:cNvPr id="11" name="圆角矩形 10"/>
          <p:cNvSpPr/>
          <p:nvPr/>
        </p:nvSpPr>
        <p:spPr>
          <a:xfrm>
            <a:off x="7911716" y="4972909"/>
            <a:ext cx="3673075" cy="36032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sz="1600" b="1" dirty="0" smtClean="0">
                <a:solidFill>
                  <a:schemeClr val="tx1"/>
                </a:solidFill>
                <a:latin typeface="Arial" panose="020B0604020202020204" pitchFamily="34" charset="0"/>
                <a:ea typeface="微软雅黑" panose="020B0503020204020204" charset="-122"/>
                <a:cs typeface="Arial" panose="020B0604020202020204" pitchFamily="34" charset="0"/>
              </a:rPr>
              <a:t>Fault warning</a:t>
            </a:r>
            <a:endParaRPr lang="zh-CN" altLang="en-US" sz="1600"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12" name="文本框 11"/>
          <p:cNvSpPr txBox="1"/>
          <p:nvPr/>
        </p:nvSpPr>
        <p:spPr>
          <a:xfrm>
            <a:off x="8237825" y="5234530"/>
            <a:ext cx="3856429" cy="584775"/>
          </a:xfrm>
          <a:prstGeom prst="rect">
            <a:avLst/>
          </a:prstGeom>
          <a:noFill/>
        </p:spPr>
        <p:txBody>
          <a:bodyPr wrap="square" rtlCol="0">
            <a:spAutoFit/>
          </a:bodyPr>
          <a:lstStyle/>
          <a:p>
            <a:r>
              <a:rPr lang="en-US" altLang="zh-CN" sz="1600" dirty="0" smtClean="0">
                <a:latin typeface="Arial" panose="020B0604020202020204" pitchFamily="34" charset="0"/>
                <a:ea typeface="微软雅黑" panose="020B0503020204020204" charset="-122"/>
                <a:cs typeface="Arial" panose="020B0604020202020204" pitchFamily="34" charset="0"/>
              </a:rPr>
              <a:t>Realize early warning of air conditioning failure and detailed data monitoring</a:t>
            </a:r>
            <a:endParaRPr lang="zh-CN" altLang="en-US" sz="1600" dirty="0">
              <a:latin typeface="Arial" panose="020B0604020202020204" pitchFamily="34" charset="0"/>
              <a:ea typeface="微软雅黑" panose="020B0503020204020204" charset="-122"/>
              <a:cs typeface="Arial" panose="020B0604020202020204" pitchFamily="34" charset="0"/>
            </a:endParaRPr>
          </a:p>
        </p:txBody>
      </p:sp>
      <p:sp>
        <p:nvSpPr>
          <p:cNvPr id="13" name="圆角矩形 12"/>
          <p:cNvSpPr/>
          <p:nvPr/>
        </p:nvSpPr>
        <p:spPr>
          <a:xfrm>
            <a:off x="7911715" y="5783621"/>
            <a:ext cx="3765877" cy="374072"/>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en-US" altLang="zh-CN" sz="1600" b="1" dirty="0" smtClean="0">
                <a:solidFill>
                  <a:schemeClr val="tx1"/>
                </a:solidFill>
                <a:latin typeface="Arial" panose="020B0604020202020204" pitchFamily="34" charset="0"/>
                <a:ea typeface="微软雅黑" panose="020B0503020204020204" charset="-122"/>
                <a:cs typeface="Arial" panose="020B0604020202020204" pitchFamily="34" charset="0"/>
              </a:rPr>
              <a:t>Multi-channel support</a:t>
            </a:r>
            <a:endParaRPr lang="zh-CN" altLang="zh-CN" sz="1600"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14" name="文本框 14"/>
          <p:cNvSpPr txBox="1"/>
          <p:nvPr/>
        </p:nvSpPr>
        <p:spPr>
          <a:xfrm>
            <a:off x="8251043" y="6086793"/>
            <a:ext cx="3659855" cy="584775"/>
          </a:xfrm>
          <a:prstGeom prst="rect">
            <a:avLst/>
          </a:prstGeom>
          <a:noFill/>
        </p:spPr>
        <p:txBody>
          <a:bodyPr wrap="square" rtlCol="0">
            <a:spAutoFit/>
          </a:bodyPr>
          <a:lstStyle/>
          <a:p>
            <a:pPr algn="just"/>
            <a:r>
              <a:rPr lang="en-US" altLang="zh-CN" sz="1600" dirty="0" smtClean="0">
                <a:latin typeface="Arial" panose="020B0604020202020204" pitchFamily="34" charset="0"/>
                <a:ea typeface="微软雅黑" panose="020B0503020204020204" charset="-122"/>
                <a:cs typeface="Arial" panose="020B0604020202020204" pitchFamily="34" charset="0"/>
              </a:rPr>
              <a:t>Support North America, Israel, Saudi Arabia</a:t>
            </a:r>
            <a:endParaRPr lang="zh-CN" altLang="en-US" sz="1600" dirty="0">
              <a:latin typeface="Arial" panose="020B0604020202020204" pitchFamily="34" charset="0"/>
              <a:ea typeface="微软雅黑" panose="020B0503020204020204" charset="-122"/>
              <a:cs typeface="Arial" panose="020B0604020202020204" pitchFamily="34" charset="0"/>
            </a:endParaRPr>
          </a:p>
        </p:txBody>
      </p:sp>
      <p:sp>
        <p:nvSpPr>
          <p:cNvPr id="18" name="剪去对角的矩形 17"/>
          <p:cNvSpPr/>
          <p:nvPr/>
        </p:nvSpPr>
        <p:spPr>
          <a:xfrm>
            <a:off x="462319" y="1336217"/>
            <a:ext cx="7449398" cy="634364"/>
          </a:xfrm>
          <a:prstGeom prst="snip2DiagRect">
            <a:avLst>
              <a:gd name="adj1" fmla="val 0"/>
              <a:gd name="adj2" fmla="val 28559"/>
            </a:avLst>
          </a:prstGeom>
          <a:solidFill>
            <a:srgbClr val="008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err="1" smtClean="0">
                <a:solidFill>
                  <a:schemeClr val="tx1"/>
                </a:solidFill>
                <a:latin typeface="微软雅黑" panose="020B0503020204020204" charset="-122"/>
                <a:ea typeface="微软雅黑" panose="020B0503020204020204" charset="-122"/>
                <a:cs typeface="+mn-ea"/>
                <a:sym typeface="+mn-lt"/>
              </a:rPr>
              <a:t>Gree</a:t>
            </a:r>
            <a:r>
              <a:rPr lang="en-US" altLang="zh-CN" sz="2000" b="1" dirty="0" smtClean="0">
                <a:solidFill>
                  <a:schemeClr val="tx1"/>
                </a:solidFill>
                <a:latin typeface="微软雅黑" panose="020B0503020204020204" charset="-122"/>
                <a:ea typeface="微软雅黑" panose="020B0503020204020204" charset="-122"/>
                <a:cs typeface="+mn-ea"/>
                <a:sym typeface="+mn-lt"/>
              </a:rPr>
              <a:t> Wireless Remote Monitoring System</a:t>
            </a:r>
            <a:endParaRPr lang="zh-CN" altLang="en-US" sz="2000" b="1" dirty="0">
              <a:solidFill>
                <a:schemeClr val="tx1"/>
              </a:solidFill>
              <a:latin typeface="微软雅黑" panose="020B0503020204020204" charset="-122"/>
              <a:ea typeface="微软雅黑" panose="020B0503020204020204" charset="-122"/>
              <a:cs typeface="+mn-ea"/>
              <a:sym typeface="+mn-lt"/>
            </a:endParaRPr>
          </a:p>
        </p:txBody>
      </p:sp>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1" name="图片 20"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22" name="矩形 21"/>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grpSp>
        <p:nvGrpSpPr>
          <p:cNvPr id="23" name="组合 22"/>
          <p:cNvGrpSpPr/>
          <p:nvPr/>
        </p:nvGrpSpPr>
        <p:grpSpPr>
          <a:xfrm>
            <a:off x="10337800" y="-38100"/>
            <a:ext cx="1854200" cy="833747"/>
            <a:chOff x="10337800" y="-38100"/>
            <a:chExt cx="1854200" cy="833747"/>
          </a:xfrm>
        </p:grpSpPr>
        <p:sp>
          <p:nvSpPr>
            <p:cNvPr id="24"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25"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26" name="矩形 25"/>
          <p:cNvSpPr/>
          <p:nvPr/>
        </p:nvSpPr>
        <p:spPr>
          <a:xfrm>
            <a:off x="177799" y="721768"/>
            <a:ext cx="12014201" cy="575548"/>
          </a:xfrm>
          <a:prstGeom prst="rect">
            <a:avLst/>
          </a:prstGeom>
        </p:spPr>
        <p:txBody>
          <a:bodyPr wrap="square" lIns="21342" tIns="10671" rIns="21342" bIns="10671">
            <a:spAutoFit/>
          </a:bodyPr>
          <a:lstStyle/>
          <a:p>
            <a:pPr lvl="0">
              <a:lnSpc>
                <a:spcPct val="150000"/>
              </a:lnSpc>
            </a:pPr>
            <a:r>
              <a:rPr lang="zh-CN" altLang="en-US" sz="2400" b="1" dirty="0" smtClean="0">
                <a:latin typeface="微软雅黑" pitchFamily="34" charset="-122"/>
                <a:ea typeface="微软雅黑" pitchFamily="34" charset="-122"/>
              </a:rPr>
              <a:t>⑥</a:t>
            </a:r>
            <a:r>
              <a:rPr lang="en-US" altLang="zh-CN" sz="2400" b="1" dirty="0" smtClean="0">
                <a:latin typeface="Arial" pitchFamily="34" charset="0"/>
                <a:ea typeface="微软雅黑" pitchFamily="34" charset="-122"/>
                <a:cs typeface="Arial" pitchFamily="34" charset="0"/>
              </a:rPr>
              <a:t>Intelligent control and management</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Flexible </a:t>
            </a:r>
            <a:r>
              <a:rPr lang="en-US" altLang="zh-CN" sz="2400" b="1" dirty="0" smtClean="0">
                <a:solidFill>
                  <a:srgbClr val="FF0000"/>
                </a:solidFill>
                <a:latin typeface="Arial" pitchFamily="34" charset="0"/>
                <a:ea typeface="微软雅黑" pitchFamily="34" charset="-122"/>
                <a:cs typeface="Arial" pitchFamily="34" charset="0"/>
              </a:rPr>
              <a:t>and personalized</a:t>
            </a:r>
            <a:endParaRPr lang="zh-CN" altLang="en-US" sz="2400" b="1" dirty="0" smtClean="0">
              <a:solidFill>
                <a:srgbClr val="FF0000"/>
              </a:solidFill>
              <a:latin typeface="Arial" pitchFamily="34" charset="0"/>
              <a:ea typeface="微软雅黑" pitchFamily="34" charset="-122"/>
              <a:cs typeface="Arial" pitchFamily="34" charset="0"/>
            </a:endParaRPr>
          </a:p>
        </p:txBody>
      </p:sp>
      <p:grpSp>
        <p:nvGrpSpPr>
          <p:cNvPr id="15" name="组合 14"/>
          <p:cNvGrpSpPr/>
          <p:nvPr/>
        </p:nvGrpSpPr>
        <p:grpSpPr>
          <a:xfrm>
            <a:off x="785048" y="4065655"/>
            <a:ext cx="6511180" cy="1765329"/>
            <a:chOff x="623683" y="4274073"/>
            <a:chExt cx="6511180" cy="1765329"/>
          </a:xfrm>
        </p:grpSpPr>
        <p:pic>
          <p:nvPicPr>
            <p:cNvPr id="16" name="图片 15" descr="无线拓扑2"/>
            <p:cNvPicPr>
              <a:picLocks noChangeAspect="1"/>
            </p:cNvPicPr>
            <p:nvPr/>
          </p:nvPicPr>
          <p:blipFill>
            <a:blip r:embed="rId3" cstate="print"/>
            <a:stretch>
              <a:fillRect/>
            </a:stretch>
          </p:blipFill>
          <p:spPr>
            <a:xfrm>
              <a:off x="623683" y="4274073"/>
              <a:ext cx="6511180" cy="1765329"/>
            </a:xfrm>
            <a:prstGeom prst="rect">
              <a:avLst/>
            </a:prstGeom>
          </p:spPr>
        </p:pic>
        <p:sp>
          <p:nvSpPr>
            <p:cNvPr id="3" name="矩形 2"/>
            <p:cNvSpPr/>
            <p:nvPr/>
          </p:nvSpPr>
          <p:spPr bwMode="auto">
            <a:xfrm>
              <a:off x="1854814" y="4536141"/>
              <a:ext cx="1309727" cy="1972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Tree>
    <p:extLst>
      <p:ext uri="{BB962C8B-B14F-4D97-AF65-F5344CB8AC3E}">
        <p14:creationId xmlns:p14="http://schemas.microsoft.com/office/powerpoint/2010/main" val="39207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前言">
            <a:extLst>
              <a:ext uri="{FF2B5EF4-FFF2-40B4-BE49-F238E27FC236}">
                <a16:creationId xmlns:a16="http://schemas.microsoft.com/office/drawing/2014/main" xmlns="" id="{A945F076-9648-49DB-9931-375E7DEE2B36}"/>
              </a:ext>
            </a:extLst>
          </p:cNvPr>
          <p:cNvSpPr>
            <a:spLocks noChangeArrowheads="1"/>
          </p:cNvSpPr>
          <p:nvPr/>
        </p:nvSpPr>
        <p:spPr bwMode="auto">
          <a:xfrm>
            <a:off x="1264639" y="2251830"/>
            <a:ext cx="9165402" cy="7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en-US" altLang="zh-CN" sz="4000" b="1" dirty="0" smtClean="0">
                <a:solidFill>
                  <a:srgbClr val="C75050"/>
                </a:solidFill>
                <a:latin typeface="Arial" pitchFamily="34" charset="0"/>
                <a:ea typeface="Arial Unicode MS" pitchFamily="34" charset="-122"/>
                <a:cs typeface="Arial" pitchFamily="34" charset="0"/>
              </a:rPr>
              <a:t>Stable, reliable</a:t>
            </a:r>
          </a:p>
        </p:txBody>
      </p:sp>
      <p:pic>
        <p:nvPicPr>
          <p:cNvPr id="3" name="图片 2" descr="格力中央空调-彩色.png"/>
          <p:cNvPicPr>
            <a:picLocks noChangeAspect="1"/>
          </p:cNvPicPr>
          <p:nvPr/>
        </p:nvPicPr>
        <p:blipFill>
          <a:blip r:embed="rId3" cstate="print"/>
          <a:stretch>
            <a:fillRect/>
          </a:stretch>
        </p:blipFill>
        <p:spPr>
          <a:xfrm>
            <a:off x="10353813" y="182597"/>
            <a:ext cx="1635601" cy="504150"/>
          </a:xfrm>
          <a:prstGeom prst="rect">
            <a:avLst/>
          </a:prstGeom>
        </p:spPr>
      </p:pic>
      <p:pic>
        <p:nvPicPr>
          <p:cNvPr id="4" name="图片 3" descr="让世界爱上中国造-彩色.png"/>
          <p:cNvPicPr>
            <a:picLocks noChangeAspect="1"/>
          </p:cNvPicPr>
          <p:nvPr/>
        </p:nvPicPr>
        <p:blipFill>
          <a:blip r:embed="rId4" cstate="print"/>
          <a:stretch>
            <a:fillRect/>
          </a:stretch>
        </p:blipFill>
        <p:spPr>
          <a:xfrm>
            <a:off x="134473" y="130629"/>
            <a:ext cx="2247066" cy="593766"/>
          </a:xfrm>
          <a:prstGeom prst="rect">
            <a:avLst/>
          </a:prstGeom>
        </p:spPr>
      </p:pic>
      <p:cxnSp>
        <p:nvCxnSpPr>
          <p:cNvPr id="5" name="PA_淘宝店chenying0907出品 18"/>
          <p:cNvCxnSpPr/>
          <p:nvPr>
            <p:custDataLst>
              <p:tags r:id="rId1"/>
            </p:custDataLst>
          </p:nvPr>
        </p:nvCxnSpPr>
        <p:spPr>
          <a:xfrm flipV="1">
            <a:off x="85625" y="2936584"/>
            <a:ext cx="11792755" cy="53902"/>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10" name="淘宝店chenying0907出品 28"/>
          <p:cNvSpPr/>
          <p:nvPr/>
        </p:nvSpPr>
        <p:spPr>
          <a:xfrm>
            <a:off x="897630" y="2260600"/>
            <a:ext cx="143770" cy="581708"/>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ea typeface="Arial Unicode MS" pitchFamily="34" charset="-122"/>
              <a:cs typeface="Arial" pitchFamily="34" charset="0"/>
            </a:endParaRPr>
          </a:p>
        </p:txBody>
      </p:sp>
      <p:sp>
        <p:nvSpPr>
          <p:cNvPr id="8" name="Oval 6">
            <a:extLst>
              <a:ext uri="{FF2B5EF4-FFF2-40B4-BE49-F238E27FC236}">
                <a16:creationId xmlns:a16="http://schemas.microsoft.com/office/drawing/2014/main" xmlns="" id="{69ED94BD-7D29-4966-BD05-B574C038F249}"/>
              </a:ext>
            </a:extLst>
          </p:cNvPr>
          <p:cNvSpPr>
            <a:spLocks noChangeArrowheads="1"/>
          </p:cNvSpPr>
          <p:nvPr/>
        </p:nvSpPr>
        <p:spPr bwMode="auto">
          <a:xfrm>
            <a:off x="1512395" y="3117422"/>
            <a:ext cx="355774" cy="480285"/>
          </a:xfrm>
          <a:prstGeom prst="ellipse">
            <a:avLst/>
          </a:prstGeom>
          <a:solidFill>
            <a:srgbClr val="00CC99"/>
          </a:solidFill>
          <a:ln w="57150">
            <a:solidFill>
              <a:schemeClr val="bg1"/>
            </a:solid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ea typeface="Arial Unicode MS" pitchFamily="34" charset="-122"/>
                <a:cs typeface="Arial" pitchFamily="34" charset="0"/>
              </a:rPr>
              <a:t>1</a:t>
            </a:r>
            <a:endParaRPr lang="zh-CN" altLang="en-US" sz="2800" b="1" dirty="0">
              <a:solidFill>
                <a:schemeClr val="bg1"/>
              </a:solidFill>
              <a:latin typeface="Arial" pitchFamily="34" charset="0"/>
              <a:ea typeface="Arial Unicode MS" pitchFamily="34" charset="-122"/>
              <a:cs typeface="Arial" pitchFamily="34" charset="0"/>
            </a:endParaRPr>
          </a:p>
        </p:txBody>
      </p:sp>
      <p:cxnSp>
        <p:nvCxnSpPr>
          <p:cNvPr id="9" name="直接连接符 8"/>
          <p:cNvCxnSpPr/>
          <p:nvPr/>
        </p:nvCxnSpPr>
        <p:spPr>
          <a:xfrm>
            <a:off x="614647" y="3117422"/>
            <a:ext cx="0" cy="36866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 name="Oval 6">
            <a:extLst>
              <a:ext uri="{FF2B5EF4-FFF2-40B4-BE49-F238E27FC236}">
                <a16:creationId xmlns:a16="http://schemas.microsoft.com/office/drawing/2014/main" xmlns="" id="{69ED94BD-7D29-4966-BD05-B574C038F249}"/>
              </a:ext>
            </a:extLst>
          </p:cNvPr>
          <p:cNvSpPr>
            <a:spLocks noChangeArrowheads="1"/>
          </p:cNvSpPr>
          <p:nvPr/>
        </p:nvSpPr>
        <p:spPr bwMode="auto">
          <a:xfrm>
            <a:off x="3850104" y="3108601"/>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ea typeface="Arial Unicode MS" pitchFamily="34" charset="-122"/>
                <a:cs typeface="Arial" pitchFamily="34" charset="0"/>
              </a:rPr>
              <a:t>2</a:t>
            </a:r>
            <a:endParaRPr lang="zh-CN" altLang="en-US" sz="2800" b="1" dirty="0">
              <a:solidFill>
                <a:schemeClr val="bg1"/>
              </a:solidFill>
              <a:latin typeface="Arial" pitchFamily="34" charset="0"/>
              <a:ea typeface="Arial Unicode MS" pitchFamily="34" charset="-122"/>
              <a:cs typeface="Arial" pitchFamily="34" charset="0"/>
            </a:endParaRPr>
          </a:p>
        </p:txBody>
      </p:sp>
      <p:sp>
        <p:nvSpPr>
          <p:cNvPr id="12" name="Oval 6">
            <a:extLst>
              <a:ext uri="{FF2B5EF4-FFF2-40B4-BE49-F238E27FC236}">
                <a16:creationId xmlns:a16="http://schemas.microsoft.com/office/drawing/2014/main" xmlns="" id="{69ED94BD-7D29-4966-BD05-B574C038F249}"/>
              </a:ext>
            </a:extLst>
          </p:cNvPr>
          <p:cNvSpPr>
            <a:spLocks noChangeArrowheads="1"/>
          </p:cNvSpPr>
          <p:nvPr/>
        </p:nvSpPr>
        <p:spPr bwMode="auto">
          <a:xfrm>
            <a:off x="6090643" y="3119122"/>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ea typeface="Arial Unicode MS" pitchFamily="34" charset="-122"/>
                <a:cs typeface="Arial" pitchFamily="34" charset="0"/>
              </a:rPr>
              <a:t>3</a:t>
            </a:r>
            <a:endParaRPr lang="zh-CN" altLang="en-US" sz="2800" b="1" dirty="0">
              <a:solidFill>
                <a:schemeClr val="bg1"/>
              </a:solidFill>
              <a:latin typeface="Arial" pitchFamily="34" charset="0"/>
              <a:ea typeface="Arial Unicode MS" pitchFamily="34" charset="-122"/>
              <a:cs typeface="Arial" pitchFamily="34" charset="0"/>
            </a:endParaRPr>
          </a:p>
        </p:txBody>
      </p:sp>
      <p:cxnSp>
        <p:nvCxnSpPr>
          <p:cNvPr id="15" name="直接连接符 14"/>
          <p:cNvCxnSpPr/>
          <p:nvPr/>
        </p:nvCxnSpPr>
        <p:spPr>
          <a:xfrm>
            <a:off x="2576578" y="3117422"/>
            <a:ext cx="0" cy="368667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745626" y="3585377"/>
            <a:ext cx="1997308" cy="637104"/>
          </a:xfrm>
          <a:prstGeom prst="rect">
            <a:avLst/>
          </a:prstGeom>
        </p:spPr>
        <p:txBody>
          <a:bodyPr wrap="square" lIns="21342" tIns="10671" rIns="21342" bIns="10671">
            <a:spAutoFit/>
          </a:bodyPr>
          <a:lstStyle/>
          <a:p>
            <a:r>
              <a:rPr lang="en-US" altLang="zh-CN" sz="2000" b="1" dirty="0" smtClean="0">
                <a:latin typeface="Arial" pitchFamily="34" charset="0"/>
                <a:ea typeface="Arial Unicode MS" pitchFamily="34" charset="-122"/>
                <a:cs typeface="Arial" pitchFamily="34" charset="0"/>
              </a:rPr>
              <a:t>Self-adapting drive control </a:t>
            </a:r>
            <a:endParaRPr lang="zh-CN" altLang="en-US" sz="2000" b="1" dirty="0">
              <a:latin typeface="Arial" pitchFamily="34" charset="0"/>
              <a:ea typeface="Arial Unicode MS" pitchFamily="34" charset="-122"/>
              <a:cs typeface="Arial" pitchFamily="34" charset="0"/>
            </a:endParaRPr>
          </a:p>
        </p:txBody>
      </p:sp>
      <p:cxnSp>
        <p:nvCxnSpPr>
          <p:cNvPr id="17" name="直接连接符 16"/>
          <p:cNvCxnSpPr/>
          <p:nvPr/>
        </p:nvCxnSpPr>
        <p:spPr>
          <a:xfrm>
            <a:off x="5455325" y="3150082"/>
            <a:ext cx="15070" cy="36540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8" name="Oval 6">
            <a:extLst>
              <a:ext uri="{FF2B5EF4-FFF2-40B4-BE49-F238E27FC236}">
                <a16:creationId xmlns:a16="http://schemas.microsoft.com/office/drawing/2014/main" xmlns="" id="{69ED94BD-7D29-4966-BD05-B574C038F249}"/>
              </a:ext>
            </a:extLst>
          </p:cNvPr>
          <p:cNvSpPr>
            <a:spLocks noChangeArrowheads="1"/>
          </p:cNvSpPr>
          <p:nvPr/>
        </p:nvSpPr>
        <p:spPr bwMode="auto">
          <a:xfrm>
            <a:off x="7710420" y="3119122"/>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smtClean="0">
                <a:solidFill>
                  <a:schemeClr val="bg1"/>
                </a:solidFill>
                <a:latin typeface="Arial" pitchFamily="34" charset="0"/>
                <a:ea typeface="Arial Unicode MS" pitchFamily="34" charset="-122"/>
                <a:cs typeface="Arial" pitchFamily="34" charset="0"/>
              </a:rPr>
              <a:t>4</a:t>
            </a:r>
            <a:endParaRPr lang="zh-CN" altLang="en-US" sz="2800" b="1" dirty="0">
              <a:solidFill>
                <a:schemeClr val="bg1"/>
              </a:solidFill>
              <a:latin typeface="Arial" pitchFamily="34" charset="0"/>
              <a:ea typeface="Arial Unicode MS" pitchFamily="34" charset="-122"/>
              <a:cs typeface="Arial" pitchFamily="34" charset="0"/>
            </a:endParaRPr>
          </a:p>
        </p:txBody>
      </p:sp>
      <p:sp>
        <p:nvSpPr>
          <p:cNvPr id="19" name="矩形 18"/>
          <p:cNvSpPr/>
          <p:nvPr/>
        </p:nvSpPr>
        <p:spPr>
          <a:xfrm>
            <a:off x="2820122" y="3585377"/>
            <a:ext cx="2505693" cy="329327"/>
          </a:xfrm>
          <a:prstGeom prst="rect">
            <a:avLst/>
          </a:prstGeom>
        </p:spPr>
        <p:txBody>
          <a:bodyPr wrap="square" lIns="21342" tIns="10671" rIns="21342" bIns="10671">
            <a:spAutoFit/>
          </a:bodyPr>
          <a:lstStyle/>
          <a:p>
            <a:pPr algn="ctr"/>
            <a:r>
              <a:rPr lang="en-US" altLang="zh-CN" sz="2000" b="1" dirty="0" smtClean="0">
                <a:latin typeface="Arial" pitchFamily="34" charset="0"/>
                <a:ea typeface="Arial Unicode MS" pitchFamily="34" charset="-122"/>
                <a:cs typeface="Arial" pitchFamily="34" charset="0"/>
              </a:rPr>
              <a:t>Oil system control </a:t>
            </a:r>
            <a:endParaRPr lang="zh-CN" altLang="en-US" sz="2000" b="1" dirty="0">
              <a:latin typeface="Arial" pitchFamily="34" charset="0"/>
              <a:ea typeface="Arial Unicode MS" pitchFamily="34" charset="-122"/>
              <a:cs typeface="Arial" pitchFamily="34" charset="0"/>
            </a:endParaRPr>
          </a:p>
        </p:txBody>
      </p:sp>
      <p:cxnSp>
        <p:nvCxnSpPr>
          <p:cNvPr id="21" name="直接连接符 20"/>
          <p:cNvCxnSpPr/>
          <p:nvPr/>
        </p:nvCxnSpPr>
        <p:spPr>
          <a:xfrm>
            <a:off x="7075616" y="3150082"/>
            <a:ext cx="0" cy="36540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709954" y="3893828"/>
            <a:ext cx="2651276" cy="2677656"/>
          </a:xfrm>
          <a:prstGeom prst="rect">
            <a:avLst/>
          </a:prstGeom>
        </p:spPr>
        <p:txBody>
          <a:bodyPr wrap="square">
            <a:spAutoFit/>
          </a:bodyPr>
          <a:lstStyle/>
          <a:p>
            <a:r>
              <a:rPr lang="en-US" altLang="zh-CN" sz="1400" dirty="0" smtClean="0">
                <a:latin typeface="Arial" pitchFamily="34" charset="0"/>
                <a:ea typeface="Arial Unicode MS" pitchFamily="34" charset="-122"/>
                <a:cs typeface="Arial" pitchFamily="34" charset="0"/>
              </a:rPr>
              <a:t>Motor winding heating;</a:t>
            </a:r>
            <a:endParaRPr lang="en-US" altLang="zh-CN" sz="1400" dirty="0">
              <a:latin typeface="Arial" pitchFamily="34" charset="0"/>
              <a:ea typeface="Arial Unicode MS" pitchFamily="34" charset="-122"/>
              <a:cs typeface="Arial" pitchFamily="34" charset="0"/>
            </a:endParaRPr>
          </a:p>
          <a:p>
            <a:r>
              <a:rPr lang="en-US" altLang="zh-CN" sz="1400" dirty="0" smtClean="0">
                <a:latin typeface="Arial" pitchFamily="34" charset="0"/>
                <a:ea typeface="Arial Unicode MS" pitchFamily="34" charset="-122"/>
                <a:cs typeface="Arial" pitchFamily="34" charset="0"/>
              </a:rPr>
              <a:t>Variable heating power control;</a:t>
            </a:r>
          </a:p>
          <a:p>
            <a:r>
              <a:rPr lang="en-US" altLang="zh-CN" sz="1400" dirty="0" smtClean="0">
                <a:latin typeface="Arial" pitchFamily="34" charset="0"/>
                <a:ea typeface="Arial Unicode MS" pitchFamily="34" charset="-122"/>
                <a:cs typeface="Arial" pitchFamily="34" charset="0"/>
              </a:rPr>
              <a:t>Backup heating control;</a:t>
            </a:r>
          </a:p>
          <a:p>
            <a:r>
              <a:rPr lang="en-US" altLang="zh-CN" sz="1400" dirty="0" smtClean="0">
                <a:latin typeface="Arial" pitchFamily="34" charset="0"/>
                <a:ea typeface="Arial Unicode MS" pitchFamily="34" charset="-122"/>
                <a:cs typeface="Arial" pitchFamily="34" charset="0"/>
              </a:rPr>
              <a:t>Low-temp multi oil circuit management;</a:t>
            </a:r>
            <a:endParaRPr lang="en-US" altLang="zh-CN" sz="1400" dirty="0">
              <a:latin typeface="Arial" pitchFamily="34" charset="0"/>
              <a:ea typeface="Arial Unicode MS" pitchFamily="34" charset="-122"/>
              <a:cs typeface="Arial" pitchFamily="34" charset="0"/>
            </a:endParaRPr>
          </a:p>
          <a:p>
            <a:r>
              <a:rPr lang="en-US" altLang="zh-CN" sz="1400" dirty="0" smtClean="0">
                <a:latin typeface="Arial" pitchFamily="34" charset="0"/>
                <a:ea typeface="Arial Unicode MS" pitchFamily="34" charset="-122"/>
                <a:cs typeface="Arial" pitchFamily="34" charset="0"/>
              </a:rPr>
              <a:t>Differential pressure variable flow oil return;</a:t>
            </a:r>
            <a:endParaRPr lang="en-US" altLang="zh-CN" sz="1400" dirty="0">
              <a:latin typeface="Arial" pitchFamily="34" charset="0"/>
              <a:ea typeface="Arial Unicode MS" pitchFamily="34" charset="-122"/>
              <a:cs typeface="Arial" pitchFamily="34" charset="0"/>
            </a:endParaRPr>
          </a:p>
          <a:p>
            <a:r>
              <a:rPr lang="en-US" altLang="zh-CN" sz="1400" dirty="0" smtClean="0">
                <a:latin typeface="Arial" pitchFamily="34" charset="0"/>
                <a:ea typeface="Arial Unicode MS" pitchFamily="34" charset="-122"/>
                <a:cs typeface="Arial" pitchFamily="34" charset="0"/>
              </a:rPr>
              <a:t>Self-balancing control without oil balance pipe;</a:t>
            </a:r>
            <a:endParaRPr lang="en-US" altLang="zh-CN" sz="1400" dirty="0">
              <a:latin typeface="Arial" pitchFamily="34" charset="0"/>
              <a:ea typeface="Arial Unicode MS" pitchFamily="34" charset="-122"/>
              <a:cs typeface="Arial" pitchFamily="34" charset="0"/>
            </a:endParaRPr>
          </a:p>
          <a:p>
            <a:r>
              <a:rPr lang="en-US" altLang="zh-CN" sz="1400" dirty="0" smtClean="0">
                <a:latin typeface="Arial" pitchFamily="34" charset="0"/>
                <a:ea typeface="Arial Unicode MS" pitchFamily="34" charset="-122"/>
                <a:cs typeface="Arial" pitchFamily="34" charset="0"/>
              </a:rPr>
              <a:t>Active compressor oil drain control;</a:t>
            </a:r>
          </a:p>
          <a:p>
            <a:r>
              <a:rPr lang="en-US" altLang="zh-CN" sz="1400" dirty="0" smtClean="0">
                <a:latin typeface="Arial" pitchFamily="34" charset="0"/>
                <a:ea typeface="Arial Unicode MS" pitchFamily="34" charset="-122"/>
                <a:cs typeface="Arial" pitchFamily="34" charset="0"/>
              </a:rPr>
              <a:t>Module piping adaptive control;</a:t>
            </a:r>
            <a:endParaRPr lang="en-US" altLang="zh-CN" sz="1400" dirty="0">
              <a:latin typeface="Arial" pitchFamily="34" charset="0"/>
              <a:ea typeface="Arial Unicode MS" pitchFamily="34" charset="-122"/>
              <a:cs typeface="Arial" pitchFamily="34" charset="0"/>
            </a:endParaRPr>
          </a:p>
        </p:txBody>
      </p:sp>
      <p:sp>
        <p:nvSpPr>
          <p:cNvPr id="25" name="矩形 24"/>
          <p:cNvSpPr/>
          <p:nvPr/>
        </p:nvSpPr>
        <p:spPr>
          <a:xfrm>
            <a:off x="5548421" y="4180706"/>
            <a:ext cx="1883994" cy="1015663"/>
          </a:xfrm>
          <a:prstGeom prst="rect">
            <a:avLst/>
          </a:prstGeom>
        </p:spPr>
        <p:txBody>
          <a:bodyPr wrap="square">
            <a:spAutoFit/>
          </a:bodyPr>
          <a:lstStyle/>
          <a:p>
            <a:r>
              <a:rPr lang="en-US" altLang="zh-CN" sz="1500" dirty="0" smtClean="0">
                <a:latin typeface="Arial" pitchFamily="34" charset="0"/>
                <a:ea typeface="Arial Unicode MS" pitchFamily="34" charset="-122"/>
                <a:cs typeface="Arial" pitchFamily="34" charset="0"/>
              </a:rPr>
              <a:t>Variable cycle module rotation;</a:t>
            </a:r>
          </a:p>
          <a:p>
            <a:r>
              <a:rPr lang="en-US" altLang="zh-CN" sz="1500" dirty="0" smtClean="0">
                <a:latin typeface="Arial" pitchFamily="34" charset="0"/>
                <a:ea typeface="Arial Unicode MS" pitchFamily="34" charset="-122"/>
                <a:cs typeface="Arial" pitchFamily="34" charset="0"/>
              </a:rPr>
              <a:t>Compressor rotation;</a:t>
            </a:r>
          </a:p>
        </p:txBody>
      </p:sp>
      <p:sp>
        <p:nvSpPr>
          <p:cNvPr id="26" name="Oval 6">
            <a:extLst>
              <a:ext uri="{FF2B5EF4-FFF2-40B4-BE49-F238E27FC236}">
                <a16:creationId xmlns:a16="http://schemas.microsoft.com/office/drawing/2014/main" xmlns="" id="{69ED94BD-7D29-4966-BD05-B574C038F249}"/>
              </a:ext>
            </a:extLst>
          </p:cNvPr>
          <p:cNvSpPr>
            <a:spLocks noChangeArrowheads="1"/>
          </p:cNvSpPr>
          <p:nvPr/>
        </p:nvSpPr>
        <p:spPr bwMode="auto">
          <a:xfrm>
            <a:off x="9891593" y="3106422"/>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smtClean="0">
                <a:solidFill>
                  <a:schemeClr val="bg1"/>
                </a:solidFill>
                <a:latin typeface="Arial" pitchFamily="34" charset="0"/>
                <a:ea typeface="Arial Unicode MS" pitchFamily="34" charset="-122"/>
                <a:cs typeface="Arial" pitchFamily="34" charset="0"/>
              </a:rPr>
              <a:t>5</a:t>
            </a:r>
            <a:endParaRPr lang="zh-CN" altLang="en-US" sz="2800" b="1" dirty="0">
              <a:solidFill>
                <a:schemeClr val="bg1"/>
              </a:solidFill>
              <a:latin typeface="Arial" pitchFamily="34" charset="0"/>
              <a:ea typeface="Arial Unicode MS" pitchFamily="34" charset="-122"/>
              <a:cs typeface="Arial" pitchFamily="34" charset="0"/>
            </a:endParaRPr>
          </a:p>
        </p:txBody>
      </p:sp>
      <p:sp>
        <p:nvSpPr>
          <p:cNvPr id="27" name="矩形 26"/>
          <p:cNvSpPr/>
          <p:nvPr/>
        </p:nvSpPr>
        <p:spPr>
          <a:xfrm>
            <a:off x="5385691" y="3585377"/>
            <a:ext cx="1813460"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Arial Unicode MS" pitchFamily="34" charset="-122"/>
                <a:cs typeface="Arial" pitchFamily="34" charset="0"/>
              </a:rPr>
              <a:t>Rotation control</a:t>
            </a:r>
            <a:endParaRPr lang="zh-CN" altLang="en-US" sz="2000" b="1" dirty="0">
              <a:latin typeface="Arial" pitchFamily="34" charset="0"/>
              <a:ea typeface="Arial Unicode MS" pitchFamily="34" charset="-122"/>
              <a:cs typeface="Arial" pitchFamily="34" charset="0"/>
            </a:endParaRPr>
          </a:p>
        </p:txBody>
      </p:sp>
      <p:cxnSp>
        <p:nvCxnSpPr>
          <p:cNvPr id="28" name="直接连接符 27"/>
          <p:cNvCxnSpPr/>
          <p:nvPr/>
        </p:nvCxnSpPr>
        <p:spPr>
          <a:xfrm>
            <a:off x="8695394" y="3137382"/>
            <a:ext cx="0" cy="36667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158819" y="4153913"/>
            <a:ext cx="1746551" cy="1015663"/>
          </a:xfrm>
          <a:prstGeom prst="rect">
            <a:avLst/>
          </a:prstGeom>
        </p:spPr>
        <p:txBody>
          <a:bodyPr wrap="square">
            <a:spAutoFit/>
          </a:bodyPr>
          <a:lstStyle/>
          <a:p>
            <a:r>
              <a:rPr lang="en-US" altLang="zh-CN" sz="1500" dirty="0" smtClean="0">
                <a:latin typeface="Arial" pitchFamily="34" charset="0"/>
                <a:ea typeface="Arial Unicode MS" pitchFamily="34" charset="-122"/>
                <a:cs typeface="Arial" pitchFamily="34" charset="0"/>
              </a:rPr>
              <a:t>New generation PCB</a:t>
            </a:r>
            <a:r>
              <a:rPr lang="zh-CN" altLang="en-US" sz="1500" dirty="0" smtClean="0">
                <a:latin typeface="Arial" pitchFamily="34" charset="0"/>
                <a:ea typeface="Arial Unicode MS" pitchFamily="34" charset="-122"/>
                <a:cs typeface="Arial" pitchFamily="34" charset="0"/>
              </a:rPr>
              <a:t> </a:t>
            </a:r>
            <a:r>
              <a:rPr lang="en-US" altLang="zh-CN" sz="1500" dirty="0" smtClean="0">
                <a:latin typeface="Arial" pitchFamily="34" charset="0"/>
                <a:ea typeface="Arial Unicode MS" pitchFamily="34" charset="-122"/>
                <a:cs typeface="Arial" pitchFamily="34" charset="0"/>
              </a:rPr>
              <a:t>design;</a:t>
            </a:r>
          </a:p>
          <a:p>
            <a:r>
              <a:rPr lang="en-US" altLang="zh-CN" sz="1500" dirty="0" smtClean="0">
                <a:latin typeface="Arial" pitchFamily="34" charset="0"/>
                <a:ea typeface="Arial Unicode MS" pitchFamily="34" charset="-122"/>
                <a:cs typeface="Arial" pitchFamily="34" charset="0"/>
              </a:rPr>
              <a:t>New electrical components;</a:t>
            </a:r>
            <a:endParaRPr lang="en-US" altLang="zh-CN" sz="1500" dirty="0">
              <a:latin typeface="Arial" pitchFamily="34" charset="0"/>
              <a:ea typeface="Arial Unicode MS" pitchFamily="34" charset="-122"/>
              <a:cs typeface="Arial" pitchFamily="34" charset="0"/>
            </a:endParaRPr>
          </a:p>
        </p:txBody>
      </p:sp>
      <p:sp>
        <p:nvSpPr>
          <p:cNvPr id="32" name="矩形 31"/>
          <p:cNvSpPr/>
          <p:nvPr/>
        </p:nvSpPr>
        <p:spPr>
          <a:xfrm>
            <a:off x="685150" y="4180706"/>
            <a:ext cx="1804191" cy="1938992"/>
          </a:xfrm>
          <a:prstGeom prst="rect">
            <a:avLst/>
          </a:prstGeom>
        </p:spPr>
        <p:txBody>
          <a:bodyPr wrap="square">
            <a:spAutoFit/>
          </a:bodyPr>
          <a:lstStyle/>
          <a:p>
            <a:r>
              <a:rPr lang="en-US" altLang="zh-CN" sz="1500" dirty="0" smtClean="0">
                <a:latin typeface="Arial" pitchFamily="34" charset="0"/>
                <a:ea typeface="Arial Unicode MS" pitchFamily="34" charset="-122"/>
                <a:cs typeface="Arial" pitchFamily="34" charset="0"/>
              </a:rPr>
              <a:t>Variable load and frequency control;</a:t>
            </a:r>
          </a:p>
          <a:p>
            <a:r>
              <a:rPr lang="en-US" altLang="zh-CN" sz="1500" dirty="0" smtClean="0">
                <a:latin typeface="Arial" pitchFamily="34" charset="0"/>
                <a:ea typeface="Arial Unicode MS" pitchFamily="34" charset="-122"/>
                <a:cs typeface="Arial" pitchFamily="34" charset="0"/>
              </a:rPr>
              <a:t>Strong torque start control;</a:t>
            </a:r>
          </a:p>
          <a:p>
            <a:r>
              <a:rPr lang="en-US" altLang="zh-CN" sz="1500" dirty="0" smtClean="0">
                <a:latin typeface="Arial" pitchFamily="34" charset="0"/>
                <a:ea typeface="Arial Unicode MS" pitchFamily="34" charset="-122"/>
                <a:cs typeface="Arial" pitchFamily="34" charset="0"/>
              </a:rPr>
              <a:t>Flexible enthalpy-adding control with sub-cooling</a:t>
            </a:r>
            <a:r>
              <a:rPr lang="zh-CN" altLang="en-US" sz="1500" dirty="0" smtClean="0">
                <a:latin typeface="Arial" pitchFamily="34" charset="0"/>
                <a:ea typeface="Arial Unicode MS" pitchFamily="34" charset="-122"/>
                <a:cs typeface="Arial" pitchFamily="34" charset="0"/>
              </a:rPr>
              <a:t> </a:t>
            </a:r>
            <a:r>
              <a:rPr lang="en-US" altLang="zh-CN" sz="1500" dirty="0" smtClean="0">
                <a:latin typeface="Arial" pitchFamily="34" charset="0"/>
                <a:ea typeface="Arial Unicode MS" pitchFamily="34" charset="-122"/>
                <a:cs typeface="Arial" pitchFamily="34" charset="0"/>
              </a:rPr>
              <a:t>technology;</a:t>
            </a:r>
            <a:endParaRPr lang="en-US" altLang="zh-CN" sz="1500" dirty="0">
              <a:latin typeface="Arial" pitchFamily="34" charset="0"/>
              <a:ea typeface="Arial Unicode MS" pitchFamily="34" charset="-122"/>
              <a:cs typeface="Arial" pitchFamily="34" charset="0"/>
            </a:endParaRPr>
          </a:p>
        </p:txBody>
      </p:sp>
      <p:sp>
        <p:nvSpPr>
          <p:cNvPr id="33" name="矩形 32"/>
          <p:cNvSpPr/>
          <p:nvPr/>
        </p:nvSpPr>
        <p:spPr>
          <a:xfrm>
            <a:off x="6918635" y="3585377"/>
            <a:ext cx="1912866"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Arial Unicode MS" pitchFamily="34" charset="-122"/>
                <a:cs typeface="Arial" pitchFamily="34" charset="0"/>
              </a:rPr>
              <a:t>Compact structure</a:t>
            </a:r>
            <a:endParaRPr lang="zh-CN" altLang="en-US" sz="2000" b="1" dirty="0">
              <a:latin typeface="Arial" pitchFamily="34" charset="0"/>
              <a:ea typeface="Arial Unicode MS" pitchFamily="34" charset="-122"/>
              <a:cs typeface="Arial" pitchFamily="34" charset="0"/>
            </a:endParaRPr>
          </a:p>
        </p:txBody>
      </p:sp>
      <p:cxnSp>
        <p:nvCxnSpPr>
          <p:cNvPr id="35" name="直接连接符 34"/>
          <p:cNvCxnSpPr/>
          <p:nvPr/>
        </p:nvCxnSpPr>
        <p:spPr>
          <a:xfrm>
            <a:off x="11523666" y="3118351"/>
            <a:ext cx="0" cy="3685746"/>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9058212" y="3585377"/>
            <a:ext cx="2095380"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Arial Unicode MS" pitchFamily="34" charset="-122"/>
                <a:cs typeface="Arial" pitchFamily="34" charset="0"/>
              </a:rPr>
              <a:t>Cooling system high adaptability</a:t>
            </a:r>
            <a:endParaRPr lang="zh-CN" altLang="en-US" sz="2000" b="1" dirty="0">
              <a:latin typeface="Arial" pitchFamily="34" charset="0"/>
              <a:ea typeface="Arial Unicode MS" pitchFamily="34" charset="-122"/>
              <a:cs typeface="Arial" pitchFamily="34" charset="0"/>
            </a:endParaRPr>
          </a:p>
        </p:txBody>
      </p:sp>
      <p:sp>
        <p:nvSpPr>
          <p:cNvPr id="37" name="矩形 36"/>
          <p:cNvSpPr/>
          <p:nvPr/>
        </p:nvSpPr>
        <p:spPr>
          <a:xfrm>
            <a:off x="8755185" y="4172720"/>
            <a:ext cx="2826328" cy="2631490"/>
          </a:xfrm>
          <a:prstGeom prst="rect">
            <a:avLst/>
          </a:prstGeom>
        </p:spPr>
        <p:txBody>
          <a:bodyPr wrap="square">
            <a:spAutoFit/>
          </a:bodyPr>
          <a:lstStyle/>
          <a:p>
            <a:r>
              <a:rPr lang="en-US" altLang="zh-CN" sz="1500" dirty="0" smtClean="0">
                <a:latin typeface="Arial" pitchFamily="34" charset="0"/>
                <a:ea typeface="Arial Unicode MS" pitchFamily="34" charset="-122"/>
                <a:cs typeface="Arial" pitchFamily="34" charset="0"/>
              </a:rPr>
              <a:t>Ultra-low temp startup control;</a:t>
            </a:r>
          </a:p>
          <a:p>
            <a:r>
              <a:rPr lang="en-US" altLang="zh-CN" sz="1500" dirty="0" smtClean="0">
                <a:latin typeface="Arial" pitchFamily="34" charset="0"/>
                <a:ea typeface="Arial Unicode MS" pitchFamily="34" charset="-122"/>
                <a:cs typeface="Arial" pitchFamily="34" charset="0"/>
              </a:rPr>
              <a:t>Ultra-low temp running control;</a:t>
            </a:r>
          </a:p>
          <a:p>
            <a:r>
              <a:rPr lang="en-US" altLang="zh-CN" sz="1500" dirty="0" smtClean="0">
                <a:latin typeface="Arial" pitchFamily="34" charset="0"/>
                <a:ea typeface="Arial Unicode MS" pitchFamily="34" charset="-122"/>
                <a:cs typeface="Arial" pitchFamily="34" charset="0"/>
              </a:rPr>
              <a:t>Low-temp anti-freezing control;</a:t>
            </a:r>
          </a:p>
          <a:p>
            <a:r>
              <a:rPr lang="en-US" altLang="zh-CN" sz="1500" dirty="0" smtClean="0">
                <a:latin typeface="Arial" pitchFamily="34" charset="0"/>
                <a:ea typeface="Arial Unicode MS" pitchFamily="34" charset="-122"/>
                <a:cs typeface="Arial" pitchFamily="34" charset="0"/>
              </a:rPr>
              <a:t>Super-wide working temp range;</a:t>
            </a:r>
            <a:endParaRPr lang="en-US" altLang="zh-CN" sz="1500" dirty="0">
              <a:latin typeface="Arial" pitchFamily="34" charset="0"/>
              <a:ea typeface="Arial Unicode MS" pitchFamily="34" charset="-122"/>
              <a:cs typeface="Arial" pitchFamily="34" charset="0"/>
            </a:endParaRPr>
          </a:p>
          <a:p>
            <a:r>
              <a:rPr lang="en-US" altLang="zh-CN" sz="1500" dirty="0" smtClean="0">
                <a:latin typeface="Arial" pitchFamily="34" charset="0"/>
                <a:ea typeface="Arial Unicode MS" pitchFamily="34" charset="-122"/>
                <a:cs typeface="Arial" pitchFamily="34" charset="0"/>
              </a:rPr>
              <a:t>Super-wide working voltage range;</a:t>
            </a:r>
          </a:p>
          <a:p>
            <a:r>
              <a:rPr lang="en-US" altLang="zh-CN" sz="1500" dirty="0" smtClean="0">
                <a:latin typeface="Arial" pitchFamily="34" charset="0"/>
                <a:ea typeface="Arial Unicode MS" pitchFamily="34" charset="-122"/>
                <a:cs typeface="Arial" pitchFamily="34" charset="0"/>
              </a:rPr>
              <a:t>System refrigerant quantity warning technology;</a:t>
            </a:r>
          </a:p>
          <a:p>
            <a:r>
              <a:rPr lang="en-US" altLang="zh-CN" sz="1500" dirty="0" smtClean="0">
                <a:latin typeface="Arial" pitchFamily="34" charset="0"/>
                <a:ea typeface="Arial Unicode MS" pitchFamily="34" charset="-122"/>
                <a:cs typeface="Arial" pitchFamily="34" charset="0"/>
              </a:rPr>
              <a:t>Advanced liquid strike prevention technology;</a:t>
            </a:r>
          </a:p>
        </p:txBody>
      </p:sp>
    </p:spTree>
    <p:extLst>
      <p:ext uri="{BB962C8B-B14F-4D97-AF65-F5344CB8AC3E}">
        <p14:creationId xmlns:p14="http://schemas.microsoft.com/office/powerpoint/2010/main" val="3755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0" y="716853"/>
            <a:ext cx="9749642"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2400" b="1" dirty="0" smtClean="0">
                <a:ea typeface="微软雅黑" pitchFamily="34" charset="-122"/>
                <a:cs typeface="Arial" pitchFamily="34" charset="0"/>
              </a:rPr>
              <a:t>①Advanced control platform</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CAN</a:t>
            </a:r>
            <a:r>
              <a:rPr lang="en-US" altLang="zh-CN" sz="2400" b="1" dirty="0" smtClean="0">
                <a:solidFill>
                  <a:srgbClr val="FF0000"/>
                </a:solidFill>
                <a:ea typeface="微软雅黑" pitchFamily="34" charset="-122"/>
                <a:cs typeface="Arial" pitchFamily="34" charset="0"/>
              </a:rPr>
              <a:t>+</a:t>
            </a:r>
            <a:r>
              <a:rPr lang="zh-CN" altLang="en-US" sz="2400" b="1" dirty="0" smtClean="0">
                <a:solidFill>
                  <a:srgbClr val="FF0000"/>
                </a:solidFill>
                <a:ea typeface="微软雅黑" pitchFamily="34" charset="-122"/>
                <a:cs typeface="Arial" pitchFamily="34" charset="0"/>
              </a:rPr>
              <a:t> </a:t>
            </a:r>
            <a:r>
              <a:rPr lang="en-US" altLang="zh-CN" sz="2400" b="1" dirty="0" smtClean="0">
                <a:solidFill>
                  <a:srgbClr val="FF0000"/>
                </a:solidFill>
                <a:ea typeface="微软雅黑" pitchFamily="34" charset="-122"/>
                <a:cs typeface="Arial" pitchFamily="34" charset="0"/>
              </a:rPr>
              <a:t>communication</a:t>
            </a:r>
            <a:endParaRPr lang="en-US" altLang="zh-CN" sz="2400" b="1" dirty="0">
              <a:solidFill>
                <a:srgbClr val="FF0000"/>
              </a:solidFill>
              <a:ea typeface="微软雅黑" pitchFamily="34" charset="-122"/>
              <a:cs typeface="Arial" pitchFamily="34" charset="0"/>
            </a:endParaRPr>
          </a:p>
        </p:txBody>
      </p:sp>
      <p:sp>
        <p:nvSpPr>
          <p:cNvPr id="11" name="矩形 10"/>
          <p:cNvSpPr/>
          <p:nvPr/>
        </p:nvSpPr>
        <p:spPr>
          <a:xfrm>
            <a:off x="96486" y="1152423"/>
            <a:ext cx="12068619" cy="677104"/>
          </a:xfrm>
          <a:prstGeom prst="rect">
            <a:avLst/>
          </a:prstGeom>
        </p:spPr>
        <p:txBody>
          <a:bodyPr wrap="square" lIns="121917" tIns="60958" rIns="121917" bIns="60958">
            <a:spAutoFit/>
          </a:bodyPr>
          <a:lstStyle/>
          <a:p>
            <a:pPr algn="just" fontAlgn="auto">
              <a:spcBef>
                <a:spcPts val="0"/>
              </a:spcBef>
              <a:spcAft>
                <a:spcPts val="0"/>
              </a:spcAft>
              <a:defRPr/>
            </a:pPr>
            <a:r>
              <a:rPr lang="en-US" altLang="zh-CN" dirty="0" smtClean="0">
                <a:latin typeface="微软雅黑" panose="020B0503020204020204" pitchFamily="34" charset="-122"/>
                <a:ea typeface="微软雅黑" panose="020B0503020204020204" pitchFamily="34" charset="-122"/>
                <a:cs typeface="Arial" pitchFamily="34" charset="0"/>
                <a:sym typeface="微软雅黑" pitchFamily="34" charset="-122"/>
              </a:rPr>
              <a:t>Thanks to CAN+</a:t>
            </a:r>
            <a:r>
              <a:rPr lang="zh-CN" altLang="en-US" dirty="0" smtClean="0">
                <a:latin typeface="微软雅黑" panose="020B0503020204020204" pitchFamily="34" charset="-122"/>
                <a:ea typeface="微软雅黑" panose="020B0503020204020204" pitchFamily="34" charset="-122"/>
                <a:cs typeface="Arial" pitchFamily="34" charset="0"/>
                <a:sym typeface="微软雅黑" pitchFamily="34" charset="-122"/>
              </a:rPr>
              <a:t> </a:t>
            </a:r>
            <a:r>
              <a:rPr lang="en-US" altLang="zh-CN" dirty="0" smtClean="0">
                <a:latin typeface="微软雅黑" panose="020B0503020204020204" pitchFamily="34" charset="-122"/>
                <a:ea typeface="微软雅黑" panose="020B0503020204020204" pitchFamily="34" charset="-122"/>
                <a:cs typeface="Arial" pitchFamily="34" charset="0"/>
                <a:sym typeface="微软雅黑" pitchFamily="34" charset="-122"/>
              </a:rPr>
              <a:t>technology, the number of IDUs in a single system has changed from 80 to 100, expanding the scope of engineering applications, making the installation and maintenance more convenient.</a:t>
            </a:r>
            <a:r>
              <a:rPr lang="zh-CN" altLang="en-US" dirty="0" smtClean="0">
                <a:latin typeface="微软雅黑" panose="020B0503020204020204" pitchFamily="34" charset="-122"/>
                <a:ea typeface="微软雅黑" panose="020B0503020204020204" pitchFamily="34" charset="-122"/>
                <a:cs typeface="Arial" pitchFamily="34" charset="0"/>
                <a:sym typeface="微软雅黑" pitchFamily="34" charset="-122"/>
              </a:rPr>
              <a:t> </a:t>
            </a:r>
            <a:endParaRPr lang="en-US" altLang="zh-CN" b="1" i="1" dirty="0">
              <a:solidFill>
                <a:srgbClr val="FF0000"/>
              </a:solidFill>
              <a:latin typeface="微软雅黑" panose="020B0503020204020204" pitchFamily="34" charset="-122"/>
              <a:ea typeface="微软雅黑" panose="020B0503020204020204" pitchFamily="34" charset="-122"/>
              <a:cs typeface="Arial" pitchFamily="34" charset="0"/>
              <a:sym typeface="微软雅黑" pitchFamily="34" charset="-122"/>
            </a:endParaRPr>
          </a:p>
        </p:txBody>
      </p:sp>
      <p:sp>
        <p:nvSpPr>
          <p:cNvPr id="81"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09" name="图片 108"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grpSp>
        <p:nvGrpSpPr>
          <p:cNvPr id="2" name="组合 1"/>
          <p:cNvGrpSpPr/>
          <p:nvPr/>
        </p:nvGrpSpPr>
        <p:grpSpPr>
          <a:xfrm>
            <a:off x="2423885" y="1983402"/>
            <a:ext cx="9544979" cy="4736435"/>
            <a:chOff x="2423885" y="1983402"/>
            <a:chExt cx="9544979" cy="4736435"/>
          </a:xfrm>
        </p:grpSpPr>
        <p:grpSp>
          <p:nvGrpSpPr>
            <p:cNvPr id="5" name="组合 4"/>
            <p:cNvGrpSpPr/>
            <p:nvPr/>
          </p:nvGrpSpPr>
          <p:grpSpPr>
            <a:xfrm>
              <a:off x="2423885" y="2892198"/>
              <a:ext cx="9544979" cy="3827639"/>
              <a:chOff x="-42631" y="2776738"/>
              <a:chExt cx="12011496" cy="3812473"/>
            </a:xfrm>
          </p:grpSpPr>
          <p:grpSp>
            <p:nvGrpSpPr>
              <p:cNvPr id="13" name="组合 12"/>
              <p:cNvGrpSpPr/>
              <p:nvPr/>
            </p:nvGrpSpPr>
            <p:grpSpPr>
              <a:xfrm>
                <a:off x="7296026" y="2776738"/>
                <a:ext cx="4672839" cy="481042"/>
                <a:chOff x="2057465" y="3657594"/>
                <a:chExt cx="5943452" cy="685782"/>
              </a:xfrm>
            </p:grpSpPr>
            <p:cxnSp>
              <p:nvCxnSpPr>
                <p:cNvPr id="20" name="直接连接符 19"/>
                <p:cNvCxnSpPr/>
                <p:nvPr/>
              </p:nvCxnSpPr>
              <p:spPr bwMode="auto">
                <a:xfrm>
                  <a:off x="2057466"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直接连接符 20"/>
                <p:cNvCxnSpPr/>
                <p:nvPr/>
              </p:nvCxnSpPr>
              <p:spPr bwMode="auto">
                <a:xfrm>
                  <a:off x="2057465" y="4343376"/>
                  <a:ext cx="59434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直接连接符 21"/>
                <p:cNvCxnSpPr/>
                <p:nvPr/>
              </p:nvCxnSpPr>
              <p:spPr bwMode="auto">
                <a:xfrm>
                  <a:off x="3429030"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直接连接符 22"/>
                <p:cNvCxnSpPr/>
                <p:nvPr/>
              </p:nvCxnSpPr>
              <p:spPr bwMode="auto">
                <a:xfrm>
                  <a:off x="4800594"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直接连接符 23"/>
                <p:cNvCxnSpPr/>
                <p:nvPr/>
              </p:nvCxnSpPr>
              <p:spPr bwMode="auto">
                <a:xfrm>
                  <a:off x="6172158"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41" name="直接连接符 40"/>
              <p:cNvCxnSpPr/>
              <p:nvPr/>
            </p:nvCxnSpPr>
            <p:spPr bwMode="auto">
              <a:xfrm>
                <a:off x="11968865" y="3257779"/>
                <a:ext cx="0" cy="21295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78" name="组合 77"/>
              <p:cNvGrpSpPr/>
              <p:nvPr/>
            </p:nvGrpSpPr>
            <p:grpSpPr>
              <a:xfrm>
                <a:off x="6419803" y="3470734"/>
                <a:ext cx="5549062" cy="641707"/>
                <a:chOff x="4267208" y="3048010"/>
                <a:chExt cx="4399271" cy="579392"/>
              </a:xfrm>
            </p:grpSpPr>
            <p:pic>
              <p:nvPicPr>
                <p:cNvPr id="36"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943248" y="3272762"/>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838075" y="3282047"/>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4267208" y="327660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5124936" y="327660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039312" y="3276600"/>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直接连接符 41"/>
                <p:cNvCxnSpPr/>
                <p:nvPr/>
              </p:nvCxnSpPr>
              <p:spPr bwMode="auto">
                <a:xfrm flipH="1">
                  <a:off x="4504684" y="3048010"/>
                  <a:ext cx="41617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直接连接符 46"/>
                <p:cNvCxnSpPr/>
                <p:nvPr/>
              </p:nvCxnSpPr>
              <p:spPr bwMode="auto">
                <a:xfrm>
                  <a:off x="4504683"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直接连接符 47"/>
                <p:cNvCxnSpPr/>
                <p:nvPr/>
              </p:nvCxnSpPr>
              <p:spPr bwMode="auto">
                <a:xfrm>
                  <a:off x="5371513"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直接连接符 48"/>
                <p:cNvCxnSpPr/>
                <p:nvPr/>
              </p:nvCxnSpPr>
              <p:spPr bwMode="auto">
                <a:xfrm>
                  <a:off x="6324551"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直接连接符 49"/>
                <p:cNvCxnSpPr/>
                <p:nvPr/>
              </p:nvCxnSpPr>
              <p:spPr bwMode="auto">
                <a:xfrm>
                  <a:off x="7238927"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直接连接符 50"/>
                <p:cNvCxnSpPr/>
                <p:nvPr/>
              </p:nvCxnSpPr>
              <p:spPr bwMode="auto">
                <a:xfrm>
                  <a:off x="8077105" y="304801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7" name="组合 76"/>
              <p:cNvGrpSpPr/>
              <p:nvPr/>
            </p:nvGrpSpPr>
            <p:grpSpPr>
              <a:xfrm>
                <a:off x="4113505" y="4286463"/>
                <a:ext cx="5549062" cy="641707"/>
                <a:chOff x="4323896" y="4190984"/>
                <a:chExt cx="4399271" cy="579392"/>
              </a:xfrm>
            </p:grpSpPr>
            <p:pic>
              <p:nvPicPr>
                <p:cNvPr id="54"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999936" y="4415736"/>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894763" y="4425021"/>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4323896" y="4419578"/>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5181624" y="4419578"/>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096000" y="441957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直接连接符 58"/>
                <p:cNvCxnSpPr/>
                <p:nvPr/>
              </p:nvCxnSpPr>
              <p:spPr bwMode="auto">
                <a:xfrm flipH="1">
                  <a:off x="4561372" y="4190984"/>
                  <a:ext cx="41617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直接连接符 59"/>
                <p:cNvCxnSpPr/>
                <p:nvPr/>
              </p:nvCxnSpPr>
              <p:spPr bwMode="auto">
                <a:xfrm>
                  <a:off x="4561371" y="4190984"/>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直接连接符 60"/>
                <p:cNvCxnSpPr/>
                <p:nvPr/>
              </p:nvCxnSpPr>
              <p:spPr bwMode="auto">
                <a:xfrm>
                  <a:off x="5428201" y="4190984"/>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直接连接符 61"/>
                <p:cNvCxnSpPr/>
                <p:nvPr/>
              </p:nvCxnSpPr>
              <p:spPr bwMode="auto">
                <a:xfrm>
                  <a:off x="6381239" y="4190984"/>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直接连接符 62"/>
                <p:cNvCxnSpPr/>
                <p:nvPr/>
              </p:nvCxnSpPr>
              <p:spPr bwMode="auto">
                <a:xfrm>
                  <a:off x="7295615" y="4190984"/>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直接连接符 63"/>
                <p:cNvCxnSpPr/>
                <p:nvPr/>
              </p:nvCxnSpPr>
              <p:spPr bwMode="auto">
                <a:xfrm>
                  <a:off x="8133793" y="4190984"/>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6" name="组合 75"/>
              <p:cNvGrpSpPr/>
              <p:nvPr/>
            </p:nvGrpSpPr>
            <p:grpSpPr>
              <a:xfrm>
                <a:off x="1846415" y="5082169"/>
                <a:ext cx="5549062" cy="641707"/>
                <a:chOff x="4333645" y="5069780"/>
                <a:chExt cx="4399271" cy="579392"/>
              </a:xfrm>
            </p:grpSpPr>
            <p:pic>
              <p:nvPicPr>
                <p:cNvPr id="65"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009685" y="5294532"/>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904512" y="5303817"/>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4333645" y="529837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5191373" y="529837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105749" y="5298370"/>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 name="直接连接符 69"/>
                <p:cNvCxnSpPr/>
                <p:nvPr/>
              </p:nvCxnSpPr>
              <p:spPr bwMode="auto">
                <a:xfrm flipH="1">
                  <a:off x="4571121" y="5069780"/>
                  <a:ext cx="41617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直接连接符 70"/>
                <p:cNvCxnSpPr/>
                <p:nvPr/>
              </p:nvCxnSpPr>
              <p:spPr bwMode="auto">
                <a:xfrm>
                  <a:off x="4571120"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直接连接符 71"/>
                <p:cNvCxnSpPr/>
                <p:nvPr/>
              </p:nvCxnSpPr>
              <p:spPr bwMode="auto">
                <a:xfrm>
                  <a:off x="5437950"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直接连接符 72"/>
                <p:cNvCxnSpPr/>
                <p:nvPr/>
              </p:nvCxnSpPr>
              <p:spPr bwMode="auto">
                <a:xfrm>
                  <a:off x="6390988"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直接连接符 73"/>
                <p:cNvCxnSpPr/>
                <p:nvPr/>
              </p:nvCxnSpPr>
              <p:spPr bwMode="auto">
                <a:xfrm>
                  <a:off x="7305364"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直接连接符 74"/>
                <p:cNvCxnSpPr/>
                <p:nvPr/>
              </p:nvCxnSpPr>
              <p:spPr bwMode="auto">
                <a:xfrm>
                  <a:off x="8143542"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80" name="直接连接符 79"/>
              <p:cNvCxnSpPr/>
              <p:nvPr/>
            </p:nvCxnSpPr>
            <p:spPr bwMode="auto">
              <a:xfrm>
                <a:off x="4416251" y="3470734"/>
                <a:ext cx="13338" cy="815729"/>
              </a:xfrm>
              <a:prstGeom prst="line">
                <a:avLst/>
              </a:prstGeom>
              <a:solidFill>
                <a:schemeClr val="accent1"/>
              </a:solidFill>
              <a:ln w="9525" cap="flat" cmpd="sng" algn="ctr">
                <a:solidFill>
                  <a:schemeClr val="tx1"/>
                </a:solidFill>
                <a:prstDash val="dashDot"/>
                <a:round/>
                <a:headEnd type="none" w="med" len="med"/>
                <a:tailEnd type="none" w="med" len="med"/>
              </a:ln>
              <a:effectLst/>
            </p:spPr>
          </p:cxnSp>
          <p:grpSp>
            <p:nvGrpSpPr>
              <p:cNvPr id="83" name="组合 82"/>
              <p:cNvGrpSpPr/>
              <p:nvPr/>
            </p:nvGrpSpPr>
            <p:grpSpPr>
              <a:xfrm>
                <a:off x="-42631" y="5947504"/>
                <a:ext cx="5549062" cy="641707"/>
                <a:chOff x="4333645" y="5069780"/>
                <a:chExt cx="4399271" cy="579392"/>
              </a:xfrm>
            </p:grpSpPr>
            <p:pic>
              <p:nvPicPr>
                <p:cNvPr id="84"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009685" y="5294532"/>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904512" y="5303817"/>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4333645" y="529837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5191373" y="5298374"/>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图片 8"/>
                <p:cNvPicPr>
                  <a:picLocks noChangeAspect="1"/>
                </p:cNvPicPr>
                <p:nvPr/>
              </p:nvPicPr>
              <p:blipFill>
                <a:blip r:embed="rId3" cstate="print">
                  <a:extLst>
                    <a:ext uri="{BEBA8EAE-BF5A-486C-A8C5-ECC9F3942E4B}">
                      <a14:imgProps xmlns:a14="http://schemas.microsoft.com/office/drawing/2010/main">
                        <a14:imgLayer r:embed="rId4">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105749" y="5298370"/>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 name="直接连接符 88"/>
                <p:cNvCxnSpPr/>
                <p:nvPr/>
              </p:nvCxnSpPr>
              <p:spPr bwMode="auto">
                <a:xfrm flipH="1">
                  <a:off x="4571121" y="5069780"/>
                  <a:ext cx="41617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0" name="直接连接符 89"/>
                <p:cNvCxnSpPr/>
                <p:nvPr/>
              </p:nvCxnSpPr>
              <p:spPr bwMode="auto">
                <a:xfrm>
                  <a:off x="4571120"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1" name="直接连接符 90"/>
                <p:cNvCxnSpPr/>
                <p:nvPr/>
              </p:nvCxnSpPr>
              <p:spPr bwMode="auto">
                <a:xfrm>
                  <a:off x="5437950"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直接连接符 91"/>
                <p:cNvCxnSpPr/>
                <p:nvPr/>
              </p:nvCxnSpPr>
              <p:spPr bwMode="auto">
                <a:xfrm>
                  <a:off x="6390988"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直接连接符 92"/>
                <p:cNvCxnSpPr/>
                <p:nvPr/>
              </p:nvCxnSpPr>
              <p:spPr bwMode="auto">
                <a:xfrm>
                  <a:off x="7305364"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直接连接符 93"/>
                <p:cNvCxnSpPr/>
                <p:nvPr/>
              </p:nvCxnSpPr>
              <p:spPr bwMode="auto">
                <a:xfrm>
                  <a:off x="8143542" y="5069780"/>
                  <a:ext cx="0" cy="24913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7" name="AutoShape 8"/>
              <p:cNvSpPr>
                <a:spLocks noChangeArrowheads="1"/>
              </p:cNvSpPr>
              <p:nvPr/>
            </p:nvSpPr>
            <p:spPr bwMode="auto">
              <a:xfrm>
                <a:off x="5296206" y="5933820"/>
                <a:ext cx="3168649" cy="655391"/>
              </a:xfrm>
              <a:prstGeom prst="irregularSeal1">
                <a:avLst/>
              </a:prstGeom>
              <a:solidFill>
                <a:srgbClr val="FF9900"/>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pPr algn="ctr"/>
                <a:r>
                  <a:rPr kumimoji="1" lang="en-US" altLang="zh-CN" sz="2400" dirty="0" smtClean="0">
                    <a:latin typeface="Arial" pitchFamily="34" charset="0"/>
                    <a:cs typeface="Arial" pitchFamily="34" charset="0"/>
                  </a:rPr>
                  <a:t>100</a:t>
                </a:r>
                <a:r>
                  <a:rPr kumimoji="1" lang="zh-CN" altLang="en-US" sz="2400" dirty="0" smtClean="0">
                    <a:latin typeface="Arial" pitchFamily="34" charset="0"/>
                    <a:cs typeface="Arial" pitchFamily="34" charset="0"/>
                  </a:rPr>
                  <a:t> </a:t>
                </a:r>
                <a:r>
                  <a:rPr kumimoji="1" lang="en-US" altLang="zh-CN" sz="2400" dirty="0" smtClean="0">
                    <a:latin typeface="Arial" pitchFamily="34" charset="0"/>
                    <a:cs typeface="Arial" pitchFamily="34" charset="0"/>
                  </a:rPr>
                  <a:t>sets</a:t>
                </a:r>
                <a:endParaRPr kumimoji="1" lang="zh-CN" altLang="en-US" sz="2400" dirty="0">
                  <a:latin typeface="Arial" pitchFamily="34" charset="0"/>
                  <a:cs typeface="Arial" pitchFamily="34" charset="0"/>
                </a:endParaRPr>
              </a:p>
            </p:txBody>
          </p:sp>
          <p:cxnSp>
            <p:nvCxnSpPr>
              <p:cNvPr id="112" name="直接连接符 111"/>
              <p:cNvCxnSpPr/>
              <p:nvPr/>
            </p:nvCxnSpPr>
            <p:spPr bwMode="auto">
              <a:xfrm>
                <a:off x="4461516" y="3470734"/>
                <a:ext cx="2280384"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113" name="直接连接符 112"/>
              <p:cNvCxnSpPr/>
              <p:nvPr/>
            </p:nvCxnSpPr>
            <p:spPr bwMode="auto">
              <a:xfrm>
                <a:off x="9649229" y="4318772"/>
                <a:ext cx="13338" cy="81572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114" name="直接连接符 113"/>
              <p:cNvCxnSpPr/>
              <p:nvPr/>
            </p:nvCxnSpPr>
            <p:spPr bwMode="auto">
              <a:xfrm>
                <a:off x="7368845" y="5087001"/>
                <a:ext cx="2280384"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115" name="直接连接符 114"/>
              <p:cNvCxnSpPr/>
              <p:nvPr/>
            </p:nvCxnSpPr>
            <p:spPr bwMode="auto">
              <a:xfrm>
                <a:off x="261425" y="5085434"/>
                <a:ext cx="13338" cy="81572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116" name="直接连接符 115"/>
              <p:cNvCxnSpPr/>
              <p:nvPr/>
            </p:nvCxnSpPr>
            <p:spPr bwMode="auto">
              <a:xfrm>
                <a:off x="306690" y="5085434"/>
                <a:ext cx="2280384"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grpSp>
        <p:pic>
          <p:nvPicPr>
            <p:cNvPr id="95" name="图片 94"/>
            <p:cNvPicPr>
              <a:picLocks noChangeAspect="1"/>
            </p:cNvPicPr>
            <p:nvPr/>
          </p:nvPicPr>
          <p:blipFill rotWithShape="1">
            <a:blip r:embed="rId5" cstate="print">
              <a:extLst>
                <a:ext uri="{28A0092B-C50C-407E-A947-70E740481C1C}">
                  <a14:useLocalDpi xmlns:a14="http://schemas.microsoft.com/office/drawing/2010/main" val="0"/>
                </a:ext>
              </a:extLst>
            </a:blip>
            <a:srcRect l="22651" t="2393" r="21242"/>
            <a:stretch/>
          </p:blipFill>
          <p:spPr>
            <a:xfrm>
              <a:off x="7874914" y="1983402"/>
              <a:ext cx="856800" cy="1023500"/>
            </a:xfrm>
            <a:prstGeom prst="rect">
              <a:avLst/>
            </a:prstGeom>
          </p:spPr>
        </p:pic>
        <p:pic>
          <p:nvPicPr>
            <p:cNvPr id="96" name="图片 95"/>
            <p:cNvPicPr>
              <a:picLocks noChangeAspect="1"/>
            </p:cNvPicPr>
            <p:nvPr/>
          </p:nvPicPr>
          <p:blipFill rotWithShape="1">
            <a:blip r:embed="rId5" cstate="print">
              <a:extLst>
                <a:ext uri="{28A0092B-C50C-407E-A947-70E740481C1C}">
                  <a14:useLocalDpi xmlns:a14="http://schemas.microsoft.com/office/drawing/2010/main" val="0"/>
                </a:ext>
              </a:extLst>
            </a:blip>
            <a:srcRect l="22651" t="2393" r="21242"/>
            <a:stretch/>
          </p:blipFill>
          <p:spPr>
            <a:xfrm>
              <a:off x="8734787" y="1983402"/>
              <a:ext cx="856800" cy="1023500"/>
            </a:xfrm>
            <a:prstGeom prst="rect">
              <a:avLst/>
            </a:prstGeom>
          </p:spPr>
        </p:pic>
        <p:pic>
          <p:nvPicPr>
            <p:cNvPr id="99" name="图片 98"/>
            <p:cNvPicPr>
              <a:picLocks noChangeAspect="1"/>
            </p:cNvPicPr>
            <p:nvPr/>
          </p:nvPicPr>
          <p:blipFill rotWithShape="1">
            <a:blip r:embed="rId5" cstate="print">
              <a:extLst>
                <a:ext uri="{28A0092B-C50C-407E-A947-70E740481C1C}">
                  <a14:useLocalDpi xmlns:a14="http://schemas.microsoft.com/office/drawing/2010/main" val="0"/>
                </a:ext>
              </a:extLst>
            </a:blip>
            <a:srcRect l="22651" t="2393" r="21242"/>
            <a:stretch/>
          </p:blipFill>
          <p:spPr>
            <a:xfrm>
              <a:off x="9577548" y="1983402"/>
              <a:ext cx="856800" cy="1023500"/>
            </a:xfrm>
            <a:prstGeom prst="rect">
              <a:avLst/>
            </a:prstGeom>
          </p:spPr>
        </p:pic>
        <p:pic>
          <p:nvPicPr>
            <p:cNvPr id="100" name="图片 99"/>
            <p:cNvPicPr>
              <a:picLocks noChangeAspect="1"/>
            </p:cNvPicPr>
            <p:nvPr/>
          </p:nvPicPr>
          <p:blipFill rotWithShape="1">
            <a:blip r:embed="rId5" cstate="print">
              <a:extLst>
                <a:ext uri="{28A0092B-C50C-407E-A947-70E740481C1C}">
                  <a14:useLocalDpi xmlns:a14="http://schemas.microsoft.com/office/drawing/2010/main" val="0"/>
                </a:ext>
              </a:extLst>
            </a:blip>
            <a:srcRect l="22651" t="2393" r="21242"/>
            <a:stretch/>
          </p:blipFill>
          <p:spPr>
            <a:xfrm>
              <a:off x="10446744" y="1983402"/>
              <a:ext cx="856800" cy="1023500"/>
            </a:xfrm>
            <a:prstGeom prst="rect">
              <a:avLst/>
            </a:prstGeom>
          </p:spPr>
        </p:pic>
      </p:grpSp>
      <p:sp>
        <p:nvSpPr>
          <p:cNvPr id="111" name="矩形 110"/>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aphicFrame>
        <p:nvGraphicFramePr>
          <p:cNvPr id="79" name="表格 78"/>
          <p:cNvGraphicFramePr>
            <a:graphicFrameLocks noGrp="1"/>
          </p:cNvGraphicFramePr>
          <p:nvPr>
            <p:extLst>
              <p:ext uri="{D42A27DB-BD31-4B8C-83A1-F6EECF244321}">
                <p14:modId xmlns:p14="http://schemas.microsoft.com/office/powerpoint/2010/main" val="727465950"/>
              </p:ext>
            </p:extLst>
          </p:nvPr>
        </p:nvGraphicFramePr>
        <p:xfrm>
          <a:off x="177471" y="1884258"/>
          <a:ext cx="7375234" cy="2486638"/>
        </p:xfrm>
        <a:graphic>
          <a:graphicData uri="http://schemas.openxmlformats.org/drawingml/2006/table">
            <a:tbl>
              <a:tblPr>
                <a:tableStyleId>{D7AC3CCA-C797-4891-BE02-D94E43425B78}</a:tableStyleId>
              </a:tblPr>
              <a:tblGrid>
                <a:gridCol w="838333"/>
                <a:gridCol w="1131979"/>
                <a:gridCol w="851940"/>
                <a:gridCol w="773220"/>
                <a:gridCol w="1640528"/>
                <a:gridCol w="916077"/>
                <a:gridCol w="1223157"/>
              </a:tblGrid>
              <a:tr h="0">
                <a:tc gridSpan="6">
                  <a:txBody>
                    <a:bodyPr/>
                    <a:lstStyle/>
                    <a:p>
                      <a:pPr indent="0" algn="ctr">
                        <a:lnSpc>
                          <a:spcPct val="150000"/>
                        </a:lnSpc>
                        <a:spcAft>
                          <a:spcPts val="0"/>
                        </a:spcAft>
                      </a:pPr>
                      <a:r>
                        <a:rPr lang="en-US" sz="1200" b="1" kern="100" dirty="0" smtClean="0">
                          <a:solidFill>
                            <a:schemeClr val="bg1"/>
                          </a:solidFill>
                          <a:effectLst/>
                          <a:latin typeface="Arial" pitchFamily="34" charset="0"/>
                          <a:ea typeface="+mn-ea"/>
                          <a:cs typeface="Arial" pitchFamily="34" charset="0"/>
                        </a:rPr>
                        <a:t>ID</a:t>
                      </a:r>
                      <a:r>
                        <a:rPr lang="en-US" sz="1200" b="1" kern="100" baseline="0" dirty="0">
                          <a:solidFill>
                            <a:schemeClr val="bg1"/>
                          </a:solidFill>
                          <a:effectLst/>
                          <a:latin typeface="Arial" pitchFamily="34" charset="0"/>
                          <a:ea typeface="+mn-ea"/>
                          <a:cs typeface="Arial" pitchFamily="34" charset="0"/>
                        </a:rPr>
                        <a:t> </a:t>
                      </a:r>
                      <a:r>
                        <a:rPr lang="en-US" sz="1200" b="1" kern="100" baseline="0" dirty="0" smtClean="0">
                          <a:solidFill>
                            <a:schemeClr val="bg1"/>
                          </a:solidFill>
                          <a:effectLst/>
                          <a:latin typeface="Arial" pitchFamily="34" charset="0"/>
                          <a:ea typeface="+mn-ea"/>
                          <a:cs typeface="Arial" pitchFamily="34" charset="0"/>
                        </a:rPr>
                        <a:t>section</a:t>
                      </a:r>
                      <a:r>
                        <a:rPr lang="zh-CN" sz="1200" b="1" kern="100" dirty="0" smtClean="0">
                          <a:solidFill>
                            <a:schemeClr val="bg1"/>
                          </a:solidFill>
                          <a:effectLst/>
                          <a:latin typeface="Arial" pitchFamily="34" charset="0"/>
                          <a:ea typeface="+mn-ea"/>
                          <a:cs typeface="Arial" pitchFamily="34" charset="0"/>
                        </a:rPr>
                        <a:t>（</a:t>
                      </a:r>
                      <a:r>
                        <a:rPr lang="en-US" altLang="zh-CN" sz="1200" b="1" kern="100" dirty="0" smtClean="0">
                          <a:solidFill>
                            <a:schemeClr val="bg1"/>
                          </a:solidFill>
                          <a:effectLst/>
                          <a:latin typeface="Arial" pitchFamily="34" charset="0"/>
                          <a:ea typeface="+mn-ea"/>
                          <a:cs typeface="Arial" pitchFamily="34" charset="0"/>
                        </a:rPr>
                        <a:t>arbitration section in </a:t>
                      </a:r>
                      <a:r>
                        <a:rPr lang="en-US" sz="1200" b="1" kern="100" dirty="0" smtClean="0">
                          <a:solidFill>
                            <a:schemeClr val="bg1"/>
                          </a:solidFill>
                          <a:effectLst/>
                          <a:latin typeface="Arial" pitchFamily="34" charset="0"/>
                          <a:ea typeface="+mn-ea"/>
                          <a:cs typeface="Arial" pitchFamily="34" charset="0"/>
                        </a:rPr>
                        <a:t>CAN</a:t>
                      </a:r>
                      <a:r>
                        <a:rPr lang="en-US" altLang="zh-CN" sz="1200" b="1" kern="100" dirty="0" smtClean="0">
                          <a:solidFill>
                            <a:schemeClr val="bg1"/>
                          </a:solidFill>
                          <a:effectLst/>
                          <a:latin typeface="Arial" pitchFamily="34" charset="0"/>
                          <a:ea typeface="+mn-ea"/>
                          <a:cs typeface="Arial" pitchFamily="34" charset="0"/>
                        </a:rPr>
                        <a:t> protocol</a:t>
                      </a:r>
                      <a:r>
                        <a:rPr lang="zh-CN" sz="1200" b="1" kern="100" dirty="0" smtClean="0">
                          <a:solidFill>
                            <a:schemeClr val="bg1"/>
                          </a:solidFill>
                          <a:effectLst/>
                          <a:latin typeface="Arial" pitchFamily="34" charset="0"/>
                          <a:ea typeface="+mn-ea"/>
                          <a:cs typeface="Arial" pitchFamily="34" charset="0"/>
                        </a:rPr>
                        <a:t>）</a:t>
                      </a:r>
                      <a:endParaRPr lang="zh-CN" sz="1200" b="1" kern="100" dirty="0">
                        <a:solidFill>
                          <a:schemeClr val="bg1"/>
                        </a:solidFill>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243B"/>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indent="0" algn="ctr">
                        <a:lnSpc>
                          <a:spcPct val="150000"/>
                        </a:lnSpc>
                        <a:spcAft>
                          <a:spcPts val="0"/>
                        </a:spcAft>
                      </a:pPr>
                      <a:r>
                        <a:rPr lang="en-US" altLang="zh-CN" sz="1200" b="1" kern="100" dirty="0" smtClean="0">
                          <a:solidFill>
                            <a:schemeClr val="bg1"/>
                          </a:solidFill>
                          <a:effectLst/>
                          <a:latin typeface="Arial" pitchFamily="34" charset="0"/>
                          <a:ea typeface="+mn-ea"/>
                          <a:cs typeface="Arial" pitchFamily="34" charset="0"/>
                        </a:rPr>
                        <a:t>Data section</a:t>
                      </a:r>
                      <a:r>
                        <a:rPr lang="zh-CN" sz="1200" b="1" kern="100" dirty="0" smtClean="0">
                          <a:solidFill>
                            <a:schemeClr val="bg1"/>
                          </a:solidFill>
                          <a:effectLst/>
                          <a:latin typeface="Arial" pitchFamily="34" charset="0"/>
                          <a:ea typeface="+mn-ea"/>
                          <a:cs typeface="Arial" pitchFamily="34" charset="0"/>
                        </a:rPr>
                        <a:t>（</a:t>
                      </a:r>
                      <a:r>
                        <a:rPr lang="en-US" sz="1200" b="1" kern="100" dirty="0">
                          <a:solidFill>
                            <a:schemeClr val="bg1"/>
                          </a:solidFill>
                          <a:effectLst/>
                          <a:latin typeface="Arial" pitchFamily="34" charset="0"/>
                          <a:ea typeface="+mn-ea"/>
                          <a:cs typeface="Arial" pitchFamily="34" charset="0"/>
                        </a:rPr>
                        <a:t>DATA</a:t>
                      </a:r>
                      <a:r>
                        <a:rPr lang="zh-CN" sz="1200" b="1" kern="100" dirty="0">
                          <a:solidFill>
                            <a:schemeClr val="bg1"/>
                          </a:solidFill>
                          <a:effectLst/>
                          <a:latin typeface="Arial" pitchFamily="34" charset="0"/>
                          <a:ea typeface="+mn-ea"/>
                          <a:cs typeface="Arial" pitchFamily="34" charset="0"/>
                        </a:rPr>
                        <a:t>）</a:t>
                      </a: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243B"/>
                    </a:solidFill>
                  </a:tcPr>
                </a:tc>
              </a:tr>
              <a:tr h="365328">
                <a:tc gridSpan="3">
                  <a:txBody>
                    <a:bodyPr/>
                    <a:lstStyle/>
                    <a:p>
                      <a:pPr indent="0" algn="ctr">
                        <a:lnSpc>
                          <a:spcPct val="150000"/>
                        </a:lnSpc>
                        <a:spcAft>
                          <a:spcPts val="0"/>
                        </a:spcAft>
                      </a:pPr>
                      <a:r>
                        <a:rPr lang="en-US" sz="1200" kern="100" dirty="0">
                          <a:effectLst/>
                          <a:latin typeface="Arial" pitchFamily="34" charset="0"/>
                          <a:ea typeface="+mn-ea"/>
                          <a:cs typeface="Arial" pitchFamily="34" charset="0"/>
                        </a:rPr>
                        <a:t>11bits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ltLang="en-US"/>
                    </a:p>
                  </a:txBody>
                  <a:tcPr/>
                </a:tc>
                <a:tc hMerge="1">
                  <a:txBody>
                    <a:bodyPr/>
                    <a:lstStyle/>
                    <a:p>
                      <a:endParaRPr lang="zh-CN" altLang="en-US"/>
                    </a:p>
                  </a:txBody>
                  <a:tcPr/>
                </a:tc>
                <a:tc gridSpan="3">
                  <a:txBody>
                    <a:bodyPr/>
                    <a:lstStyle/>
                    <a:p>
                      <a:pPr marL="0" indent="0" algn="ctr" defTabSz="914400" rtl="0" eaLnBrk="1" latinLnBrk="0" hangingPunct="1">
                        <a:lnSpc>
                          <a:spcPct val="150000"/>
                        </a:lnSpc>
                        <a:spcAft>
                          <a:spcPts val="0"/>
                        </a:spcAft>
                      </a:pPr>
                      <a:r>
                        <a:rPr lang="en-US" sz="1200" kern="100" dirty="0" smtClean="0">
                          <a:solidFill>
                            <a:schemeClr val="dk1"/>
                          </a:solidFill>
                          <a:effectLst/>
                          <a:latin typeface="Arial" pitchFamily="34" charset="0"/>
                          <a:ea typeface="+mn-ea"/>
                          <a:cs typeface="Arial" pitchFamily="34" charset="0"/>
                        </a:rPr>
                        <a:t>18bits</a:t>
                      </a:r>
                      <a:endParaRPr lang="zh-CN" sz="1200" kern="100" dirty="0">
                        <a:solidFill>
                          <a:schemeClr val="dk1"/>
                        </a:solidFill>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ltLang="en-US"/>
                    </a:p>
                  </a:txBody>
                  <a:tcPr/>
                </a:tc>
                <a:tc hMerge="1">
                  <a:txBody>
                    <a:bodyPr/>
                    <a:lstStyle/>
                    <a:p>
                      <a:endParaRPr lang="zh-CN" altLang="en-US"/>
                    </a:p>
                  </a:txBody>
                  <a:tcPr/>
                </a:tc>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8*N 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r>
              <a:tr h="365328">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4bits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4bits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3bits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4bits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7bits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7bits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indent="0" algn="ctr">
                        <a:lnSpc>
                          <a:spcPct val="150000"/>
                        </a:lnSpc>
                        <a:spcAft>
                          <a:spcPts val="0"/>
                        </a:spcAft>
                      </a:pPr>
                      <a:r>
                        <a:rPr lang="en-US" sz="1200" kern="100" dirty="0">
                          <a:effectLst/>
                          <a:latin typeface="Arial" pitchFamily="34" charset="0"/>
                          <a:ea typeface="+mn-ea"/>
                          <a:cs typeface="Arial" pitchFamily="34" charset="0"/>
                        </a:rPr>
                        <a:t>8*N bits</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r>
              <a:tr h="365328">
                <a:tc gridSpan="2">
                  <a:txBody>
                    <a:bodyPr/>
                    <a:lstStyle/>
                    <a:p>
                      <a:pPr indent="0" algn="ctr">
                        <a:lnSpc>
                          <a:spcPct val="150000"/>
                        </a:lnSpc>
                        <a:spcAft>
                          <a:spcPts val="0"/>
                        </a:spcAft>
                      </a:pPr>
                      <a:r>
                        <a:rPr lang="en-US" altLang="zh-CN" sz="1200" kern="100" dirty="0" smtClean="0">
                          <a:effectLst/>
                          <a:latin typeface="Arial" pitchFamily="34" charset="0"/>
                          <a:ea typeface="+mn-ea"/>
                          <a:cs typeface="Arial" pitchFamily="34" charset="0"/>
                        </a:rPr>
                        <a:t>Function code</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ltLang="en-US"/>
                    </a:p>
                  </a:txBody>
                  <a:tcPr/>
                </a:tc>
                <a:tc gridSpan="2">
                  <a:txBody>
                    <a:bodyPr/>
                    <a:lstStyle/>
                    <a:p>
                      <a:pPr indent="0" algn="ctr">
                        <a:lnSpc>
                          <a:spcPct val="150000"/>
                        </a:lnSpc>
                        <a:spcAft>
                          <a:spcPts val="0"/>
                        </a:spcAft>
                      </a:pPr>
                      <a:r>
                        <a:rPr lang="en-US" sz="1200" kern="100" dirty="0" smtClean="0">
                          <a:effectLst/>
                          <a:latin typeface="Arial" pitchFamily="34" charset="0"/>
                          <a:ea typeface="+mn-ea"/>
                          <a:cs typeface="Arial" pitchFamily="34" charset="0"/>
                        </a:rPr>
                        <a:t>CAN2</a:t>
                      </a:r>
                      <a:r>
                        <a:rPr lang="en-US" altLang="zh-CN" sz="1200" kern="100" dirty="0" smtClean="0">
                          <a:effectLst/>
                          <a:latin typeface="Arial" pitchFamily="34" charset="0"/>
                          <a:ea typeface="+mn-ea"/>
                          <a:cs typeface="Arial" pitchFamily="34" charset="0"/>
                        </a:rPr>
                        <a:t> network </a:t>
                      </a:r>
                      <a:r>
                        <a:rPr lang="en-US" altLang="zh-CN" sz="1200" kern="100" dirty="0" err="1" smtClean="0">
                          <a:effectLst/>
                          <a:latin typeface="Arial" pitchFamily="34" charset="0"/>
                          <a:ea typeface="+mn-ea"/>
                          <a:cs typeface="Arial" pitchFamily="34" charset="0"/>
                        </a:rPr>
                        <a:t>addr</a:t>
                      </a:r>
                      <a:r>
                        <a:rPr lang="en-US" altLang="zh-CN" sz="1200" kern="100" dirty="0" smtClean="0">
                          <a:effectLst/>
                          <a:latin typeface="Arial" pitchFamily="34" charset="0"/>
                          <a:ea typeface="+mn-ea"/>
                          <a:cs typeface="Arial" pitchFamily="34" charset="0"/>
                        </a:rPr>
                        <a:t>.</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hMerge="1">
                  <a:txBody>
                    <a:bodyPr/>
                    <a:lstStyle/>
                    <a:p>
                      <a:endParaRPr lang="zh-CN" altLang="en-US"/>
                    </a:p>
                  </a:txBody>
                  <a:tcPr/>
                </a:tc>
                <a:tc>
                  <a:txBody>
                    <a:bodyPr/>
                    <a:lstStyle/>
                    <a:p>
                      <a:pPr indent="0" algn="ctr">
                        <a:lnSpc>
                          <a:spcPct val="150000"/>
                        </a:lnSpc>
                        <a:spcAft>
                          <a:spcPts val="0"/>
                        </a:spcAft>
                      </a:pPr>
                      <a:r>
                        <a:rPr lang="en-US" sz="1200" kern="100" dirty="0" smtClean="0">
                          <a:effectLst/>
                          <a:latin typeface="Arial" pitchFamily="34" charset="0"/>
                          <a:ea typeface="+mn-ea"/>
                          <a:cs typeface="Arial" pitchFamily="34" charset="0"/>
                        </a:rPr>
                        <a:t>CAN1</a:t>
                      </a:r>
                      <a:r>
                        <a:rPr lang="en-US" altLang="zh-CN" sz="1200" kern="100" dirty="0" smtClean="0">
                          <a:effectLst/>
                          <a:latin typeface="Arial" pitchFamily="34" charset="0"/>
                          <a:ea typeface="+mn-ea"/>
                          <a:cs typeface="Arial" pitchFamily="34" charset="0"/>
                        </a:rPr>
                        <a:t> network </a:t>
                      </a:r>
                      <a:r>
                        <a:rPr lang="en-US" altLang="zh-CN" sz="1200" kern="100" dirty="0" err="1" smtClean="0">
                          <a:effectLst/>
                          <a:latin typeface="Arial" pitchFamily="34" charset="0"/>
                          <a:ea typeface="+mn-ea"/>
                          <a:cs typeface="Arial" pitchFamily="34" charset="0"/>
                        </a:rPr>
                        <a:t>addr</a:t>
                      </a:r>
                      <a:r>
                        <a:rPr lang="en-US" altLang="zh-CN" sz="1200" kern="100" dirty="0" smtClean="0">
                          <a:effectLst/>
                          <a:latin typeface="Arial" pitchFamily="34" charset="0"/>
                          <a:ea typeface="+mn-ea"/>
                          <a:cs typeface="Arial" pitchFamily="34" charset="0"/>
                        </a:rPr>
                        <a:t>.</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a:txBody>
                    <a:bodyPr/>
                    <a:lstStyle/>
                    <a:p>
                      <a:pPr indent="0" algn="ctr">
                        <a:lnSpc>
                          <a:spcPct val="150000"/>
                        </a:lnSpc>
                        <a:spcAft>
                          <a:spcPts val="0"/>
                        </a:spcAft>
                      </a:pPr>
                      <a:r>
                        <a:rPr lang="en-US" altLang="zh-CN" sz="1200" kern="100" dirty="0" smtClean="0">
                          <a:effectLst/>
                          <a:latin typeface="Arial" pitchFamily="34" charset="0"/>
                          <a:ea typeface="+mn-ea"/>
                          <a:cs typeface="Arial" pitchFamily="34" charset="0"/>
                        </a:rPr>
                        <a:t>Data type</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c>
                  <a:txBody>
                    <a:bodyPr/>
                    <a:lstStyle/>
                    <a:p>
                      <a:pPr indent="0" algn="ctr">
                        <a:lnSpc>
                          <a:spcPct val="150000"/>
                        </a:lnSpc>
                        <a:spcAft>
                          <a:spcPts val="0"/>
                        </a:spcAft>
                      </a:pPr>
                      <a:r>
                        <a:rPr lang="en-US" altLang="zh-CN" sz="1200" kern="100" dirty="0" smtClean="0">
                          <a:effectLst/>
                          <a:latin typeface="Arial" pitchFamily="34" charset="0"/>
                          <a:ea typeface="+mn-ea"/>
                          <a:cs typeface="Arial" pitchFamily="34" charset="0"/>
                        </a:rPr>
                        <a:t>Data section</a:t>
                      </a:r>
                      <a:endParaRPr lang="zh-CN" sz="1200" kern="100" dirty="0">
                        <a:effectLst/>
                        <a:latin typeface="Arial" pitchFamily="34" charset="0"/>
                        <a:ea typeface="+mn-ea"/>
                        <a:cs typeface="Arial" pitchFamily="34" charset="0"/>
                      </a:endParaRPr>
                    </a:p>
                  </a:txBody>
                  <a:tcPr marL="68574" marR="68574" marT="95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BCB"/>
                    </a:solidFill>
                  </a:tcPr>
                </a:tc>
              </a:tr>
              <a:tr h="630128">
                <a:tc gridSpan="2">
                  <a:txBody>
                    <a:bodyPr/>
                    <a:lstStyle/>
                    <a:p>
                      <a:pPr marL="0" indent="0" algn="l" defTabSz="914400" rtl="0" eaLnBrk="1" latinLnBrk="0" hangingPunct="1">
                        <a:lnSpc>
                          <a:spcPct val="150000"/>
                        </a:lnSpc>
                        <a:spcAft>
                          <a:spcPts val="0"/>
                        </a:spcAft>
                      </a:pPr>
                      <a:r>
                        <a:rPr lang="en-US" altLang="zh-CN" sz="1200" kern="100" dirty="0" smtClean="0">
                          <a:effectLst/>
                          <a:latin typeface="Arial" pitchFamily="34" charset="0"/>
                          <a:ea typeface="+mn-ea"/>
                          <a:cs typeface="Arial" pitchFamily="34" charset="0"/>
                        </a:rPr>
                        <a:t>Function extensibility: support</a:t>
                      </a:r>
                      <a:r>
                        <a:rPr lang="zh-CN" altLang="en-US" sz="1200" kern="100" baseline="0" dirty="0" smtClean="0">
                          <a:effectLst/>
                          <a:latin typeface="Arial" pitchFamily="34" charset="0"/>
                          <a:ea typeface="+mn-ea"/>
                          <a:cs typeface="Arial" pitchFamily="34" charset="0"/>
                        </a:rPr>
                        <a:t> </a:t>
                      </a:r>
                      <a:r>
                        <a:rPr lang="en-US" altLang="zh-CN" sz="1200" b="1" kern="100" dirty="0" smtClean="0">
                          <a:solidFill>
                            <a:srgbClr val="FF0000"/>
                          </a:solidFill>
                          <a:effectLst/>
                          <a:latin typeface="Arial" pitchFamily="34" charset="0"/>
                          <a:ea typeface="+mn-ea"/>
                          <a:cs typeface="Arial" pitchFamily="34" charset="0"/>
                        </a:rPr>
                        <a:t>256</a:t>
                      </a:r>
                      <a:r>
                        <a:rPr lang="en-US" altLang="zh-CN" sz="1200" b="1" kern="100" baseline="0" dirty="0" smtClean="0">
                          <a:solidFill>
                            <a:srgbClr val="FF0000"/>
                          </a:solidFill>
                          <a:effectLst/>
                          <a:latin typeface="Arial" pitchFamily="34" charset="0"/>
                          <a:ea typeface="+mn-ea"/>
                          <a:cs typeface="Arial" pitchFamily="34" charset="0"/>
                        </a:rPr>
                        <a:t> </a:t>
                      </a:r>
                      <a:r>
                        <a:rPr lang="en-US" altLang="zh-CN" sz="1200" kern="100" dirty="0" smtClean="0">
                          <a:effectLst/>
                          <a:latin typeface="Arial" pitchFamily="34" charset="0"/>
                          <a:ea typeface="+mn-ea"/>
                          <a:cs typeface="Arial" pitchFamily="34" charset="0"/>
                        </a:rPr>
                        <a:t>function types and priority levels</a:t>
                      </a:r>
                      <a:endParaRPr lang="zh-CN" sz="1200" kern="100" dirty="0">
                        <a:effectLst/>
                        <a:latin typeface="Arial" pitchFamily="34" charset="0"/>
                        <a:ea typeface="+mn-ea"/>
                        <a:cs typeface="Arial" pitchFamily="34" charset="0"/>
                      </a:endParaRPr>
                    </a:p>
                  </a:txBody>
                  <a:tcPr marL="68574" marR="68574" marT="952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ltLang="en-US"/>
                    </a:p>
                  </a:txBody>
                  <a:tcPr/>
                </a:tc>
                <a:tc gridSpan="3">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altLang="zh-CN" sz="1200" dirty="0" smtClean="0">
                          <a:latin typeface="Arial" pitchFamily="34" charset="0"/>
                          <a:ea typeface="微软雅黑" pitchFamily="34" charset="-122"/>
                          <a:cs typeface="Arial" pitchFamily="34" charset="0"/>
                        </a:rPr>
                        <a:t>The number of devices is expandable: 128</a:t>
                      </a:r>
                      <a:r>
                        <a:rPr lang="zh-CN" altLang="en-US" sz="1200" dirty="0" smtClean="0">
                          <a:latin typeface="Arial" pitchFamily="34" charset="0"/>
                          <a:ea typeface="微软雅黑" pitchFamily="34" charset="-122"/>
                          <a:cs typeface="Arial" pitchFamily="34" charset="0"/>
                        </a:rPr>
                        <a:t>*</a:t>
                      </a:r>
                      <a:r>
                        <a:rPr lang="en-US" altLang="zh-CN" sz="1200" dirty="0" smtClean="0">
                          <a:latin typeface="Arial" pitchFamily="34" charset="0"/>
                          <a:ea typeface="微软雅黑" pitchFamily="34" charset="-122"/>
                          <a:cs typeface="Arial" pitchFamily="34" charset="0"/>
                        </a:rPr>
                        <a:t>128=</a:t>
                      </a:r>
                      <a:r>
                        <a:rPr lang="en-US" altLang="zh-CN" sz="1200" b="1" dirty="0" smtClean="0">
                          <a:solidFill>
                            <a:srgbClr val="FF0000"/>
                          </a:solidFill>
                          <a:latin typeface="Arial" pitchFamily="34" charset="0"/>
                          <a:ea typeface="微软雅黑" pitchFamily="34" charset="-122"/>
                          <a:cs typeface="Arial" pitchFamily="34" charset="0"/>
                        </a:rPr>
                        <a:t>16384</a:t>
                      </a:r>
                      <a:r>
                        <a:rPr lang="zh-CN" altLang="en-US" sz="1200" b="0" baseline="0" dirty="0" smtClean="0">
                          <a:solidFill>
                            <a:schemeClr val="dk1"/>
                          </a:solidFill>
                          <a:latin typeface="Arial" pitchFamily="34" charset="0"/>
                          <a:ea typeface="微软雅黑" pitchFamily="34" charset="-122"/>
                          <a:cs typeface="Arial" pitchFamily="34" charset="0"/>
                        </a:rPr>
                        <a:t> </a:t>
                      </a:r>
                      <a:r>
                        <a:rPr lang="en-US" altLang="zh-CN" sz="1200" b="0" baseline="0" dirty="0" smtClean="0">
                          <a:solidFill>
                            <a:schemeClr val="dk1"/>
                          </a:solidFill>
                          <a:latin typeface="Arial" pitchFamily="34" charset="0"/>
                          <a:ea typeface="微软雅黑" pitchFamily="34" charset="-122"/>
                          <a:cs typeface="Arial" pitchFamily="34" charset="0"/>
                        </a:rPr>
                        <a:t>devices</a:t>
                      </a:r>
                      <a:endParaRPr lang="en-US" altLang="zh-CN" sz="1200" dirty="0" smtClean="0">
                        <a:latin typeface="Arial" pitchFamily="34" charset="0"/>
                        <a:ea typeface="微软雅黑" pitchFamily="34" charset="-122"/>
                        <a:cs typeface="Arial" pitchFamily="34" charset="0"/>
                      </a:endParaRPr>
                    </a:p>
                  </a:txBody>
                  <a:tcPr marL="68574" marR="68574" marT="952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ltLang="en-US"/>
                    </a:p>
                  </a:txBody>
                  <a:tcPr/>
                </a:tc>
                <a:tc hMerge="1">
                  <a:txBody>
                    <a:bodyPr/>
                    <a:lstStyle/>
                    <a:p>
                      <a:pPr algn="ctr">
                        <a:lnSpc>
                          <a:spcPct val="150000"/>
                        </a:lnSpc>
                        <a:spcAft>
                          <a:spcPts val="0"/>
                        </a:spcAft>
                      </a:pPr>
                      <a:endParaRPr lang="zh-CN" sz="1100" kern="100" dirty="0">
                        <a:effectLst/>
                        <a:latin typeface="+mn-ea"/>
                        <a:ea typeface="+mn-ea"/>
                      </a:endParaRPr>
                    </a:p>
                  </a:txBody>
                  <a:tcPr marL="68580" marR="68580" marT="9525" marB="0" anchor="ctr"/>
                </a:tc>
                <a:tc gridSpan="2">
                  <a:txBody>
                    <a:bodyPr/>
                    <a:lstStyle/>
                    <a:p>
                      <a:pPr indent="0" algn="l">
                        <a:lnSpc>
                          <a:spcPct val="150000"/>
                        </a:lnSpc>
                        <a:spcAft>
                          <a:spcPts val="0"/>
                        </a:spcAft>
                      </a:pPr>
                      <a:r>
                        <a:rPr lang="en-US" altLang="zh-CN" sz="1200" dirty="0" smtClean="0">
                          <a:latin typeface="Arial" pitchFamily="34" charset="0"/>
                          <a:ea typeface="微软雅黑" pitchFamily="34" charset="-122"/>
                          <a:cs typeface="Arial" pitchFamily="34" charset="0"/>
                        </a:rPr>
                        <a:t>Business data</a:t>
                      </a:r>
                      <a:r>
                        <a:rPr lang="en-US" altLang="zh-CN" sz="1200" baseline="0" dirty="0" smtClean="0">
                          <a:latin typeface="Arial" pitchFamily="34" charset="0"/>
                          <a:ea typeface="微软雅黑" pitchFamily="34" charset="-122"/>
                          <a:cs typeface="Arial" pitchFamily="34" charset="0"/>
                        </a:rPr>
                        <a:t> extensible: </a:t>
                      </a:r>
                      <a:r>
                        <a:rPr lang="en-US" altLang="zh-CN" sz="1200" dirty="0" smtClean="0">
                          <a:latin typeface="Arial" pitchFamily="34" charset="0"/>
                          <a:ea typeface="微软雅黑" pitchFamily="34" charset="-122"/>
                          <a:cs typeface="Arial" pitchFamily="34" charset="0"/>
                        </a:rPr>
                        <a:t>128</a:t>
                      </a:r>
                      <a:r>
                        <a:rPr lang="zh-CN" altLang="en-US" sz="1200" dirty="0" smtClean="0">
                          <a:latin typeface="Arial" pitchFamily="34" charset="0"/>
                          <a:ea typeface="微软雅黑" pitchFamily="34" charset="-122"/>
                          <a:cs typeface="Arial" pitchFamily="34" charset="0"/>
                        </a:rPr>
                        <a:t>*</a:t>
                      </a:r>
                      <a:r>
                        <a:rPr lang="en-US" altLang="zh-CN" sz="1200" dirty="0" smtClean="0">
                          <a:latin typeface="Arial" pitchFamily="34" charset="0"/>
                          <a:ea typeface="微软雅黑" pitchFamily="34" charset="-122"/>
                          <a:cs typeface="Arial" pitchFamily="34" charset="0"/>
                        </a:rPr>
                        <a:t>256=</a:t>
                      </a:r>
                      <a:r>
                        <a:rPr lang="en-US" altLang="zh-CN" sz="1200" b="1" dirty="0" smtClean="0">
                          <a:solidFill>
                            <a:srgbClr val="FF0000"/>
                          </a:solidFill>
                          <a:latin typeface="Arial" pitchFamily="34" charset="0"/>
                          <a:ea typeface="微软雅黑" pitchFamily="34" charset="-122"/>
                          <a:cs typeface="Arial" pitchFamily="34" charset="0"/>
                        </a:rPr>
                        <a:t>32768</a:t>
                      </a:r>
                      <a:r>
                        <a:rPr lang="zh-CN" altLang="en-US" sz="1200" dirty="0" smtClean="0">
                          <a:latin typeface="Arial" pitchFamily="34" charset="0"/>
                          <a:ea typeface="微软雅黑" pitchFamily="34" charset="-122"/>
                          <a:cs typeface="Arial" pitchFamily="34" charset="0"/>
                        </a:rPr>
                        <a:t> </a:t>
                      </a:r>
                      <a:r>
                        <a:rPr lang="en-US" altLang="zh-CN" sz="1200" dirty="0" smtClean="0">
                          <a:latin typeface="Arial" pitchFamily="34" charset="0"/>
                          <a:ea typeface="微软雅黑" pitchFamily="34" charset="-122"/>
                          <a:cs typeface="Arial" pitchFamily="34" charset="0"/>
                        </a:rPr>
                        <a:t>bytes</a:t>
                      </a:r>
                      <a:endParaRPr lang="zh-CN" sz="1200" kern="100" dirty="0">
                        <a:effectLst/>
                        <a:latin typeface="Arial" pitchFamily="34" charset="0"/>
                        <a:ea typeface="+mn-ea"/>
                        <a:cs typeface="Arial" pitchFamily="34" charset="0"/>
                      </a:endParaRPr>
                    </a:p>
                  </a:txBody>
                  <a:tcPr marL="68574" marR="68574" marT="952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indent="0" algn="ctr">
                        <a:lnSpc>
                          <a:spcPct val="150000"/>
                        </a:lnSpc>
                        <a:spcAft>
                          <a:spcPts val="0"/>
                        </a:spcAft>
                      </a:pPr>
                      <a:endParaRPr lang="zh-CN" sz="1100" kern="100" dirty="0">
                        <a:effectLst/>
                        <a:latin typeface="+mn-ea"/>
                        <a:ea typeface="+mn-ea"/>
                      </a:endParaRPr>
                    </a:p>
                  </a:txBody>
                  <a:tcPr marL="68580" marR="68580" marT="9525" marB="0" anchor="ctr"/>
                </a:tc>
              </a:tr>
            </a:tbl>
          </a:graphicData>
        </a:graphic>
      </p:graphicFrame>
      <p:grpSp>
        <p:nvGrpSpPr>
          <p:cNvPr id="82" name="组合 81"/>
          <p:cNvGrpSpPr/>
          <p:nvPr/>
        </p:nvGrpSpPr>
        <p:grpSpPr>
          <a:xfrm>
            <a:off x="10337800" y="-38100"/>
            <a:ext cx="1854200" cy="833747"/>
            <a:chOff x="10337800" y="-38100"/>
            <a:chExt cx="1854200" cy="833747"/>
          </a:xfrm>
        </p:grpSpPr>
        <p:sp>
          <p:nvSpPr>
            <p:cNvPr id="97"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98"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00702230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6118010" y="762000"/>
            <a:ext cx="5355447"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②</a:t>
            </a:r>
            <a:r>
              <a:rPr lang="en-US" altLang="zh-CN" sz="2400" b="1" dirty="0" smtClean="0">
                <a:ea typeface="Arial Unicode MS" pitchFamily="34" charset="-122"/>
                <a:cs typeface="Arial" pitchFamily="34" charset="0"/>
              </a:rPr>
              <a:t> Self-adapting drive control       </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Strong </a:t>
            </a:r>
            <a:r>
              <a:rPr lang="en-US" altLang="zh-CN" sz="2400" b="1" dirty="0" smtClean="0">
                <a:solidFill>
                  <a:srgbClr val="FF0000"/>
                </a:solidFill>
                <a:ea typeface="微软雅黑" pitchFamily="34" charset="-122"/>
                <a:cs typeface="Arial" pitchFamily="34" charset="0"/>
              </a:rPr>
              <a:t>torque start control</a:t>
            </a:r>
            <a:endParaRPr lang="en-US" altLang="zh-CN" sz="2400" b="1" dirty="0">
              <a:solidFill>
                <a:srgbClr val="FF0000"/>
              </a:solidFill>
              <a:ea typeface="微软雅黑" pitchFamily="34" charset="-122"/>
              <a:cs typeface="Arial" pitchFamily="34" charset="0"/>
            </a:endParaRPr>
          </a:p>
        </p:txBody>
      </p:sp>
      <p:sp>
        <p:nvSpPr>
          <p:cNvPr id="6" name="矩形 5"/>
          <p:cNvSpPr/>
          <p:nvPr/>
        </p:nvSpPr>
        <p:spPr>
          <a:xfrm>
            <a:off x="6127667" y="1534089"/>
            <a:ext cx="5898863" cy="1231102"/>
          </a:xfrm>
          <a:prstGeom prst="rect">
            <a:avLst/>
          </a:prstGeom>
        </p:spPr>
        <p:txBody>
          <a:bodyPr wrap="square" lIns="121917" tIns="60958" rIns="121917" bIns="60958">
            <a:spAutoFit/>
          </a:bodyPr>
          <a:lstStyle/>
          <a:p>
            <a:pPr algn="just"/>
            <a:r>
              <a:rPr lang="en-US" altLang="zh-CN" dirty="0" smtClean="0">
                <a:latin typeface="微软雅黑" panose="020B0503020204020204" pitchFamily="34" charset="-122"/>
                <a:ea typeface="微软雅黑" panose="020B0503020204020204" pitchFamily="34" charset="-122"/>
                <a:cs typeface="Arial" pitchFamily="34" charset="0"/>
              </a:rPr>
              <a:t>No need for external balancer. Compressor torque self-feedback and adjustment control are adopted. The compressor can start under high pressure difference, ensuring system continuity and stability.</a:t>
            </a:r>
            <a:endParaRPr lang="en-US" altLang="zh-CN" dirty="0">
              <a:latin typeface="微软雅黑" panose="020B0503020204020204" pitchFamily="34" charset="-122"/>
              <a:ea typeface="微软雅黑" panose="020B0503020204020204" pitchFamily="34" charset="-122"/>
              <a:cs typeface="Arial" pitchFamily="34" charset="0"/>
            </a:endParaRPr>
          </a:p>
        </p:txBody>
      </p:sp>
      <p:sp>
        <p:nvSpPr>
          <p:cNvPr id="2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34" name="矩形 33"/>
          <p:cNvSpPr/>
          <p:nvPr/>
        </p:nvSpPr>
        <p:spPr>
          <a:xfrm>
            <a:off x="149643" y="1561224"/>
            <a:ext cx="5657390" cy="954103"/>
          </a:xfrm>
          <a:prstGeom prst="rect">
            <a:avLst/>
          </a:prstGeom>
        </p:spPr>
        <p:txBody>
          <a:bodyPr wrap="square" lIns="121917" tIns="60958" rIns="121917" bIns="60958">
            <a:spAutoFit/>
          </a:bodyPr>
          <a:lstStyle/>
          <a:p>
            <a:pPr algn="just"/>
            <a:r>
              <a:rPr lang="en-US" altLang="zh-CN" dirty="0" smtClean="0">
                <a:latin typeface="微软雅黑" panose="020B0503020204020204" pitchFamily="34" charset="-122"/>
                <a:ea typeface="微软雅黑" panose="020B0503020204020204" pitchFamily="34" charset="-122"/>
                <a:cs typeface="Arial" pitchFamily="34" charset="0"/>
              </a:rPr>
              <a:t>Based on the operating characteristics of the compressor, the load frequency is automatically switched to maximize efficiency and reliability.</a:t>
            </a:r>
            <a:endParaRPr lang="en-US" altLang="zh-CN" dirty="0">
              <a:latin typeface="微软雅黑" panose="020B0503020204020204" pitchFamily="34" charset="-122"/>
              <a:ea typeface="微软雅黑" panose="020B0503020204020204" pitchFamily="34" charset="-122"/>
              <a:cs typeface="Arial" pitchFamily="34" charset="0"/>
            </a:endParaRPr>
          </a:p>
        </p:txBody>
      </p:sp>
      <p:sp>
        <p:nvSpPr>
          <p:cNvPr id="35" name="Text Box 15"/>
          <p:cNvSpPr txBox="1">
            <a:spLocks noChangeArrowheads="1"/>
          </p:cNvSpPr>
          <p:nvPr/>
        </p:nvSpPr>
        <p:spPr bwMode="gray">
          <a:xfrm>
            <a:off x="38782" y="764851"/>
            <a:ext cx="6155830"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②</a:t>
            </a:r>
            <a:r>
              <a:rPr lang="en-US" altLang="zh-CN" sz="2400" b="1" dirty="0" smtClean="0">
                <a:ea typeface="Arial Unicode MS" pitchFamily="34" charset="-122"/>
                <a:cs typeface="Arial" pitchFamily="34" charset="0"/>
              </a:rPr>
              <a:t>Self-adapting drive control </a:t>
            </a:r>
            <a:endParaRPr lang="zh-CN" altLang="en-US" sz="2400" b="1" dirty="0" smtClean="0">
              <a:ea typeface="Arial Unicode MS" pitchFamily="34" charset="-122"/>
              <a:cs typeface="Arial" pitchFamily="34" charset="0"/>
            </a:endParaRPr>
          </a:p>
          <a:p>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Variable </a:t>
            </a:r>
            <a:r>
              <a:rPr lang="en-US" altLang="zh-CN" sz="2400" b="1" dirty="0" smtClean="0">
                <a:solidFill>
                  <a:srgbClr val="FF0000"/>
                </a:solidFill>
                <a:ea typeface="微软雅黑" pitchFamily="34" charset="-122"/>
                <a:cs typeface="Arial" pitchFamily="34" charset="0"/>
              </a:rPr>
              <a:t>load and frequency control</a:t>
            </a:r>
            <a:endParaRPr lang="en-US" altLang="zh-CN" sz="2400" b="1" dirty="0">
              <a:solidFill>
                <a:srgbClr val="FF0000"/>
              </a:solidFill>
              <a:ea typeface="微软雅黑" pitchFamily="34" charset="-122"/>
              <a:cs typeface="Arial" pitchFamily="34" charset="0"/>
            </a:endParaRPr>
          </a:p>
        </p:txBody>
      </p:sp>
      <p:grpSp>
        <p:nvGrpSpPr>
          <p:cNvPr id="36" name="组合 35"/>
          <p:cNvGrpSpPr/>
          <p:nvPr/>
        </p:nvGrpSpPr>
        <p:grpSpPr>
          <a:xfrm>
            <a:off x="215880" y="2740792"/>
            <a:ext cx="5591153" cy="2771146"/>
            <a:chOff x="1584002" y="1680446"/>
            <a:chExt cx="6342427" cy="3257796"/>
          </a:xfrm>
        </p:grpSpPr>
        <p:sp>
          <p:nvSpPr>
            <p:cNvPr id="37" name="矩形 36"/>
            <p:cNvSpPr/>
            <p:nvPr/>
          </p:nvSpPr>
          <p:spPr bwMode="auto">
            <a:xfrm rot="1029292">
              <a:off x="4469091" y="1693484"/>
              <a:ext cx="278323" cy="1079315"/>
            </a:xfrm>
            <a:prstGeom prst="rect">
              <a:avLst/>
            </a:prstGeom>
            <a:solidFill>
              <a:srgbClr val="00B0F0"/>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algn="l" rtl="0" fontAlgn="base">
                <a:spcBef>
                  <a:spcPct val="0"/>
                </a:spcBef>
                <a:spcAft>
                  <a:spcPct val="0"/>
                </a:spcAft>
                <a:defRPr sz="1700" kern="1200">
                  <a:solidFill>
                    <a:schemeClr val="tx1"/>
                  </a:solidFill>
                  <a:latin typeface="Arial" charset="0"/>
                  <a:ea typeface="宋体" pitchFamily="2" charset="-122"/>
                  <a:cs typeface="+mn-cs"/>
                </a:defRPr>
              </a:lvl1pPr>
              <a:lvl2pPr marL="457200" algn="l" rtl="0" fontAlgn="base">
                <a:spcBef>
                  <a:spcPct val="0"/>
                </a:spcBef>
                <a:spcAft>
                  <a:spcPct val="0"/>
                </a:spcAft>
                <a:defRPr sz="1700" kern="1200">
                  <a:solidFill>
                    <a:schemeClr val="tx1"/>
                  </a:solidFill>
                  <a:latin typeface="Arial" charset="0"/>
                  <a:ea typeface="宋体" pitchFamily="2" charset="-122"/>
                  <a:cs typeface="+mn-cs"/>
                </a:defRPr>
              </a:lvl2pPr>
              <a:lvl3pPr marL="914400" algn="l" rtl="0" fontAlgn="base">
                <a:spcBef>
                  <a:spcPct val="0"/>
                </a:spcBef>
                <a:spcAft>
                  <a:spcPct val="0"/>
                </a:spcAft>
                <a:defRPr sz="1700" kern="1200">
                  <a:solidFill>
                    <a:schemeClr val="tx1"/>
                  </a:solidFill>
                  <a:latin typeface="Arial" charset="0"/>
                  <a:ea typeface="宋体" pitchFamily="2" charset="-122"/>
                  <a:cs typeface="+mn-cs"/>
                </a:defRPr>
              </a:lvl3pPr>
              <a:lvl4pPr marL="1371600" algn="l" rtl="0" fontAlgn="base">
                <a:spcBef>
                  <a:spcPct val="0"/>
                </a:spcBef>
                <a:spcAft>
                  <a:spcPct val="0"/>
                </a:spcAft>
                <a:defRPr sz="1700" kern="1200">
                  <a:solidFill>
                    <a:schemeClr val="tx1"/>
                  </a:solidFill>
                  <a:latin typeface="Arial" charset="0"/>
                  <a:ea typeface="宋体" pitchFamily="2" charset="-122"/>
                  <a:cs typeface="+mn-cs"/>
                </a:defRPr>
              </a:lvl4pPr>
              <a:lvl5pPr marL="1828800" algn="l" rtl="0" fontAlgn="base">
                <a:spcBef>
                  <a:spcPct val="0"/>
                </a:spcBef>
                <a:spcAft>
                  <a:spcPct val="0"/>
                </a:spcAft>
                <a:defRPr sz="1700" kern="1200">
                  <a:solidFill>
                    <a:schemeClr val="tx1"/>
                  </a:solidFill>
                  <a:latin typeface="Arial" charset="0"/>
                  <a:ea typeface="宋体" pitchFamily="2" charset="-122"/>
                  <a:cs typeface="+mn-cs"/>
                </a:defRPr>
              </a:lvl5pPr>
              <a:lvl6pPr marL="2286000" algn="l" defTabSz="914400" rtl="0" eaLnBrk="1" latinLnBrk="0" hangingPunct="1">
                <a:defRPr sz="1700" kern="1200">
                  <a:solidFill>
                    <a:schemeClr val="tx1"/>
                  </a:solidFill>
                  <a:latin typeface="Arial" charset="0"/>
                  <a:ea typeface="宋体" pitchFamily="2" charset="-122"/>
                  <a:cs typeface="+mn-cs"/>
                </a:defRPr>
              </a:lvl6pPr>
              <a:lvl7pPr marL="2743200" algn="l" defTabSz="914400" rtl="0" eaLnBrk="1" latinLnBrk="0" hangingPunct="1">
                <a:defRPr sz="1700" kern="1200">
                  <a:solidFill>
                    <a:schemeClr val="tx1"/>
                  </a:solidFill>
                  <a:latin typeface="Arial" charset="0"/>
                  <a:ea typeface="宋体" pitchFamily="2" charset="-122"/>
                  <a:cs typeface="+mn-cs"/>
                </a:defRPr>
              </a:lvl7pPr>
              <a:lvl8pPr marL="3200400" algn="l" defTabSz="914400" rtl="0" eaLnBrk="1" latinLnBrk="0" hangingPunct="1">
                <a:defRPr sz="1700" kern="1200">
                  <a:solidFill>
                    <a:schemeClr val="tx1"/>
                  </a:solidFill>
                  <a:latin typeface="Arial" charset="0"/>
                  <a:ea typeface="宋体" pitchFamily="2" charset="-122"/>
                  <a:cs typeface="+mn-cs"/>
                </a:defRPr>
              </a:lvl8pPr>
              <a:lvl9pPr marL="3657600" algn="l" defTabSz="914400" rtl="0" eaLnBrk="1" latinLnBrk="0" hangingPunct="1">
                <a:defRPr sz="1700" kern="1200">
                  <a:solidFill>
                    <a:schemeClr val="tx1"/>
                  </a:solidFill>
                  <a:latin typeface="Arial" charset="0"/>
                  <a:ea typeface="宋体" pitchFamily="2" charset="-122"/>
                  <a:cs typeface="+mn-cs"/>
                </a:defRPr>
              </a:lvl9pPr>
            </a:lstStyle>
            <a:p>
              <a:pPr algn="ctr" defTabSz="1219170"/>
              <a:endParaRPr lang="en-US" altLang="zh-CN" sz="1200" dirty="0">
                <a:solidFill>
                  <a:schemeClr val="bg2"/>
                </a:solidFill>
                <a:latin typeface="Arial" pitchFamily="34" charset="0"/>
                <a:ea typeface="楷体" pitchFamily="49" charset="-122"/>
                <a:cs typeface="Arial" pitchFamily="34" charset="0"/>
              </a:endParaRPr>
            </a:p>
            <a:p>
              <a:pPr algn="ctr" defTabSz="1219170"/>
              <a:endParaRPr lang="zh-CN" altLang="en-US" sz="1200" dirty="0">
                <a:solidFill>
                  <a:schemeClr val="bg2"/>
                </a:solidFill>
                <a:latin typeface="Arial" pitchFamily="34" charset="0"/>
                <a:ea typeface="楷体" pitchFamily="49" charset="-122"/>
                <a:cs typeface="Arial" pitchFamily="34" charset="0"/>
              </a:endParaRPr>
            </a:p>
          </p:txBody>
        </p:sp>
        <p:sp>
          <p:nvSpPr>
            <p:cNvPr id="38" name="矩形 37"/>
            <p:cNvSpPr/>
            <p:nvPr/>
          </p:nvSpPr>
          <p:spPr bwMode="auto">
            <a:xfrm>
              <a:off x="2510968" y="3027966"/>
              <a:ext cx="946673" cy="294521"/>
            </a:xfrm>
            <a:prstGeom prst="rect">
              <a:avLst/>
            </a:prstGeom>
            <a:solidFill>
              <a:srgbClr val="00B0F0"/>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algn="l" rtl="0" fontAlgn="base">
                <a:spcBef>
                  <a:spcPct val="0"/>
                </a:spcBef>
                <a:spcAft>
                  <a:spcPct val="0"/>
                </a:spcAft>
                <a:defRPr sz="1700" kern="1200">
                  <a:solidFill>
                    <a:schemeClr val="tx1"/>
                  </a:solidFill>
                  <a:latin typeface="Arial" charset="0"/>
                  <a:ea typeface="宋体" pitchFamily="2" charset="-122"/>
                  <a:cs typeface="+mn-cs"/>
                </a:defRPr>
              </a:lvl1pPr>
              <a:lvl2pPr marL="457200" algn="l" rtl="0" fontAlgn="base">
                <a:spcBef>
                  <a:spcPct val="0"/>
                </a:spcBef>
                <a:spcAft>
                  <a:spcPct val="0"/>
                </a:spcAft>
                <a:defRPr sz="1700" kern="1200">
                  <a:solidFill>
                    <a:schemeClr val="tx1"/>
                  </a:solidFill>
                  <a:latin typeface="Arial" charset="0"/>
                  <a:ea typeface="宋体" pitchFamily="2" charset="-122"/>
                  <a:cs typeface="+mn-cs"/>
                </a:defRPr>
              </a:lvl2pPr>
              <a:lvl3pPr marL="914400" algn="l" rtl="0" fontAlgn="base">
                <a:spcBef>
                  <a:spcPct val="0"/>
                </a:spcBef>
                <a:spcAft>
                  <a:spcPct val="0"/>
                </a:spcAft>
                <a:defRPr sz="1700" kern="1200">
                  <a:solidFill>
                    <a:schemeClr val="tx1"/>
                  </a:solidFill>
                  <a:latin typeface="Arial" charset="0"/>
                  <a:ea typeface="宋体" pitchFamily="2" charset="-122"/>
                  <a:cs typeface="+mn-cs"/>
                </a:defRPr>
              </a:lvl3pPr>
              <a:lvl4pPr marL="1371600" algn="l" rtl="0" fontAlgn="base">
                <a:spcBef>
                  <a:spcPct val="0"/>
                </a:spcBef>
                <a:spcAft>
                  <a:spcPct val="0"/>
                </a:spcAft>
                <a:defRPr sz="1700" kern="1200">
                  <a:solidFill>
                    <a:schemeClr val="tx1"/>
                  </a:solidFill>
                  <a:latin typeface="Arial" charset="0"/>
                  <a:ea typeface="宋体" pitchFamily="2" charset="-122"/>
                  <a:cs typeface="+mn-cs"/>
                </a:defRPr>
              </a:lvl4pPr>
              <a:lvl5pPr marL="1828800" algn="l" rtl="0" fontAlgn="base">
                <a:spcBef>
                  <a:spcPct val="0"/>
                </a:spcBef>
                <a:spcAft>
                  <a:spcPct val="0"/>
                </a:spcAft>
                <a:defRPr sz="1700" kern="1200">
                  <a:solidFill>
                    <a:schemeClr val="tx1"/>
                  </a:solidFill>
                  <a:latin typeface="Arial" charset="0"/>
                  <a:ea typeface="宋体" pitchFamily="2" charset="-122"/>
                  <a:cs typeface="+mn-cs"/>
                </a:defRPr>
              </a:lvl5pPr>
              <a:lvl6pPr marL="2286000" algn="l" defTabSz="914400" rtl="0" eaLnBrk="1" latinLnBrk="0" hangingPunct="1">
                <a:defRPr sz="1700" kern="1200">
                  <a:solidFill>
                    <a:schemeClr val="tx1"/>
                  </a:solidFill>
                  <a:latin typeface="Arial" charset="0"/>
                  <a:ea typeface="宋体" pitchFamily="2" charset="-122"/>
                  <a:cs typeface="+mn-cs"/>
                </a:defRPr>
              </a:lvl6pPr>
              <a:lvl7pPr marL="2743200" algn="l" defTabSz="914400" rtl="0" eaLnBrk="1" latinLnBrk="0" hangingPunct="1">
                <a:defRPr sz="1700" kern="1200">
                  <a:solidFill>
                    <a:schemeClr val="tx1"/>
                  </a:solidFill>
                  <a:latin typeface="Arial" charset="0"/>
                  <a:ea typeface="宋体" pitchFamily="2" charset="-122"/>
                  <a:cs typeface="+mn-cs"/>
                </a:defRPr>
              </a:lvl7pPr>
              <a:lvl8pPr marL="3200400" algn="l" defTabSz="914400" rtl="0" eaLnBrk="1" latinLnBrk="0" hangingPunct="1">
                <a:defRPr sz="1700" kern="1200">
                  <a:solidFill>
                    <a:schemeClr val="tx1"/>
                  </a:solidFill>
                  <a:latin typeface="Arial" charset="0"/>
                  <a:ea typeface="宋体" pitchFamily="2" charset="-122"/>
                  <a:cs typeface="+mn-cs"/>
                </a:defRPr>
              </a:lvl8pPr>
              <a:lvl9pPr marL="3657600" algn="l" defTabSz="914400" rtl="0" eaLnBrk="1" latinLnBrk="0" hangingPunct="1">
                <a:defRPr sz="1700" kern="1200">
                  <a:solidFill>
                    <a:schemeClr val="tx1"/>
                  </a:solidFill>
                  <a:latin typeface="Arial" charset="0"/>
                  <a:ea typeface="宋体" pitchFamily="2" charset="-122"/>
                  <a:cs typeface="+mn-cs"/>
                </a:defRPr>
              </a:lvl9pPr>
            </a:lstStyle>
            <a:p>
              <a:pPr algn="ctr" eaLnBrk="0" hangingPunct="0"/>
              <a:r>
                <a:rPr lang="en-US" altLang="zh-CN" sz="1200" dirty="0" smtClean="0">
                  <a:solidFill>
                    <a:schemeClr val="bg2"/>
                  </a:solidFill>
                  <a:latin typeface="Arial" pitchFamily="34" charset="0"/>
                  <a:ea typeface="楷体" pitchFamily="49" charset="-122"/>
                  <a:cs typeface="Arial" pitchFamily="34" charset="0"/>
                </a:rPr>
                <a:t>Startup </a:t>
              </a:r>
              <a:endParaRPr lang="zh-CN" altLang="en-US" sz="1200" dirty="0">
                <a:solidFill>
                  <a:schemeClr val="bg2"/>
                </a:solidFill>
                <a:latin typeface="Arial" pitchFamily="34" charset="0"/>
                <a:ea typeface="楷体" pitchFamily="49" charset="-122"/>
                <a:cs typeface="Arial" pitchFamily="34" charset="0"/>
              </a:endParaRPr>
            </a:p>
          </p:txBody>
        </p:sp>
        <p:sp>
          <p:nvSpPr>
            <p:cNvPr id="39" name="矩形 38"/>
            <p:cNvSpPr/>
            <p:nvPr/>
          </p:nvSpPr>
          <p:spPr bwMode="auto">
            <a:xfrm>
              <a:off x="4629807" y="1680446"/>
              <a:ext cx="2211366" cy="294521"/>
            </a:xfrm>
            <a:prstGeom prst="rect">
              <a:avLst/>
            </a:prstGeom>
            <a:solidFill>
              <a:srgbClr val="00B0F0"/>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algn="l" rtl="0" fontAlgn="base">
                <a:spcBef>
                  <a:spcPct val="0"/>
                </a:spcBef>
                <a:spcAft>
                  <a:spcPct val="0"/>
                </a:spcAft>
                <a:defRPr sz="1700" kern="1200">
                  <a:solidFill>
                    <a:schemeClr val="tx1"/>
                  </a:solidFill>
                  <a:latin typeface="Arial" charset="0"/>
                  <a:ea typeface="宋体" pitchFamily="2" charset="-122"/>
                  <a:cs typeface="+mn-cs"/>
                </a:defRPr>
              </a:lvl1pPr>
              <a:lvl2pPr marL="457200" algn="l" rtl="0" fontAlgn="base">
                <a:spcBef>
                  <a:spcPct val="0"/>
                </a:spcBef>
                <a:spcAft>
                  <a:spcPct val="0"/>
                </a:spcAft>
                <a:defRPr sz="1700" kern="1200">
                  <a:solidFill>
                    <a:schemeClr val="tx1"/>
                  </a:solidFill>
                  <a:latin typeface="Arial" charset="0"/>
                  <a:ea typeface="宋体" pitchFamily="2" charset="-122"/>
                  <a:cs typeface="+mn-cs"/>
                </a:defRPr>
              </a:lvl2pPr>
              <a:lvl3pPr marL="914400" algn="l" rtl="0" fontAlgn="base">
                <a:spcBef>
                  <a:spcPct val="0"/>
                </a:spcBef>
                <a:spcAft>
                  <a:spcPct val="0"/>
                </a:spcAft>
                <a:defRPr sz="1700" kern="1200">
                  <a:solidFill>
                    <a:schemeClr val="tx1"/>
                  </a:solidFill>
                  <a:latin typeface="Arial" charset="0"/>
                  <a:ea typeface="宋体" pitchFamily="2" charset="-122"/>
                  <a:cs typeface="+mn-cs"/>
                </a:defRPr>
              </a:lvl3pPr>
              <a:lvl4pPr marL="1371600" algn="l" rtl="0" fontAlgn="base">
                <a:spcBef>
                  <a:spcPct val="0"/>
                </a:spcBef>
                <a:spcAft>
                  <a:spcPct val="0"/>
                </a:spcAft>
                <a:defRPr sz="1700" kern="1200">
                  <a:solidFill>
                    <a:schemeClr val="tx1"/>
                  </a:solidFill>
                  <a:latin typeface="Arial" charset="0"/>
                  <a:ea typeface="宋体" pitchFamily="2" charset="-122"/>
                  <a:cs typeface="+mn-cs"/>
                </a:defRPr>
              </a:lvl4pPr>
              <a:lvl5pPr marL="1828800" algn="l" rtl="0" fontAlgn="base">
                <a:spcBef>
                  <a:spcPct val="0"/>
                </a:spcBef>
                <a:spcAft>
                  <a:spcPct val="0"/>
                </a:spcAft>
                <a:defRPr sz="1700" kern="1200">
                  <a:solidFill>
                    <a:schemeClr val="tx1"/>
                  </a:solidFill>
                  <a:latin typeface="Arial" charset="0"/>
                  <a:ea typeface="宋体" pitchFamily="2" charset="-122"/>
                  <a:cs typeface="+mn-cs"/>
                </a:defRPr>
              </a:lvl5pPr>
              <a:lvl6pPr marL="2286000" algn="l" defTabSz="914400" rtl="0" eaLnBrk="1" latinLnBrk="0" hangingPunct="1">
                <a:defRPr sz="1700" kern="1200">
                  <a:solidFill>
                    <a:schemeClr val="tx1"/>
                  </a:solidFill>
                  <a:latin typeface="Arial" charset="0"/>
                  <a:ea typeface="宋体" pitchFamily="2" charset="-122"/>
                  <a:cs typeface="+mn-cs"/>
                </a:defRPr>
              </a:lvl6pPr>
              <a:lvl7pPr marL="2743200" algn="l" defTabSz="914400" rtl="0" eaLnBrk="1" latinLnBrk="0" hangingPunct="1">
                <a:defRPr sz="1700" kern="1200">
                  <a:solidFill>
                    <a:schemeClr val="tx1"/>
                  </a:solidFill>
                  <a:latin typeface="Arial" charset="0"/>
                  <a:ea typeface="宋体" pitchFamily="2" charset="-122"/>
                  <a:cs typeface="+mn-cs"/>
                </a:defRPr>
              </a:lvl7pPr>
              <a:lvl8pPr marL="3200400" algn="l" defTabSz="914400" rtl="0" eaLnBrk="1" latinLnBrk="0" hangingPunct="1">
                <a:defRPr sz="1700" kern="1200">
                  <a:solidFill>
                    <a:schemeClr val="tx1"/>
                  </a:solidFill>
                  <a:latin typeface="Arial" charset="0"/>
                  <a:ea typeface="宋体" pitchFamily="2" charset="-122"/>
                  <a:cs typeface="+mn-cs"/>
                </a:defRPr>
              </a:lvl8pPr>
              <a:lvl9pPr marL="3657600" algn="l" defTabSz="914400" rtl="0" eaLnBrk="1" latinLnBrk="0" hangingPunct="1">
                <a:defRPr sz="1700" kern="1200">
                  <a:solidFill>
                    <a:schemeClr val="tx1"/>
                  </a:solidFill>
                  <a:latin typeface="Arial" charset="0"/>
                  <a:ea typeface="宋体" pitchFamily="2" charset="-122"/>
                  <a:cs typeface="+mn-cs"/>
                </a:defRPr>
              </a:lvl9pPr>
            </a:lstStyle>
            <a:p>
              <a:pPr algn="ctr" eaLnBrk="0" hangingPunct="0"/>
              <a:r>
                <a:rPr lang="en-US" altLang="zh-CN" sz="1200" dirty="0" smtClean="0">
                  <a:solidFill>
                    <a:schemeClr val="bg2"/>
                  </a:solidFill>
                  <a:latin typeface="Arial" pitchFamily="34" charset="0"/>
                  <a:ea typeface="楷体" pitchFamily="49" charset="-122"/>
                  <a:cs typeface="Arial" pitchFamily="34" charset="0"/>
                </a:rPr>
                <a:t>High freq. operation</a:t>
              </a:r>
              <a:endParaRPr lang="zh-CN" altLang="en-US" sz="1200" dirty="0">
                <a:solidFill>
                  <a:schemeClr val="bg2"/>
                </a:solidFill>
                <a:latin typeface="Arial" pitchFamily="34" charset="0"/>
                <a:ea typeface="楷体" pitchFamily="49" charset="-122"/>
                <a:cs typeface="Arial" pitchFamily="34" charset="0"/>
              </a:endParaRPr>
            </a:p>
          </p:txBody>
        </p:sp>
        <p:sp>
          <p:nvSpPr>
            <p:cNvPr id="41" name="矩形 40"/>
            <p:cNvSpPr/>
            <p:nvPr/>
          </p:nvSpPr>
          <p:spPr bwMode="auto">
            <a:xfrm rot="1029292">
              <a:off x="3318479" y="2519843"/>
              <a:ext cx="278323" cy="778923"/>
            </a:xfrm>
            <a:prstGeom prst="rect">
              <a:avLst/>
            </a:prstGeom>
            <a:solidFill>
              <a:srgbClr val="00B0F0"/>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algn="l" rtl="0" fontAlgn="base">
                <a:spcBef>
                  <a:spcPct val="0"/>
                </a:spcBef>
                <a:spcAft>
                  <a:spcPct val="0"/>
                </a:spcAft>
                <a:defRPr sz="1700" kern="1200">
                  <a:solidFill>
                    <a:schemeClr val="tx1"/>
                  </a:solidFill>
                  <a:latin typeface="Arial" charset="0"/>
                  <a:ea typeface="宋体" pitchFamily="2" charset="-122"/>
                  <a:cs typeface="+mn-cs"/>
                </a:defRPr>
              </a:lvl1pPr>
              <a:lvl2pPr marL="457200" algn="l" rtl="0" fontAlgn="base">
                <a:spcBef>
                  <a:spcPct val="0"/>
                </a:spcBef>
                <a:spcAft>
                  <a:spcPct val="0"/>
                </a:spcAft>
                <a:defRPr sz="1700" kern="1200">
                  <a:solidFill>
                    <a:schemeClr val="tx1"/>
                  </a:solidFill>
                  <a:latin typeface="Arial" charset="0"/>
                  <a:ea typeface="宋体" pitchFamily="2" charset="-122"/>
                  <a:cs typeface="+mn-cs"/>
                </a:defRPr>
              </a:lvl2pPr>
              <a:lvl3pPr marL="914400" algn="l" rtl="0" fontAlgn="base">
                <a:spcBef>
                  <a:spcPct val="0"/>
                </a:spcBef>
                <a:spcAft>
                  <a:spcPct val="0"/>
                </a:spcAft>
                <a:defRPr sz="1700" kern="1200">
                  <a:solidFill>
                    <a:schemeClr val="tx1"/>
                  </a:solidFill>
                  <a:latin typeface="Arial" charset="0"/>
                  <a:ea typeface="宋体" pitchFamily="2" charset="-122"/>
                  <a:cs typeface="+mn-cs"/>
                </a:defRPr>
              </a:lvl3pPr>
              <a:lvl4pPr marL="1371600" algn="l" rtl="0" fontAlgn="base">
                <a:spcBef>
                  <a:spcPct val="0"/>
                </a:spcBef>
                <a:spcAft>
                  <a:spcPct val="0"/>
                </a:spcAft>
                <a:defRPr sz="1700" kern="1200">
                  <a:solidFill>
                    <a:schemeClr val="tx1"/>
                  </a:solidFill>
                  <a:latin typeface="Arial" charset="0"/>
                  <a:ea typeface="宋体" pitchFamily="2" charset="-122"/>
                  <a:cs typeface="+mn-cs"/>
                </a:defRPr>
              </a:lvl4pPr>
              <a:lvl5pPr marL="1828800" algn="l" rtl="0" fontAlgn="base">
                <a:spcBef>
                  <a:spcPct val="0"/>
                </a:spcBef>
                <a:spcAft>
                  <a:spcPct val="0"/>
                </a:spcAft>
                <a:defRPr sz="1700" kern="1200">
                  <a:solidFill>
                    <a:schemeClr val="tx1"/>
                  </a:solidFill>
                  <a:latin typeface="Arial" charset="0"/>
                  <a:ea typeface="宋体" pitchFamily="2" charset="-122"/>
                  <a:cs typeface="+mn-cs"/>
                </a:defRPr>
              </a:lvl5pPr>
              <a:lvl6pPr marL="2286000" algn="l" defTabSz="914400" rtl="0" eaLnBrk="1" latinLnBrk="0" hangingPunct="1">
                <a:defRPr sz="1700" kern="1200">
                  <a:solidFill>
                    <a:schemeClr val="tx1"/>
                  </a:solidFill>
                  <a:latin typeface="Arial" charset="0"/>
                  <a:ea typeface="宋体" pitchFamily="2" charset="-122"/>
                  <a:cs typeface="+mn-cs"/>
                </a:defRPr>
              </a:lvl6pPr>
              <a:lvl7pPr marL="2743200" algn="l" defTabSz="914400" rtl="0" eaLnBrk="1" latinLnBrk="0" hangingPunct="1">
                <a:defRPr sz="1700" kern="1200">
                  <a:solidFill>
                    <a:schemeClr val="tx1"/>
                  </a:solidFill>
                  <a:latin typeface="Arial" charset="0"/>
                  <a:ea typeface="宋体" pitchFamily="2" charset="-122"/>
                  <a:cs typeface="+mn-cs"/>
                </a:defRPr>
              </a:lvl7pPr>
              <a:lvl8pPr marL="3200400" algn="l" defTabSz="914400" rtl="0" eaLnBrk="1" latinLnBrk="0" hangingPunct="1">
                <a:defRPr sz="1700" kern="1200">
                  <a:solidFill>
                    <a:schemeClr val="tx1"/>
                  </a:solidFill>
                  <a:latin typeface="Arial" charset="0"/>
                  <a:ea typeface="宋体" pitchFamily="2" charset="-122"/>
                  <a:cs typeface="+mn-cs"/>
                </a:defRPr>
              </a:lvl8pPr>
              <a:lvl9pPr marL="3657600" algn="l" defTabSz="914400" rtl="0" eaLnBrk="1" latinLnBrk="0" hangingPunct="1">
                <a:defRPr sz="1700" kern="1200">
                  <a:solidFill>
                    <a:schemeClr val="tx1"/>
                  </a:solidFill>
                  <a:latin typeface="Arial" charset="0"/>
                  <a:ea typeface="宋体" pitchFamily="2" charset="-122"/>
                  <a:cs typeface="+mn-cs"/>
                </a:defRPr>
              </a:lvl9pPr>
            </a:lstStyle>
            <a:p>
              <a:pPr algn="ctr" defTabSz="1219170"/>
              <a:endParaRPr lang="zh-CN" altLang="en-US" sz="1200">
                <a:latin typeface="Arial" pitchFamily="34" charset="0"/>
                <a:ea typeface="黑体" pitchFamily="2" charset="-122"/>
                <a:cs typeface="Arial" pitchFamily="34" charset="0"/>
              </a:endParaRPr>
            </a:p>
          </p:txBody>
        </p:sp>
        <p:sp>
          <p:nvSpPr>
            <p:cNvPr id="42" name="燕尾形 41"/>
            <p:cNvSpPr/>
            <p:nvPr/>
          </p:nvSpPr>
          <p:spPr bwMode="auto">
            <a:xfrm>
              <a:off x="2510968" y="3517831"/>
              <a:ext cx="2128175" cy="328116"/>
            </a:xfrm>
            <a:prstGeom prst="chevron">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a:r>
                <a:rPr lang="en-US" altLang="zh-CN" sz="1200" b="1" dirty="0" smtClean="0">
                  <a:solidFill>
                    <a:schemeClr val="accent2"/>
                  </a:solidFill>
                  <a:latin typeface="Arial" pitchFamily="34" charset="0"/>
                  <a:ea typeface="楷体" pitchFamily="49" charset="-122"/>
                  <a:cs typeface="Arial" pitchFamily="34" charset="0"/>
                </a:rPr>
                <a:t>Freq. &amp; load1</a:t>
              </a:r>
              <a:endParaRPr lang="zh-CN" altLang="en-US" sz="1200" b="1" dirty="0">
                <a:solidFill>
                  <a:schemeClr val="accent2"/>
                </a:solidFill>
                <a:latin typeface="Arial" pitchFamily="34" charset="0"/>
                <a:ea typeface="楷体" pitchFamily="49" charset="-122"/>
                <a:cs typeface="Arial" pitchFamily="34" charset="0"/>
              </a:endParaRPr>
            </a:p>
          </p:txBody>
        </p:sp>
        <p:sp>
          <p:nvSpPr>
            <p:cNvPr id="43" name="燕尾形 42"/>
            <p:cNvSpPr/>
            <p:nvPr/>
          </p:nvSpPr>
          <p:spPr bwMode="auto">
            <a:xfrm>
              <a:off x="4894260" y="3517831"/>
              <a:ext cx="1946913" cy="328116"/>
            </a:xfrm>
            <a:prstGeom prst="chevron">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1200" b="1" dirty="0" smtClean="0">
                  <a:solidFill>
                    <a:schemeClr val="accent2"/>
                  </a:solidFill>
                  <a:latin typeface="Arial" pitchFamily="34" charset="0"/>
                  <a:ea typeface="楷体" pitchFamily="49" charset="-122"/>
                  <a:cs typeface="Arial" pitchFamily="34" charset="0"/>
                </a:rPr>
                <a:t>Freq. &amp; load 2</a:t>
              </a:r>
              <a:endParaRPr lang="zh-CN" altLang="en-US" sz="1200" b="1" dirty="0">
                <a:solidFill>
                  <a:schemeClr val="accent2"/>
                </a:solidFill>
                <a:latin typeface="Arial" pitchFamily="34" charset="0"/>
                <a:ea typeface="楷体" pitchFamily="49" charset="-122"/>
                <a:cs typeface="Arial" pitchFamily="34" charset="0"/>
              </a:endParaRPr>
            </a:p>
          </p:txBody>
        </p:sp>
        <p:sp>
          <p:nvSpPr>
            <p:cNvPr id="44" name="椭圆形标注 43"/>
            <p:cNvSpPr/>
            <p:nvPr/>
          </p:nvSpPr>
          <p:spPr bwMode="auto">
            <a:xfrm>
              <a:off x="3016124" y="4172127"/>
              <a:ext cx="1468338" cy="680249"/>
            </a:xfrm>
            <a:prstGeom prst="wedgeEllipseCallout">
              <a:avLst>
                <a:gd name="adj1" fmla="val 32720"/>
                <a:gd name="adj2" fmla="val -11343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hangingPunct="0"/>
              <a:r>
                <a:rPr lang="en-US" altLang="zh-CN" sz="1200" b="1" dirty="0" smtClean="0">
                  <a:solidFill>
                    <a:srgbClr val="333399"/>
                  </a:solidFill>
                  <a:latin typeface="Arial" pitchFamily="34" charset="0"/>
                  <a:ea typeface="楷体" pitchFamily="49" charset="-122"/>
                  <a:cs typeface="Arial" pitchFamily="34" charset="0"/>
                </a:rPr>
                <a:t>Improve efficiency</a:t>
              </a:r>
              <a:endParaRPr lang="zh-CN" altLang="en-US" sz="1200" b="1" dirty="0">
                <a:solidFill>
                  <a:srgbClr val="333399"/>
                </a:solidFill>
                <a:latin typeface="Arial" pitchFamily="34" charset="0"/>
                <a:ea typeface="楷体" pitchFamily="49" charset="-122"/>
                <a:cs typeface="Arial" pitchFamily="34" charset="0"/>
              </a:endParaRPr>
            </a:p>
          </p:txBody>
        </p:sp>
        <p:sp>
          <p:nvSpPr>
            <p:cNvPr id="45" name="圆角矩形标注 44"/>
            <p:cNvSpPr/>
            <p:nvPr/>
          </p:nvSpPr>
          <p:spPr bwMode="auto">
            <a:xfrm>
              <a:off x="1584002" y="4150739"/>
              <a:ext cx="1332907" cy="787503"/>
            </a:xfrm>
            <a:prstGeom prst="wedgeRoundRectCallout">
              <a:avLst>
                <a:gd name="adj1" fmla="val 62223"/>
                <a:gd name="adj2" fmla="val -96545"/>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hangingPunct="0"/>
              <a:r>
                <a:rPr lang="en-US" altLang="zh-CN" sz="1200" b="1" dirty="0" smtClean="0">
                  <a:solidFill>
                    <a:srgbClr val="333399"/>
                  </a:solidFill>
                  <a:latin typeface="Arial" pitchFamily="34" charset="0"/>
                  <a:ea typeface="楷体" pitchFamily="49" charset="-122"/>
                  <a:cs typeface="Arial" pitchFamily="34" charset="0"/>
                </a:rPr>
                <a:t>Better dynamic performance</a:t>
              </a:r>
              <a:endParaRPr lang="zh-CN" altLang="en-US" sz="1200" b="1" dirty="0">
                <a:solidFill>
                  <a:srgbClr val="333399"/>
                </a:solidFill>
                <a:latin typeface="Arial" pitchFamily="34" charset="0"/>
                <a:ea typeface="楷体" pitchFamily="49" charset="-122"/>
                <a:cs typeface="Arial" pitchFamily="34" charset="0"/>
              </a:endParaRPr>
            </a:p>
          </p:txBody>
        </p:sp>
        <p:sp>
          <p:nvSpPr>
            <p:cNvPr id="46" name="椭圆形标注 45"/>
            <p:cNvSpPr/>
            <p:nvPr/>
          </p:nvSpPr>
          <p:spPr bwMode="auto">
            <a:xfrm>
              <a:off x="5148323" y="4150739"/>
              <a:ext cx="1301701" cy="701636"/>
            </a:xfrm>
            <a:prstGeom prst="wedgeEllipseCallout">
              <a:avLst>
                <a:gd name="adj1" fmla="val -56348"/>
                <a:gd name="adj2" fmla="val -104109"/>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1200" b="1" dirty="0" smtClean="0">
                  <a:solidFill>
                    <a:schemeClr val="accent2"/>
                  </a:solidFill>
                  <a:latin typeface="Arial" pitchFamily="34" charset="0"/>
                  <a:ea typeface="楷体" pitchFamily="49" charset="-122"/>
                  <a:cs typeface="Arial" pitchFamily="34" charset="0"/>
                </a:rPr>
                <a:t>Lower noise</a:t>
              </a:r>
              <a:endParaRPr lang="zh-CN" altLang="en-US" sz="1200" b="1" dirty="0">
                <a:solidFill>
                  <a:schemeClr val="accent2"/>
                </a:solidFill>
                <a:latin typeface="Arial" pitchFamily="34" charset="0"/>
                <a:ea typeface="楷体" pitchFamily="49" charset="-122"/>
                <a:cs typeface="Arial" pitchFamily="34" charset="0"/>
              </a:endParaRPr>
            </a:p>
          </p:txBody>
        </p:sp>
        <p:sp>
          <p:nvSpPr>
            <p:cNvPr id="47" name="圆角矩形标注 46"/>
            <p:cNvSpPr/>
            <p:nvPr/>
          </p:nvSpPr>
          <p:spPr bwMode="auto">
            <a:xfrm>
              <a:off x="6620514" y="4150739"/>
              <a:ext cx="1305915" cy="599393"/>
            </a:xfrm>
            <a:prstGeom prst="wedgeRoundRectCallout">
              <a:avLst>
                <a:gd name="adj1" fmla="val -91889"/>
                <a:gd name="adj2" fmla="val -107087"/>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algn="ctr" eaLnBrk="0" hangingPunct="0"/>
              <a:r>
                <a:rPr lang="en-US" altLang="zh-CN" sz="1200" b="1" dirty="0" smtClean="0">
                  <a:solidFill>
                    <a:schemeClr val="accent2"/>
                  </a:solidFill>
                  <a:latin typeface="Arial" pitchFamily="34" charset="0"/>
                  <a:ea typeface="楷体" pitchFamily="49" charset="-122"/>
                  <a:cs typeface="Arial" pitchFamily="34" charset="0"/>
                </a:rPr>
                <a:t>Maintain stable control</a:t>
              </a:r>
              <a:endParaRPr lang="zh-CN" altLang="en-US" sz="1200" b="1" dirty="0">
                <a:solidFill>
                  <a:schemeClr val="accent2"/>
                </a:solidFill>
                <a:latin typeface="Arial" pitchFamily="34" charset="0"/>
                <a:ea typeface="楷体" pitchFamily="49" charset="-122"/>
                <a:cs typeface="Arial" pitchFamily="34" charset="0"/>
              </a:endParaRPr>
            </a:p>
          </p:txBody>
        </p:sp>
        <p:sp>
          <p:nvSpPr>
            <p:cNvPr id="48" name="上弧形箭头 47"/>
            <p:cNvSpPr/>
            <p:nvPr/>
          </p:nvSpPr>
          <p:spPr bwMode="auto">
            <a:xfrm>
              <a:off x="4006371" y="2897865"/>
              <a:ext cx="1710817" cy="619968"/>
            </a:xfrm>
            <a:prstGeom prst="curvedDown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defTabSz="1219170">
                <a:lnSpc>
                  <a:spcPts val="1200"/>
                </a:lnSpc>
              </a:pPr>
              <a:r>
                <a:rPr lang="en-US" altLang="zh-CN" sz="1200" b="1" dirty="0" smtClean="0">
                  <a:solidFill>
                    <a:srgbClr val="00B050"/>
                  </a:solidFill>
                  <a:latin typeface="Arial" pitchFamily="34" charset="0"/>
                  <a:ea typeface="楷体" pitchFamily="49" charset="-122"/>
                  <a:cs typeface="Arial" pitchFamily="34" charset="0"/>
                </a:rPr>
                <a:t>Freq. &amp; load change</a:t>
              </a:r>
              <a:endParaRPr lang="en-US" altLang="zh-CN" sz="1200" b="1" dirty="0">
                <a:solidFill>
                  <a:srgbClr val="00B050"/>
                </a:solidFill>
                <a:latin typeface="Arial" pitchFamily="34" charset="0"/>
                <a:ea typeface="楷体" pitchFamily="49" charset="-122"/>
                <a:cs typeface="Arial" pitchFamily="34" charset="0"/>
              </a:endParaRPr>
            </a:p>
          </p:txBody>
        </p:sp>
        <p:sp>
          <p:nvSpPr>
            <p:cNvPr id="40" name="矩形 39"/>
            <p:cNvSpPr/>
            <p:nvPr/>
          </p:nvSpPr>
          <p:spPr bwMode="auto">
            <a:xfrm>
              <a:off x="3157698" y="2496123"/>
              <a:ext cx="1751229" cy="276095"/>
            </a:xfrm>
            <a:prstGeom prst="rect">
              <a:avLst/>
            </a:prstGeom>
            <a:solidFill>
              <a:srgbClr val="00B0F0"/>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algn="l" rtl="0" fontAlgn="base">
                <a:spcBef>
                  <a:spcPct val="0"/>
                </a:spcBef>
                <a:spcAft>
                  <a:spcPct val="0"/>
                </a:spcAft>
                <a:defRPr sz="1700" kern="1200">
                  <a:solidFill>
                    <a:schemeClr val="tx1"/>
                  </a:solidFill>
                  <a:latin typeface="Arial" charset="0"/>
                  <a:ea typeface="宋体" pitchFamily="2" charset="-122"/>
                  <a:cs typeface="+mn-cs"/>
                </a:defRPr>
              </a:lvl1pPr>
              <a:lvl2pPr marL="457200" algn="l" rtl="0" fontAlgn="base">
                <a:spcBef>
                  <a:spcPct val="0"/>
                </a:spcBef>
                <a:spcAft>
                  <a:spcPct val="0"/>
                </a:spcAft>
                <a:defRPr sz="1700" kern="1200">
                  <a:solidFill>
                    <a:schemeClr val="tx1"/>
                  </a:solidFill>
                  <a:latin typeface="Arial" charset="0"/>
                  <a:ea typeface="宋体" pitchFamily="2" charset="-122"/>
                  <a:cs typeface="+mn-cs"/>
                </a:defRPr>
              </a:lvl2pPr>
              <a:lvl3pPr marL="914400" algn="l" rtl="0" fontAlgn="base">
                <a:spcBef>
                  <a:spcPct val="0"/>
                </a:spcBef>
                <a:spcAft>
                  <a:spcPct val="0"/>
                </a:spcAft>
                <a:defRPr sz="1700" kern="1200">
                  <a:solidFill>
                    <a:schemeClr val="tx1"/>
                  </a:solidFill>
                  <a:latin typeface="Arial" charset="0"/>
                  <a:ea typeface="宋体" pitchFamily="2" charset="-122"/>
                  <a:cs typeface="+mn-cs"/>
                </a:defRPr>
              </a:lvl3pPr>
              <a:lvl4pPr marL="1371600" algn="l" rtl="0" fontAlgn="base">
                <a:spcBef>
                  <a:spcPct val="0"/>
                </a:spcBef>
                <a:spcAft>
                  <a:spcPct val="0"/>
                </a:spcAft>
                <a:defRPr sz="1700" kern="1200">
                  <a:solidFill>
                    <a:schemeClr val="tx1"/>
                  </a:solidFill>
                  <a:latin typeface="Arial" charset="0"/>
                  <a:ea typeface="宋体" pitchFamily="2" charset="-122"/>
                  <a:cs typeface="+mn-cs"/>
                </a:defRPr>
              </a:lvl4pPr>
              <a:lvl5pPr marL="1828800" algn="l" rtl="0" fontAlgn="base">
                <a:spcBef>
                  <a:spcPct val="0"/>
                </a:spcBef>
                <a:spcAft>
                  <a:spcPct val="0"/>
                </a:spcAft>
                <a:defRPr sz="1700" kern="1200">
                  <a:solidFill>
                    <a:schemeClr val="tx1"/>
                  </a:solidFill>
                  <a:latin typeface="Arial" charset="0"/>
                  <a:ea typeface="宋体" pitchFamily="2" charset="-122"/>
                  <a:cs typeface="+mn-cs"/>
                </a:defRPr>
              </a:lvl5pPr>
              <a:lvl6pPr marL="2286000" algn="l" defTabSz="914400" rtl="0" eaLnBrk="1" latinLnBrk="0" hangingPunct="1">
                <a:defRPr sz="1700" kern="1200">
                  <a:solidFill>
                    <a:schemeClr val="tx1"/>
                  </a:solidFill>
                  <a:latin typeface="Arial" charset="0"/>
                  <a:ea typeface="宋体" pitchFamily="2" charset="-122"/>
                  <a:cs typeface="+mn-cs"/>
                </a:defRPr>
              </a:lvl6pPr>
              <a:lvl7pPr marL="2743200" algn="l" defTabSz="914400" rtl="0" eaLnBrk="1" latinLnBrk="0" hangingPunct="1">
                <a:defRPr sz="1700" kern="1200">
                  <a:solidFill>
                    <a:schemeClr val="tx1"/>
                  </a:solidFill>
                  <a:latin typeface="Arial" charset="0"/>
                  <a:ea typeface="宋体" pitchFamily="2" charset="-122"/>
                  <a:cs typeface="+mn-cs"/>
                </a:defRPr>
              </a:lvl7pPr>
              <a:lvl8pPr marL="3200400" algn="l" defTabSz="914400" rtl="0" eaLnBrk="1" latinLnBrk="0" hangingPunct="1">
                <a:defRPr sz="1700" kern="1200">
                  <a:solidFill>
                    <a:schemeClr val="tx1"/>
                  </a:solidFill>
                  <a:latin typeface="Arial" charset="0"/>
                  <a:ea typeface="宋体" pitchFamily="2" charset="-122"/>
                  <a:cs typeface="+mn-cs"/>
                </a:defRPr>
              </a:lvl8pPr>
              <a:lvl9pPr marL="3657600" algn="l" defTabSz="914400" rtl="0" eaLnBrk="1" latinLnBrk="0" hangingPunct="1">
                <a:defRPr sz="1700" kern="1200">
                  <a:solidFill>
                    <a:schemeClr val="tx1"/>
                  </a:solidFill>
                  <a:latin typeface="Arial" charset="0"/>
                  <a:ea typeface="宋体" pitchFamily="2" charset="-122"/>
                  <a:cs typeface="+mn-cs"/>
                </a:defRPr>
              </a:lvl9pPr>
            </a:lstStyle>
            <a:p>
              <a:pPr algn="ctr" eaLnBrk="0" hangingPunct="0"/>
              <a:r>
                <a:rPr lang="en-US" altLang="zh-CN" sz="1200" dirty="0" smtClean="0">
                  <a:solidFill>
                    <a:schemeClr val="bg2"/>
                  </a:solidFill>
                  <a:latin typeface="Arial" pitchFamily="34" charset="0"/>
                  <a:ea typeface="楷体" pitchFamily="49" charset="-122"/>
                  <a:cs typeface="Arial" pitchFamily="34" charset="0"/>
                </a:rPr>
                <a:t>Low freq. operation</a:t>
              </a:r>
              <a:endParaRPr lang="zh-CN" altLang="en-US" sz="1200" dirty="0">
                <a:solidFill>
                  <a:schemeClr val="bg2"/>
                </a:solidFill>
                <a:latin typeface="Arial" pitchFamily="34" charset="0"/>
                <a:ea typeface="楷体" pitchFamily="49" charset="-122"/>
                <a:cs typeface="Arial" pitchFamily="34" charset="0"/>
              </a:endParaRPr>
            </a:p>
          </p:txBody>
        </p:sp>
      </p:grpSp>
      <p:cxnSp>
        <p:nvCxnSpPr>
          <p:cNvPr id="49" name="直接连接符 48"/>
          <p:cNvCxnSpPr/>
          <p:nvPr/>
        </p:nvCxnSpPr>
        <p:spPr bwMode="auto">
          <a:xfrm>
            <a:off x="6020781" y="866606"/>
            <a:ext cx="23751" cy="5724199"/>
          </a:xfrm>
          <a:prstGeom prst="line">
            <a:avLst/>
          </a:prstGeom>
          <a:solidFill>
            <a:schemeClr val="accent1"/>
          </a:solidFill>
          <a:ln w="381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 name="图片 27"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50" name="矩形 49"/>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pSp>
        <p:nvGrpSpPr>
          <p:cNvPr id="27" name="组合 26"/>
          <p:cNvGrpSpPr/>
          <p:nvPr/>
        </p:nvGrpSpPr>
        <p:grpSpPr>
          <a:xfrm>
            <a:off x="10337800" y="-38100"/>
            <a:ext cx="1854200" cy="833747"/>
            <a:chOff x="10337800" y="-38100"/>
            <a:chExt cx="1854200" cy="833747"/>
          </a:xfrm>
        </p:grpSpPr>
        <p:sp>
          <p:nvSpPr>
            <p:cNvPr id="32"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3"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3" name="组合 2"/>
          <p:cNvGrpSpPr/>
          <p:nvPr/>
        </p:nvGrpSpPr>
        <p:grpSpPr>
          <a:xfrm>
            <a:off x="7178562" y="2866054"/>
            <a:ext cx="3875912" cy="3616012"/>
            <a:chOff x="7207073" y="2814535"/>
            <a:chExt cx="4212637" cy="3930158"/>
          </a:xfrm>
        </p:grpSpPr>
        <p:grpSp>
          <p:nvGrpSpPr>
            <p:cNvPr id="2" name="组合 1"/>
            <p:cNvGrpSpPr/>
            <p:nvPr/>
          </p:nvGrpSpPr>
          <p:grpSpPr>
            <a:xfrm>
              <a:off x="7207073" y="2814535"/>
              <a:ext cx="3872587" cy="3870021"/>
              <a:chOff x="7207073" y="2814535"/>
              <a:chExt cx="3872587" cy="3870021"/>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073" y="2814535"/>
                <a:ext cx="3843771" cy="387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8205832" y="4464603"/>
                <a:ext cx="2873828" cy="307777"/>
              </a:xfrm>
              <a:prstGeom prst="rect">
                <a:avLst/>
              </a:prstGeom>
              <a:solidFill>
                <a:schemeClr val="bg1"/>
              </a:solidFill>
            </p:spPr>
            <p:txBody>
              <a:bodyPr wrap="square" rtlCol="0">
                <a:spAutoFit/>
              </a:bodyPr>
              <a:lstStyle/>
              <a:p>
                <a:r>
                  <a:rPr lang="en-US" altLang="zh-CN" sz="1400" dirty="0" smtClean="0"/>
                  <a:t>General startup failed</a:t>
                </a:r>
                <a:endParaRPr lang="zh-CN" altLang="en-US" sz="1400" dirty="0"/>
              </a:p>
            </p:txBody>
          </p:sp>
        </p:grpSp>
        <p:sp>
          <p:nvSpPr>
            <p:cNvPr id="52" name="TextBox 51"/>
            <p:cNvSpPr txBox="1"/>
            <p:nvPr/>
          </p:nvSpPr>
          <p:spPr>
            <a:xfrm>
              <a:off x="8545882" y="6436916"/>
              <a:ext cx="2873828" cy="307777"/>
            </a:xfrm>
            <a:prstGeom prst="rect">
              <a:avLst/>
            </a:prstGeom>
            <a:solidFill>
              <a:schemeClr val="bg1"/>
            </a:solidFill>
          </p:spPr>
          <p:txBody>
            <a:bodyPr wrap="square" rtlCol="0">
              <a:spAutoFit/>
            </a:bodyPr>
            <a:lstStyle/>
            <a:p>
              <a:r>
                <a:rPr lang="en-US" altLang="zh-CN" sz="1400" dirty="0" smtClean="0"/>
                <a:t>GMV6 startup</a:t>
              </a:r>
              <a:endParaRPr lang="zh-CN" altLang="en-US" sz="1400" dirty="0"/>
            </a:p>
          </p:txBody>
        </p:sp>
      </p:grpSp>
    </p:spTree>
    <p:extLst>
      <p:ext uri="{BB962C8B-B14F-4D97-AF65-F5344CB8AC3E}">
        <p14:creationId xmlns:p14="http://schemas.microsoft.com/office/powerpoint/2010/main" val="425210487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94912" y="818037"/>
            <a:ext cx="12286912" cy="41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nSpc>
                <a:spcPts val="2334"/>
              </a:lnSpc>
            </a:pPr>
            <a:r>
              <a:rPr lang="zh-CN" altLang="en-US" sz="2400" b="1" dirty="0" smtClean="0">
                <a:ea typeface="微软雅黑" pitchFamily="34" charset="-122"/>
                <a:cs typeface="Arial" pitchFamily="34" charset="0"/>
              </a:rPr>
              <a:t>②</a:t>
            </a:r>
            <a:r>
              <a:rPr lang="en-US" altLang="zh-CN" sz="2400" b="1" dirty="0" smtClean="0">
                <a:ea typeface="Arial Unicode MS" pitchFamily="34" charset="-122"/>
                <a:cs typeface="Arial" pitchFamily="34" charset="0"/>
              </a:rPr>
              <a:t>Self-adapting drive control </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Flexible </a:t>
            </a:r>
            <a:r>
              <a:rPr lang="en-US" altLang="zh-CN" sz="2400" b="1" dirty="0" smtClean="0">
                <a:solidFill>
                  <a:srgbClr val="FF0000"/>
                </a:solidFill>
                <a:ea typeface="微软雅黑" pitchFamily="34" charset="-122"/>
                <a:cs typeface="Arial" pitchFamily="34" charset="0"/>
              </a:rPr>
              <a:t>enthalpy-adding control </a:t>
            </a:r>
            <a:endParaRPr lang="en-US" altLang="zh-CN" sz="2400" b="1" dirty="0">
              <a:solidFill>
                <a:srgbClr val="FF0000"/>
              </a:solidFill>
              <a:ea typeface="微软雅黑" pitchFamily="34" charset="-122"/>
              <a:cs typeface="Arial" pitchFamily="34" charset="0"/>
            </a:endParaRPr>
          </a:p>
        </p:txBody>
      </p:sp>
      <p:sp>
        <p:nvSpPr>
          <p:cNvPr id="6" name="矩形 5"/>
          <p:cNvSpPr/>
          <p:nvPr/>
        </p:nvSpPr>
        <p:spPr>
          <a:xfrm>
            <a:off x="38425" y="1247424"/>
            <a:ext cx="11896276" cy="1423463"/>
          </a:xfrm>
          <a:prstGeom prst="rect">
            <a:avLst/>
          </a:prstGeom>
        </p:spPr>
        <p:txBody>
          <a:bodyPr wrap="square" lIns="121917" tIns="60958" rIns="121917" bIns="60958">
            <a:spAutoFit/>
          </a:bodyPr>
          <a:lstStyle/>
          <a:p>
            <a:pPr>
              <a:spcAft>
                <a:spcPts val="1500"/>
              </a:spcAft>
            </a:pPr>
            <a:r>
              <a:rPr lang="en-US" altLang="zh-CN" dirty="0" smtClean="0">
                <a:latin typeface="Arial" pitchFamily="34" charset="0"/>
                <a:ea typeface="微软雅黑" pitchFamily="34" charset="-122"/>
                <a:cs typeface="Arial" pitchFamily="34" charset="0"/>
              </a:rPr>
              <a:t>Generally, system adopts</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0←→1</a:t>
            </a:r>
            <a:r>
              <a:rPr lang="zh-CN" altLang="en-US" dirty="0" smtClean="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switching mode to switch between the increase and non-increase of enthalpy, which may lead to dramatic load change of the compressor, shutdown or even damage to the compressor.</a:t>
            </a:r>
          </a:p>
          <a:p>
            <a:r>
              <a:rPr lang="en-US" altLang="zh-CN" dirty="0" smtClean="0">
                <a:latin typeface="Arial" pitchFamily="34" charset="0"/>
                <a:ea typeface="微软雅黑" pitchFamily="34" charset="-122"/>
                <a:cs typeface="Arial" pitchFamily="34" charset="0"/>
              </a:rPr>
              <a:t>GMV6 utilizes the linear flow variation features of EEV to gradually increase the load during enthalpy increase, and achieve stable and continuous operation.</a:t>
            </a:r>
            <a:endParaRPr lang="en-US" altLang="zh-CN" dirty="0">
              <a:latin typeface="Arial" pitchFamily="34" charset="0"/>
              <a:ea typeface="微软雅黑" pitchFamily="34" charset="-122"/>
              <a:cs typeface="Arial" pitchFamily="34" charset="0"/>
            </a:endParaRPr>
          </a:p>
        </p:txBody>
      </p:sp>
      <p:sp>
        <p:nvSpPr>
          <p:cNvPr id="2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2" name="图片 31"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3" name="矩形 32"/>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pSp>
        <p:nvGrpSpPr>
          <p:cNvPr id="69" name="组合 68"/>
          <p:cNvGrpSpPr/>
          <p:nvPr/>
        </p:nvGrpSpPr>
        <p:grpSpPr>
          <a:xfrm>
            <a:off x="388029" y="2886650"/>
            <a:ext cx="6087933" cy="2754288"/>
            <a:chOff x="1052945" y="2397626"/>
            <a:chExt cx="6087933" cy="2754288"/>
          </a:xfrm>
        </p:grpSpPr>
        <p:cxnSp>
          <p:nvCxnSpPr>
            <p:cNvPr id="38" name="直接连接符 37"/>
            <p:cNvCxnSpPr/>
            <p:nvPr/>
          </p:nvCxnSpPr>
          <p:spPr bwMode="auto">
            <a:xfrm flipV="1">
              <a:off x="1448790" y="3075708"/>
              <a:ext cx="406024" cy="1"/>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接箭头连接符 43"/>
            <p:cNvCxnSpPr/>
            <p:nvPr/>
          </p:nvCxnSpPr>
          <p:spPr bwMode="auto">
            <a:xfrm flipV="1">
              <a:off x="1052945" y="2551218"/>
              <a:ext cx="0" cy="260069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接箭头连接符 46"/>
            <p:cNvCxnSpPr/>
            <p:nvPr/>
          </p:nvCxnSpPr>
          <p:spPr bwMode="auto">
            <a:xfrm flipV="1">
              <a:off x="1052945" y="5151912"/>
              <a:ext cx="2759034" cy="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接连接符 48"/>
            <p:cNvCxnSpPr/>
            <p:nvPr/>
          </p:nvCxnSpPr>
          <p:spPr bwMode="auto">
            <a:xfrm>
              <a:off x="1448790" y="3075709"/>
              <a:ext cx="0" cy="2076204"/>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连接符 50"/>
            <p:cNvCxnSpPr/>
            <p:nvPr/>
          </p:nvCxnSpPr>
          <p:spPr bwMode="auto">
            <a:xfrm>
              <a:off x="3216234" y="3075708"/>
              <a:ext cx="0" cy="2076204"/>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p:nvPr/>
          </p:nvCxnSpPr>
          <p:spPr bwMode="auto">
            <a:xfrm flipV="1">
              <a:off x="1448790" y="3075709"/>
              <a:ext cx="406024" cy="2076203"/>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p:nvPr/>
          </p:nvCxnSpPr>
          <p:spPr bwMode="auto">
            <a:xfrm flipH="1" flipV="1">
              <a:off x="2719449" y="3075709"/>
              <a:ext cx="496785" cy="2076203"/>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flipV="1">
              <a:off x="2719449" y="3075710"/>
              <a:ext cx="496785" cy="1"/>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bwMode="auto">
            <a:xfrm flipV="1">
              <a:off x="1867196" y="3075712"/>
              <a:ext cx="852253" cy="1"/>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矩形 62"/>
            <p:cNvSpPr/>
            <p:nvPr/>
          </p:nvSpPr>
          <p:spPr>
            <a:xfrm>
              <a:off x="1105510" y="2397626"/>
              <a:ext cx="1864907" cy="646331"/>
            </a:xfrm>
            <a:prstGeom prst="rect">
              <a:avLst/>
            </a:prstGeom>
          </p:spPr>
          <p:txBody>
            <a:bodyPr wrap="square">
              <a:spAutoFit/>
            </a:bodyPr>
            <a:lstStyle/>
            <a:p>
              <a:r>
                <a:rPr lang="en-US" altLang="zh-CN" dirty="0" smtClean="0">
                  <a:solidFill>
                    <a:srgbClr val="FF0000"/>
                  </a:solidFill>
                  <a:latin typeface="Arial" pitchFamily="34" charset="0"/>
                  <a:ea typeface="微软雅黑" pitchFamily="34" charset="-122"/>
                  <a:cs typeface="Arial" pitchFamily="34" charset="0"/>
                </a:rPr>
                <a:t>Enthalpy-adding demand</a:t>
              </a:r>
              <a:endParaRPr lang="zh-CN" altLang="en-US" dirty="0">
                <a:latin typeface="Arial" pitchFamily="34" charset="0"/>
                <a:cs typeface="Arial" pitchFamily="34" charset="0"/>
              </a:endParaRPr>
            </a:p>
          </p:txBody>
        </p:sp>
        <p:sp>
          <p:nvSpPr>
            <p:cNvPr id="65" name="矩形 64"/>
            <p:cNvSpPr/>
            <p:nvPr/>
          </p:nvSpPr>
          <p:spPr>
            <a:xfrm>
              <a:off x="3216234" y="4780992"/>
              <a:ext cx="3082895" cy="369332"/>
            </a:xfrm>
            <a:prstGeom prst="rect">
              <a:avLst/>
            </a:prstGeom>
          </p:spPr>
          <p:txBody>
            <a:bodyPr wrap="none">
              <a:spAutoFit/>
            </a:bodyPr>
            <a:lstStyle/>
            <a:p>
              <a:r>
                <a:rPr lang="en-US" altLang="zh-CN" dirty="0" smtClean="0">
                  <a:latin typeface="Arial" pitchFamily="34" charset="0"/>
                  <a:cs typeface="Arial" pitchFamily="34" charset="0"/>
                </a:rPr>
                <a:t>No enthalpy-adding demand</a:t>
              </a:r>
              <a:endParaRPr lang="zh-CN" altLang="en-US" dirty="0">
                <a:latin typeface="Arial" pitchFamily="34" charset="0"/>
                <a:cs typeface="Arial" pitchFamily="34" charset="0"/>
              </a:endParaRPr>
            </a:p>
          </p:txBody>
        </p:sp>
        <p:cxnSp>
          <p:nvCxnSpPr>
            <p:cNvPr id="66" name="直接连接符 65"/>
            <p:cNvCxnSpPr/>
            <p:nvPr/>
          </p:nvCxnSpPr>
          <p:spPr bwMode="auto">
            <a:xfrm flipV="1">
              <a:off x="3304755" y="2891042"/>
              <a:ext cx="496785" cy="1"/>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接连接符 66"/>
            <p:cNvCxnSpPr/>
            <p:nvPr/>
          </p:nvCxnSpPr>
          <p:spPr bwMode="auto">
            <a:xfrm flipV="1">
              <a:off x="3304755" y="3406242"/>
              <a:ext cx="496785" cy="2"/>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矩形 67"/>
            <p:cNvSpPr/>
            <p:nvPr/>
          </p:nvSpPr>
          <p:spPr>
            <a:xfrm>
              <a:off x="3737382" y="2706376"/>
              <a:ext cx="3403496" cy="369332"/>
            </a:xfrm>
            <a:prstGeom prst="rect">
              <a:avLst/>
            </a:prstGeom>
          </p:spPr>
          <p:txBody>
            <a:bodyPr wrap="none">
              <a:spAutoFit/>
            </a:bodyPr>
            <a:lstStyle/>
            <a:p>
              <a:r>
                <a:rPr lang="en-US" altLang="zh-CN" dirty="0" smtClean="0">
                  <a:latin typeface="Arial" pitchFamily="34" charset="0"/>
                  <a:cs typeface="Arial" pitchFamily="34" charset="0"/>
                </a:rPr>
                <a:t>Common solenoid valve control</a:t>
              </a:r>
              <a:endParaRPr lang="zh-CN" altLang="en-US" dirty="0">
                <a:latin typeface="Arial" pitchFamily="34" charset="0"/>
                <a:cs typeface="Arial" pitchFamily="34" charset="0"/>
              </a:endParaRPr>
            </a:p>
          </p:txBody>
        </p:sp>
        <p:sp>
          <p:nvSpPr>
            <p:cNvPr id="70" name="矩形 69"/>
            <p:cNvSpPr/>
            <p:nvPr/>
          </p:nvSpPr>
          <p:spPr>
            <a:xfrm>
              <a:off x="3725507" y="3228108"/>
              <a:ext cx="2903359" cy="369332"/>
            </a:xfrm>
            <a:prstGeom prst="rect">
              <a:avLst/>
            </a:prstGeom>
          </p:spPr>
          <p:txBody>
            <a:bodyPr wrap="none">
              <a:spAutoFit/>
            </a:bodyPr>
            <a:lstStyle/>
            <a:p>
              <a:r>
                <a:rPr lang="en-US" altLang="zh-CN" dirty="0" smtClean="0">
                  <a:latin typeface="Arial" pitchFamily="34" charset="0"/>
                  <a:cs typeface="Arial" pitchFamily="34" charset="0"/>
                </a:rPr>
                <a:t>GMV6 EEV</a:t>
              </a:r>
              <a:r>
                <a:rPr lang="zh-CN" altLang="en-US" dirty="0" smtClean="0">
                  <a:latin typeface="Arial" pitchFamily="34" charset="0"/>
                  <a:cs typeface="Arial" pitchFamily="34" charset="0"/>
                </a:rPr>
                <a:t> </a:t>
              </a:r>
              <a:r>
                <a:rPr lang="en-US" altLang="zh-CN" dirty="0" smtClean="0">
                  <a:latin typeface="Arial" pitchFamily="34" charset="0"/>
                  <a:cs typeface="Arial" pitchFamily="34" charset="0"/>
                </a:rPr>
                <a:t>flexible control</a:t>
              </a:r>
              <a:endParaRPr lang="zh-CN" altLang="en-US" dirty="0">
                <a:latin typeface="Arial" pitchFamily="34" charset="0"/>
                <a:cs typeface="Arial" pitchFamily="34" charset="0"/>
              </a:endParaRPr>
            </a:p>
          </p:txBody>
        </p:sp>
      </p:grpSp>
      <p:grpSp>
        <p:nvGrpSpPr>
          <p:cNvPr id="6170" name="组合 6169"/>
          <p:cNvGrpSpPr/>
          <p:nvPr/>
        </p:nvGrpSpPr>
        <p:grpSpPr>
          <a:xfrm>
            <a:off x="6736093" y="2481999"/>
            <a:ext cx="4702309" cy="1808733"/>
            <a:chOff x="6996415" y="2612451"/>
            <a:chExt cx="4702309" cy="1808733"/>
          </a:xfrm>
        </p:grpSpPr>
        <p:grpSp>
          <p:nvGrpSpPr>
            <p:cNvPr id="6148" name="组合 6147"/>
            <p:cNvGrpSpPr/>
            <p:nvPr/>
          </p:nvGrpSpPr>
          <p:grpSpPr>
            <a:xfrm>
              <a:off x="6996415" y="2612451"/>
              <a:ext cx="4267766" cy="1425039"/>
              <a:chOff x="6852062" y="2410691"/>
              <a:chExt cx="4267766" cy="1425039"/>
            </a:xfrm>
          </p:grpSpPr>
          <p:cxnSp>
            <p:nvCxnSpPr>
              <p:cNvPr id="89" name="直接连接符 88"/>
              <p:cNvCxnSpPr/>
              <p:nvPr/>
            </p:nvCxnSpPr>
            <p:spPr bwMode="auto">
              <a:xfrm flipV="1">
                <a:off x="6852062" y="2829083"/>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直接连接符 90"/>
              <p:cNvCxnSpPr/>
              <p:nvPr/>
            </p:nvCxnSpPr>
            <p:spPr bwMode="auto">
              <a:xfrm flipH="1" flipV="1">
                <a:off x="6923314" y="2829083"/>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直接连接符 93"/>
              <p:cNvCxnSpPr/>
              <p:nvPr/>
            </p:nvCxnSpPr>
            <p:spPr bwMode="auto">
              <a:xfrm flipV="1">
                <a:off x="7004462" y="2829082"/>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接连接符 94"/>
              <p:cNvCxnSpPr/>
              <p:nvPr/>
            </p:nvCxnSpPr>
            <p:spPr bwMode="auto">
              <a:xfrm flipH="1" flipV="1">
                <a:off x="7075714" y="2829082"/>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接连接符 95"/>
              <p:cNvCxnSpPr/>
              <p:nvPr/>
            </p:nvCxnSpPr>
            <p:spPr bwMode="auto">
              <a:xfrm flipV="1">
                <a:off x="7156862" y="2816415"/>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接连接符 96"/>
              <p:cNvCxnSpPr/>
              <p:nvPr/>
            </p:nvCxnSpPr>
            <p:spPr bwMode="auto">
              <a:xfrm flipH="1" flipV="1">
                <a:off x="7228114" y="2816415"/>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接连接符 97"/>
              <p:cNvCxnSpPr/>
              <p:nvPr/>
            </p:nvCxnSpPr>
            <p:spPr bwMode="auto">
              <a:xfrm flipV="1">
                <a:off x="7319158" y="2816414"/>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接连接符 98"/>
              <p:cNvCxnSpPr/>
              <p:nvPr/>
            </p:nvCxnSpPr>
            <p:spPr bwMode="auto">
              <a:xfrm flipH="1" flipV="1">
                <a:off x="7390410" y="2816414"/>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接连接符 99"/>
              <p:cNvCxnSpPr/>
              <p:nvPr/>
            </p:nvCxnSpPr>
            <p:spPr bwMode="auto">
              <a:xfrm flipV="1">
                <a:off x="7476366" y="2816414"/>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接连接符 100"/>
              <p:cNvCxnSpPr/>
              <p:nvPr/>
            </p:nvCxnSpPr>
            <p:spPr bwMode="auto">
              <a:xfrm flipH="1" flipV="1">
                <a:off x="7547618" y="2816414"/>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接连接符 101"/>
              <p:cNvCxnSpPr/>
              <p:nvPr/>
            </p:nvCxnSpPr>
            <p:spPr bwMode="auto">
              <a:xfrm flipV="1">
                <a:off x="7628766" y="2816413"/>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接连接符 102"/>
              <p:cNvCxnSpPr/>
              <p:nvPr/>
            </p:nvCxnSpPr>
            <p:spPr bwMode="auto">
              <a:xfrm flipH="1" flipV="1">
                <a:off x="7700018" y="2816413"/>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直接连接符 103"/>
              <p:cNvCxnSpPr/>
              <p:nvPr/>
            </p:nvCxnSpPr>
            <p:spPr bwMode="auto">
              <a:xfrm flipV="1">
                <a:off x="7781166" y="2803746"/>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接连接符 104"/>
              <p:cNvCxnSpPr/>
              <p:nvPr/>
            </p:nvCxnSpPr>
            <p:spPr bwMode="auto">
              <a:xfrm flipH="1" flipV="1">
                <a:off x="7852418" y="2803746"/>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接连接符 105"/>
              <p:cNvCxnSpPr/>
              <p:nvPr/>
            </p:nvCxnSpPr>
            <p:spPr bwMode="auto">
              <a:xfrm flipV="1">
                <a:off x="7943462" y="2803745"/>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接连接符 106"/>
              <p:cNvCxnSpPr/>
              <p:nvPr/>
            </p:nvCxnSpPr>
            <p:spPr bwMode="auto">
              <a:xfrm flipH="1" flipV="1">
                <a:off x="8014714" y="2803745"/>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接连接符 107"/>
              <p:cNvCxnSpPr/>
              <p:nvPr/>
            </p:nvCxnSpPr>
            <p:spPr bwMode="auto">
              <a:xfrm flipV="1">
                <a:off x="8112549" y="2806919"/>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直接连接符 108"/>
              <p:cNvCxnSpPr/>
              <p:nvPr/>
            </p:nvCxnSpPr>
            <p:spPr bwMode="auto">
              <a:xfrm flipH="1" flipV="1">
                <a:off x="8183801" y="2806919"/>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接连接符 109"/>
              <p:cNvCxnSpPr/>
              <p:nvPr/>
            </p:nvCxnSpPr>
            <p:spPr bwMode="auto">
              <a:xfrm flipV="1">
                <a:off x="8264949" y="2806918"/>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接连接符 110"/>
              <p:cNvCxnSpPr/>
              <p:nvPr/>
            </p:nvCxnSpPr>
            <p:spPr bwMode="auto">
              <a:xfrm flipH="1" flipV="1">
                <a:off x="8336201" y="2806918"/>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接连接符 111"/>
              <p:cNvCxnSpPr/>
              <p:nvPr/>
            </p:nvCxnSpPr>
            <p:spPr bwMode="auto">
              <a:xfrm flipV="1">
                <a:off x="8417349" y="2794251"/>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接连接符 112"/>
              <p:cNvCxnSpPr/>
              <p:nvPr/>
            </p:nvCxnSpPr>
            <p:spPr bwMode="auto">
              <a:xfrm flipH="1" flipV="1">
                <a:off x="8488601" y="2794251"/>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接连接符 113"/>
              <p:cNvCxnSpPr/>
              <p:nvPr/>
            </p:nvCxnSpPr>
            <p:spPr bwMode="auto">
              <a:xfrm flipV="1">
                <a:off x="8579645" y="2794250"/>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接连接符 114"/>
              <p:cNvCxnSpPr/>
              <p:nvPr/>
            </p:nvCxnSpPr>
            <p:spPr bwMode="auto">
              <a:xfrm flipH="1" flipV="1">
                <a:off x="8650897" y="2794250"/>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直接连接符 115"/>
              <p:cNvCxnSpPr/>
              <p:nvPr/>
            </p:nvCxnSpPr>
            <p:spPr bwMode="auto">
              <a:xfrm flipV="1">
                <a:off x="8736853" y="2794250"/>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直接连接符 116"/>
              <p:cNvCxnSpPr/>
              <p:nvPr/>
            </p:nvCxnSpPr>
            <p:spPr bwMode="auto">
              <a:xfrm flipH="1" flipV="1">
                <a:off x="8808105" y="2794250"/>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直接连接符 117"/>
              <p:cNvCxnSpPr/>
              <p:nvPr/>
            </p:nvCxnSpPr>
            <p:spPr bwMode="auto">
              <a:xfrm flipV="1">
                <a:off x="8889253" y="2794249"/>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直接连接符 118"/>
              <p:cNvCxnSpPr/>
              <p:nvPr/>
            </p:nvCxnSpPr>
            <p:spPr bwMode="auto">
              <a:xfrm flipH="1" flipV="1">
                <a:off x="8960505" y="2794249"/>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直接连接符 119"/>
              <p:cNvCxnSpPr/>
              <p:nvPr/>
            </p:nvCxnSpPr>
            <p:spPr bwMode="auto">
              <a:xfrm flipV="1">
                <a:off x="9041653" y="2781582"/>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直接连接符 120"/>
              <p:cNvCxnSpPr/>
              <p:nvPr/>
            </p:nvCxnSpPr>
            <p:spPr bwMode="auto">
              <a:xfrm flipH="1" flipV="1">
                <a:off x="9112905" y="2781582"/>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直接连接符 121"/>
              <p:cNvCxnSpPr/>
              <p:nvPr/>
            </p:nvCxnSpPr>
            <p:spPr bwMode="auto">
              <a:xfrm flipV="1">
                <a:off x="9203949" y="2781581"/>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直接连接符 122"/>
              <p:cNvCxnSpPr/>
              <p:nvPr/>
            </p:nvCxnSpPr>
            <p:spPr bwMode="auto">
              <a:xfrm flipH="1" flipV="1">
                <a:off x="9275201" y="2781581"/>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直接连接符 123"/>
              <p:cNvCxnSpPr/>
              <p:nvPr/>
            </p:nvCxnSpPr>
            <p:spPr bwMode="auto">
              <a:xfrm flipV="1">
                <a:off x="9368224" y="2410691"/>
                <a:ext cx="71252" cy="138743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直接连接符 125"/>
              <p:cNvCxnSpPr/>
              <p:nvPr/>
            </p:nvCxnSpPr>
            <p:spPr bwMode="auto">
              <a:xfrm flipH="1" flipV="1">
                <a:off x="9439476" y="2410692"/>
                <a:ext cx="40574" cy="8742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46" name="直接连接符 6145"/>
              <p:cNvCxnSpPr/>
              <p:nvPr/>
            </p:nvCxnSpPr>
            <p:spPr bwMode="auto">
              <a:xfrm>
                <a:off x="9480050" y="3284904"/>
                <a:ext cx="1639778" cy="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2" name="矩形 211"/>
            <p:cNvSpPr/>
            <p:nvPr/>
          </p:nvSpPr>
          <p:spPr>
            <a:xfrm>
              <a:off x="8005130" y="4051852"/>
              <a:ext cx="3454792" cy="369332"/>
            </a:xfrm>
            <a:prstGeom prst="rect">
              <a:avLst/>
            </a:prstGeom>
          </p:spPr>
          <p:txBody>
            <a:bodyPr wrap="none">
              <a:spAutoFit/>
            </a:bodyPr>
            <a:lstStyle/>
            <a:p>
              <a:r>
                <a:rPr lang="en-US" altLang="zh-CN" dirty="0" smtClean="0">
                  <a:latin typeface="Arial" pitchFamily="34" charset="0"/>
                  <a:ea typeface="微软雅黑" pitchFamily="34" charset="-122"/>
                  <a:cs typeface="Arial" pitchFamily="34" charset="0"/>
                </a:rPr>
                <a:t>Common solenoid valve loading</a:t>
              </a:r>
              <a:endParaRPr lang="zh-CN" altLang="en-US" dirty="0">
                <a:latin typeface="Arial" pitchFamily="34" charset="0"/>
                <a:ea typeface="微软雅黑" pitchFamily="34" charset="-122"/>
                <a:cs typeface="Arial" pitchFamily="34" charset="0"/>
              </a:endParaRPr>
            </a:p>
          </p:txBody>
        </p:sp>
        <p:sp>
          <p:nvSpPr>
            <p:cNvPr id="6168" name="矩形 6167"/>
            <p:cNvSpPr/>
            <p:nvPr/>
          </p:nvSpPr>
          <p:spPr>
            <a:xfrm>
              <a:off x="9705871" y="2678640"/>
              <a:ext cx="1992853" cy="646331"/>
            </a:xfrm>
            <a:prstGeom prst="rect">
              <a:avLst/>
            </a:prstGeom>
          </p:spPr>
          <p:txBody>
            <a:bodyPr wrap="none">
              <a:spAutoFit/>
            </a:bodyPr>
            <a:lstStyle/>
            <a:p>
              <a:r>
                <a:rPr lang="en-US" altLang="zh-CN" dirty="0" smtClean="0">
                  <a:latin typeface="Arial" pitchFamily="34" charset="0"/>
                  <a:ea typeface="微软雅黑" pitchFamily="34" charset="-122"/>
                  <a:cs typeface="Arial" pitchFamily="34" charset="0"/>
                </a:rPr>
                <a:t>Sudden overload</a:t>
              </a:r>
            </a:p>
            <a:p>
              <a:r>
                <a:rPr lang="en-US" altLang="zh-CN" dirty="0" smtClean="0">
                  <a:latin typeface="Arial" pitchFamily="34" charset="0"/>
                  <a:ea typeface="微软雅黑" pitchFamily="34" charset="-122"/>
                  <a:cs typeface="Arial" pitchFamily="34" charset="0"/>
                </a:rPr>
                <a:t>protection</a:t>
              </a:r>
              <a:endParaRPr lang="zh-CN" altLang="en-US" dirty="0">
                <a:latin typeface="Arial" pitchFamily="34" charset="0"/>
                <a:ea typeface="微软雅黑" pitchFamily="34" charset="-122"/>
                <a:cs typeface="Arial" pitchFamily="34" charset="0"/>
              </a:endParaRPr>
            </a:p>
          </p:txBody>
        </p:sp>
      </p:grpSp>
      <p:grpSp>
        <p:nvGrpSpPr>
          <p:cNvPr id="6169" name="组合 6168"/>
          <p:cNvGrpSpPr/>
          <p:nvPr/>
        </p:nvGrpSpPr>
        <p:grpSpPr>
          <a:xfrm>
            <a:off x="6736093" y="4384612"/>
            <a:ext cx="5262392" cy="2359466"/>
            <a:chOff x="6940707" y="4340691"/>
            <a:chExt cx="5262392" cy="2359466"/>
          </a:xfrm>
        </p:grpSpPr>
        <p:grpSp>
          <p:nvGrpSpPr>
            <p:cNvPr id="6167" name="组合 6166"/>
            <p:cNvGrpSpPr/>
            <p:nvPr/>
          </p:nvGrpSpPr>
          <p:grpSpPr>
            <a:xfrm>
              <a:off x="6940707" y="4728547"/>
              <a:ext cx="4214747" cy="1628373"/>
              <a:chOff x="6940707" y="4728547"/>
              <a:chExt cx="4214747" cy="1628373"/>
            </a:xfrm>
          </p:grpSpPr>
          <p:cxnSp>
            <p:nvCxnSpPr>
              <p:cNvPr id="132" name="直接连接符 131"/>
              <p:cNvCxnSpPr/>
              <p:nvPr/>
            </p:nvCxnSpPr>
            <p:spPr bwMode="auto">
              <a:xfrm flipV="1">
                <a:off x="6940707" y="5106373"/>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直接连接符 132"/>
              <p:cNvCxnSpPr/>
              <p:nvPr/>
            </p:nvCxnSpPr>
            <p:spPr bwMode="auto">
              <a:xfrm flipH="1" flipV="1">
                <a:off x="7011959" y="5106373"/>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直接连接符 133"/>
              <p:cNvCxnSpPr/>
              <p:nvPr/>
            </p:nvCxnSpPr>
            <p:spPr bwMode="auto">
              <a:xfrm flipV="1">
                <a:off x="7093107" y="5106372"/>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直接连接符 134"/>
              <p:cNvCxnSpPr/>
              <p:nvPr/>
            </p:nvCxnSpPr>
            <p:spPr bwMode="auto">
              <a:xfrm flipH="1" flipV="1">
                <a:off x="7164359" y="5106372"/>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直接连接符 135"/>
              <p:cNvCxnSpPr/>
              <p:nvPr/>
            </p:nvCxnSpPr>
            <p:spPr bwMode="auto">
              <a:xfrm flipV="1">
                <a:off x="7245507" y="5093705"/>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直接连接符 136"/>
              <p:cNvCxnSpPr/>
              <p:nvPr/>
            </p:nvCxnSpPr>
            <p:spPr bwMode="auto">
              <a:xfrm flipH="1" flipV="1">
                <a:off x="7316759" y="5093705"/>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直接连接符 137"/>
              <p:cNvCxnSpPr/>
              <p:nvPr/>
            </p:nvCxnSpPr>
            <p:spPr bwMode="auto">
              <a:xfrm flipV="1">
                <a:off x="7407803" y="5093704"/>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直接连接符 138"/>
              <p:cNvCxnSpPr/>
              <p:nvPr/>
            </p:nvCxnSpPr>
            <p:spPr bwMode="auto">
              <a:xfrm flipH="1" flipV="1">
                <a:off x="7479055" y="5093704"/>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直接连接符 139"/>
              <p:cNvCxnSpPr/>
              <p:nvPr/>
            </p:nvCxnSpPr>
            <p:spPr bwMode="auto">
              <a:xfrm flipV="1">
                <a:off x="7565011" y="5093704"/>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直接连接符 140"/>
              <p:cNvCxnSpPr/>
              <p:nvPr/>
            </p:nvCxnSpPr>
            <p:spPr bwMode="auto">
              <a:xfrm flipH="1" flipV="1">
                <a:off x="7636263" y="5093704"/>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直接连接符 141"/>
              <p:cNvCxnSpPr/>
              <p:nvPr/>
            </p:nvCxnSpPr>
            <p:spPr bwMode="auto">
              <a:xfrm flipV="1">
                <a:off x="7717411" y="5093703"/>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直接连接符 142"/>
              <p:cNvCxnSpPr/>
              <p:nvPr/>
            </p:nvCxnSpPr>
            <p:spPr bwMode="auto">
              <a:xfrm flipH="1" flipV="1">
                <a:off x="7788663" y="5093703"/>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直接连接符 143"/>
              <p:cNvCxnSpPr/>
              <p:nvPr/>
            </p:nvCxnSpPr>
            <p:spPr bwMode="auto">
              <a:xfrm flipV="1">
                <a:off x="7869811" y="5081036"/>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直接连接符 144"/>
              <p:cNvCxnSpPr/>
              <p:nvPr/>
            </p:nvCxnSpPr>
            <p:spPr bwMode="auto">
              <a:xfrm flipH="1" flipV="1">
                <a:off x="7941063" y="5081036"/>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直接连接符 145"/>
              <p:cNvCxnSpPr/>
              <p:nvPr/>
            </p:nvCxnSpPr>
            <p:spPr bwMode="auto">
              <a:xfrm flipV="1">
                <a:off x="8032107" y="5081035"/>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直接连接符 146"/>
              <p:cNvCxnSpPr/>
              <p:nvPr/>
            </p:nvCxnSpPr>
            <p:spPr bwMode="auto">
              <a:xfrm flipH="1" flipV="1">
                <a:off x="8103359" y="5081035"/>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直接连接符 147"/>
              <p:cNvCxnSpPr/>
              <p:nvPr/>
            </p:nvCxnSpPr>
            <p:spPr bwMode="auto">
              <a:xfrm flipV="1">
                <a:off x="8201194" y="5084209"/>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直接连接符 148"/>
              <p:cNvCxnSpPr/>
              <p:nvPr/>
            </p:nvCxnSpPr>
            <p:spPr bwMode="auto">
              <a:xfrm flipH="1" flipV="1">
                <a:off x="8272446" y="5084209"/>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直接连接符 149"/>
              <p:cNvCxnSpPr/>
              <p:nvPr/>
            </p:nvCxnSpPr>
            <p:spPr bwMode="auto">
              <a:xfrm flipV="1">
                <a:off x="8353594" y="5084208"/>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直接连接符 150"/>
              <p:cNvCxnSpPr/>
              <p:nvPr/>
            </p:nvCxnSpPr>
            <p:spPr bwMode="auto">
              <a:xfrm flipH="1" flipV="1">
                <a:off x="8424846" y="5084208"/>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直接连接符 151"/>
              <p:cNvCxnSpPr/>
              <p:nvPr/>
            </p:nvCxnSpPr>
            <p:spPr bwMode="auto">
              <a:xfrm flipV="1">
                <a:off x="8505994" y="5071541"/>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直接连接符 152"/>
              <p:cNvCxnSpPr/>
              <p:nvPr/>
            </p:nvCxnSpPr>
            <p:spPr bwMode="auto">
              <a:xfrm flipH="1" flipV="1">
                <a:off x="8577246" y="5071541"/>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直接连接符 153"/>
              <p:cNvCxnSpPr/>
              <p:nvPr/>
            </p:nvCxnSpPr>
            <p:spPr bwMode="auto">
              <a:xfrm flipV="1">
                <a:off x="8668290" y="5071540"/>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直接连接符 154"/>
              <p:cNvCxnSpPr/>
              <p:nvPr/>
            </p:nvCxnSpPr>
            <p:spPr bwMode="auto">
              <a:xfrm flipH="1" flipV="1">
                <a:off x="8739542" y="5071540"/>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直接连接符 155"/>
              <p:cNvCxnSpPr/>
              <p:nvPr/>
            </p:nvCxnSpPr>
            <p:spPr bwMode="auto">
              <a:xfrm flipV="1">
                <a:off x="8825498" y="5071540"/>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直接连接符 156"/>
              <p:cNvCxnSpPr/>
              <p:nvPr/>
            </p:nvCxnSpPr>
            <p:spPr bwMode="auto">
              <a:xfrm flipH="1" flipV="1">
                <a:off x="8896750" y="5071540"/>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直接连接符 157"/>
              <p:cNvCxnSpPr/>
              <p:nvPr/>
            </p:nvCxnSpPr>
            <p:spPr bwMode="auto">
              <a:xfrm flipV="1">
                <a:off x="8977898" y="5071539"/>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直接连接符 158"/>
              <p:cNvCxnSpPr/>
              <p:nvPr/>
            </p:nvCxnSpPr>
            <p:spPr bwMode="auto">
              <a:xfrm flipH="1" flipV="1">
                <a:off x="9049150" y="5071539"/>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直接连接符 159"/>
              <p:cNvCxnSpPr/>
              <p:nvPr/>
            </p:nvCxnSpPr>
            <p:spPr bwMode="auto">
              <a:xfrm flipV="1">
                <a:off x="9130298" y="5058872"/>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直接连接符 160"/>
              <p:cNvCxnSpPr/>
              <p:nvPr/>
            </p:nvCxnSpPr>
            <p:spPr bwMode="auto">
              <a:xfrm flipH="1" flipV="1">
                <a:off x="9201550" y="5058872"/>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直接连接符 161"/>
              <p:cNvCxnSpPr/>
              <p:nvPr/>
            </p:nvCxnSpPr>
            <p:spPr bwMode="auto">
              <a:xfrm flipV="1">
                <a:off x="9292594" y="5058871"/>
                <a:ext cx="71252"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直接连接符 162"/>
              <p:cNvCxnSpPr/>
              <p:nvPr/>
            </p:nvCxnSpPr>
            <p:spPr bwMode="auto">
              <a:xfrm flipH="1" flipV="1">
                <a:off x="9363846" y="5058871"/>
                <a:ext cx="81148" cy="10066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直接连接符 163"/>
              <p:cNvCxnSpPr/>
              <p:nvPr/>
            </p:nvCxnSpPr>
            <p:spPr bwMode="auto">
              <a:xfrm flipV="1">
                <a:off x="9456869" y="4903699"/>
                <a:ext cx="71252" cy="11717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直接连接符 164"/>
              <p:cNvCxnSpPr/>
              <p:nvPr/>
            </p:nvCxnSpPr>
            <p:spPr bwMode="auto">
              <a:xfrm flipV="1">
                <a:off x="9609269" y="4743787"/>
                <a:ext cx="60511" cy="152169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直接连接符 169"/>
              <p:cNvCxnSpPr/>
              <p:nvPr/>
            </p:nvCxnSpPr>
            <p:spPr bwMode="auto">
              <a:xfrm flipH="1" flipV="1">
                <a:off x="9528121" y="4903700"/>
                <a:ext cx="81148" cy="13427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直接连接符 172"/>
              <p:cNvCxnSpPr/>
              <p:nvPr/>
            </p:nvCxnSpPr>
            <p:spPr bwMode="auto">
              <a:xfrm flipH="1" flipV="1">
                <a:off x="9669780" y="472854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直接连接符 184"/>
              <p:cNvCxnSpPr/>
              <p:nvPr/>
            </p:nvCxnSpPr>
            <p:spPr bwMode="auto">
              <a:xfrm flipV="1">
                <a:off x="9791924" y="472854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直接连接符 186"/>
              <p:cNvCxnSpPr/>
              <p:nvPr/>
            </p:nvCxnSpPr>
            <p:spPr bwMode="auto">
              <a:xfrm flipH="1" flipV="1">
                <a:off x="9852660" y="473616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直接连接符 187"/>
              <p:cNvCxnSpPr/>
              <p:nvPr/>
            </p:nvCxnSpPr>
            <p:spPr bwMode="auto">
              <a:xfrm flipV="1">
                <a:off x="9974804" y="473616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直接连接符 188"/>
              <p:cNvCxnSpPr/>
              <p:nvPr/>
            </p:nvCxnSpPr>
            <p:spPr bwMode="auto">
              <a:xfrm flipH="1" flipV="1">
                <a:off x="10043160" y="473616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直接连接符 189"/>
              <p:cNvCxnSpPr/>
              <p:nvPr/>
            </p:nvCxnSpPr>
            <p:spPr bwMode="auto">
              <a:xfrm flipV="1">
                <a:off x="10165304" y="473616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直接连接符 190"/>
              <p:cNvCxnSpPr/>
              <p:nvPr/>
            </p:nvCxnSpPr>
            <p:spPr bwMode="auto">
              <a:xfrm flipH="1" flipV="1">
                <a:off x="10226040" y="474378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直接连接符 191"/>
              <p:cNvCxnSpPr/>
              <p:nvPr/>
            </p:nvCxnSpPr>
            <p:spPr bwMode="auto">
              <a:xfrm flipV="1">
                <a:off x="10348184" y="474378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1" name="直接连接符 200"/>
              <p:cNvCxnSpPr/>
              <p:nvPr/>
            </p:nvCxnSpPr>
            <p:spPr bwMode="auto">
              <a:xfrm flipH="1" flipV="1">
                <a:off x="10416539" y="474378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直接连接符 201"/>
              <p:cNvCxnSpPr/>
              <p:nvPr/>
            </p:nvCxnSpPr>
            <p:spPr bwMode="auto">
              <a:xfrm flipV="1">
                <a:off x="10538683" y="474378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直接连接符 202"/>
              <p:cNvCxnSpPr/>
              <p:nvPr/>
            </p:nvCxnSpPr>
            <p:spPr bwMode="auto">
              <a:xfrm flipH="1" flipV="1">
                <a:off x="10599419" y="475140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直接连接符 203"/>
              <p:cNvCxnSpPr/>
              <p:nvPr/>
            </p:nvCxnSpPr>
            <p:spPr bwMode="auto">
              <a:xfrm flipV="1">
                <a:off x="10721563" y="475140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直接连接符 204"/>
              <p:cNvCxnSpPr/>
              <p:nvPr/>
            </p:nvCxnSpPr>
            <p:spPr bwMode="auto">
              <a:xfrm flipH="1" flipV="1">
                <a:off x="10789919" y="475140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直接连接符 205"/>
              <p:cNvCxnSpPr/>
              <p:nvPr/>
            </p:nvCxnSpPr>
            <p:spPr bwMode="auto">
              <a:xfrm flipV="1">
                <a:off x="10912063" y="475140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直接连接符 206"/>
              <p:cNvCxnSpPr/>
              <p:nvPr/>
            </p:nvCxnSpPr>
            <p:spPr bwMode="auto">
              <a:xfrm flipH="1" flipV="1">
                <a:off x="10972799" y="4759027"/>
                <a:ext cx="121920" cy="15794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直接连接符 207"/>
              <p:cNvCxnSpPr/>
              <p:nvPr/>
            </p:nvCxnSpPr>
            <p:spPr bwMode="auto">
              <a:xfrm flipV="1">
                <a:off x="11094943" y="4759027"/>
                <a:ext cx="60511" cy="15978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3" name="矩形 212"/>
            <p:cNvSpPr/>
            <p:nvPr/>
          </p:nvSpPr>
          <p:spPr>
            <a:xfrm>
              <a:off x="8042028" y="6330825"/>
              <a:ext cx="2954655" cy="369332"/>
            </a:xfrm>
            <a:prstGeom prst="rect">
              <a:avLst/>
            </a:prstGeom>
          </p:spPr>
          <p:txBody>
            <a:bodyPr wrap="none">
              <a:spAutoFit/>
            </a:bodyPr>
            <a:lstStyle/>
            <a:p>
              <a:r>
                <a:rPr lang="en-US" altLang="zh-CN" dirty="0" smtClean="0">
                  <a:latin typeface="Arial" pitchFamily="34" charset="0"/>
                  <a:ea typeface="微软雅黑" pitchFamily="34" charset="-122"/>
                  <a:cs typeface="Arial" pitchFamily="34" charset="0"/>
                </a:rPr>
                <a:t>GMV6 EEV</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flexible loading</a:t>
              </a:r>
              <a:endParaRPr lang="zh-CN" altLang="en-US" dirty="0">
                <a:latin typeface="Arial" pitchFamily="34" charset="0"/>
                <a:ea typeface="微软雅黑" pitchFamily="34" charset="-122"/>
                <a:cs typeface="Arial" pitchFamily="34" charset="0"/>
              </a:endParaRPr>
            </a:p>
          </p:txBody>
        </p:sp>
        <p:sp>
          <p:nvSpPr>
            <p:cNvPr id="215" name="矩形 214"/>
            <p:cNvSpPr/>
            <p:nvPr/>
          </p:nvSpPr>
          <p:spPr>
            <a:xfrm>
              <a:off x="9299740" y="4340691"/>
              <a:ext cx="2903359" cy="369332"/>
            </a:xfrm>
            <a:prstGeom prst="rect">
              <a:avLst/>
            </a:prstGeom>
          </p:spPr>
          <p:txBody>
            <a:bodyPr wrap="none">
              <a:spAutoFit/>
            </a:bodyPr>
            <a:lstStyle/>
            <a:p>
              <a:r>
                <a:rPr lang="en-US" altLang="zh-CN" dirty="0" smtClean="0">
                  <a:latin typeface="Arial" pitchFamily="34" charset="0"/>
                  <a:ea typeface="微软雅黑" pitchFamily="34" charset="-122"/>
                  <a:cs typeface="Arial" pitchFamily="34" charset="0"/>
                </a:rPr>
                <a:t>Stable transition of loading</a:t>
              </a:r>
              <a:endParaRPr lang="zh-CN" altLang="en-US" dirty="0">
                <a:latin typeface="Arial" pitchFamily="34" charset="0"/>
                <a:ea typeface="微软雅黑" pitchFamily="34" charset="-122"/>
                <a:cs typeface="Arial" pitchFamily="34" charset="0"/>
              </a:endParaRPr>
            </a:p>
          </p:txBody>
        </p:sp>
      </p:grpSp>
      <p:grpSp>
        <p:nvGrpSpPr>
          <p:cNvPr id="125" name="组合 124"/>
          <p:cNvGrpSpPr/>
          <p:nvPr/>
        </p:nvGrpSpPr>
        <p:grpSpPr>
          <a:xfrm>
            <a:off x="10337800" y="-38100"/>
            <a:ext cx="1854200" cy="833747"/>
            <a:chOff x="10337800" y="-38100"/>
            <a:chExt cx="1854200" cy="833747"/>
          </a:xfrm>
        </p:grpSpPr>
        <p:sp>
          <p:nvSpPr>
            <p:cNvPr id="127"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28"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193911697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94912" y="818037"/>
            <a:ext cx="8965779" cy="41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nSpc>
                <a:spcPts val="2334"/>
              </a:lnSpc>
            </a:pPr>
            <a:r>
              <a:rPr lang="zh-CN" altLang="en-US" sz="2400" b="1" dirty="0" smtClean="0">
                <a:ea typeface="微软雅黑" pitchFamily="34" charset="-122"/>
                <a:cs typeface="Arial" pitchFamily="34" charset="0"/>
              </a:rPr>
              <a:t>②</a:t>
            </a:r>
            <a:r>
              <a:rPr lang="en-US" altLang="zh-CN" sz="2400" b="1" dirty="0" smtClean="0">
                <a:ea typeface="Arial Unicode MS" pitchFamily="34" charset="-122"/>
                <a:cs typeface="Arial" pitchFamily="34" charset="0"/>
              </a:rPr>
              <a:t>Self-adapting drive control </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Sub-cooling technology</a:t>
            </a:r>
            <a:endParaRPr lang="en-US" altLang="zh-CN" sz="2400" b="1" dirty="0">
              <a:solidFill>
                <a:srgbClr val="FF0000"/>
              </a:solidFill>
              <a:ea typeface="微软雅黑" pitchFamily="34" charset="-122"/>
              <a:cs typeface="Arial" pitchFamily="34" charset="0"/>
            </a:endParaRPr>
          </a:p>
        </p:txBody>
      </p:sp>
      <p:sp>
        <p:nvSpPr>
          <p:cNvPr id="6" name="矩形 5"/>
          <p:cNvSpPr/>
          <p:nvPr/>
        </p:nvSpPr>
        <p:spPr>
          <a:xfrm>
            <a:off x="38426" y="1283284"/>
            <a:ext cx="6192045" cy="1913340"/>
          </a:xfrm>
          <a:prstGeom prst="rect">
            <a:avLst/>
          </a:prstGeom>
        </p:spPr>
        <p:txBody>
          <a:bodyPr wrap="square" lIns="121917" tIns="60958" rIns="121917" bIns="60958">
            <a:spAutoFit/>
          </a:bodyPr>
          <a:lstStyle/>
          <a:p>
            <a:pPr algn="just">
              <a:spcAft>
                <a:spcPts val="1000"/>
              </a:spcAft>
            </a:pPr>
            <a:r>
              <a:rPr lang="en-US" altLang="zh-CN" b="1" dirty="0" smtClean="0">
                <a:latin typeface="Arial" pitchFamily="34" charset="0"/>
                <a:ea typeface="微软雅黑"/>
                <a:cs typeface="Arial" pitchFamily="34" charset="0"/>
              </a:rPr>
              <a:t>●</a:t>
            </a:r>
            <a:r>
              <a:rPr lang="en-US" altLang="zh-CN" b="1" dirty="0" smtClean="0">
                <a:latin typeface="Arial" pitchFamily="34" charset="0"/>
                <a:ea typeface="微软雅黑" pitchFamily="34" charset="-122"/>
                <a:cs typeface="Arial" pitchFamily="34" charset="0"/>
              </a:rPr>
              <a:t>Sub-cooling technology</a:t>
            </a:r>
          </a:p>
          <a:p>
            <a:pPr algn="just"/>
            <a:r>
              <a:rPr lang="en-US" altLang="zh-CN" dirty="0" smtClean="0">
                <a:latin typeface="Arial" pitchFamily="34" charset="0"/>
                <a:ea typeface="微软雅黑" pitchFamily="34" charset="-122"/>
                <a:cs typeface="Arial" pitchFamily="34" charset="0"/>
              </a:rPr>
              <a:t>The compressor IPM module adopts sub-cooling </a:t>
            </a:r>
            <a:r>
              <a:rPr lang="en-US" altLang="zh-CN" dirty="0" smtClean="0">
                <a:solidFill>
                  <a:srgbClr val="FF0000"/>
                </a:solidFill>
                <a:latin typeface="Arial" pitchFamily="34" charset="0"/>
                <a:ea typeface="微软雅黑" pitchFamily="34" charset="-122"/>
                <a:cs typeface="Arial" pitchFamily="34" charset="0"/>
              </a:rPr>
              <a:t>360°</a:t>
            </a:r>
            <a:r>
              <a:rPr lang="zh-CN" altLang="en-US" dirty="0" smtClean="0">
                <a:solidFill>
                  <a:srgbClr val="FF0000"/>
                </a:solidFill>
                <a:latin typeface="Arial" pitchFamily="34" charset="0"/>
                <a:ea typeface="微软雅黑" pitchFamily="34" charset="-122"/>
                <a:cs typeface="Arial" pitchFamily="34" charset="0"/>
              </a:rPr>
              <a:t> </a:t>
            </a:r>
            <a:r>
              <a:rPr lang="en-US" altLang="zh-CN" dirty="0" smtClean="0">
                <a:solidFill>
                  <a:srgbClr val="FF0000"/>
                </a:solidFill>
                <a:latin typeface="Arial" pitchFamily="34" charset="0"/>
                <a:ea typeface="微软雅黑" pitchFamily="34" charset="-122"/>
                <a:cs typeface="Arial" pitchFamily="34" charset="0"/>
              </a:rPr>
              <a:t>circular structure </a:t>
            </a:r>
            <a:r>
              <a:rPr lang="en-US" altLang="zh-CN" dirty="0" smtClean="0">
                <a:latin typeface="Arial" pitchFamily="34" charset="0"/>
                <a:ea typeface="微软雅黑" pitchFamily="34" charset="-122"/>
                <a:cs typeface="Arial" pitchFamily="34" charset="0"/>
              </a:rPr>
              <a:t>to ensure that the internal components work at a lower temperature. Compared with ordinary air-cooled cooling, the internal temperature can be reduced by up to 10</a:t>
            </a:r>
            <a:r>
              <a:rPr lang="zh-CN" altLang="en-US" dirty="0" smtClean="0">
                <a:latin typeface="Arial" pitchFamily="34" charset="0"/>
                <a:ea typeface="微软雅黑" pitchFamily="34" charset="-122"/>
                <a:cs typeface="Arial" pitchFamily="34" charset="0"/>
              </a:rPr>
              <a:t>℃</a:t>
            </a:r>
            <a:r>
              <a:rPr lang="en-US" altLang="zh-CN" dirty="0" smtClean="0">
                <a:latin typeface="Arial" pitchFamily="34" charset="0"/>
                <a:ea typeface="微软雅黑" pitchFamily="34" charset="-122"/>
                <a:cs typeface="Arial" pitchFamily="34" charset="0"/>
              </a:rPr>
              <a:t>. The reliability is greatly improved.</a:t>
            </a:r>
          </a:p>
        </p:txBody>
      </p:sp>
      <p:sp>
        <p:nvSpPr>
          <p:cNvPr id="2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2" name="图片 31"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3" name="矩形 32"/>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pic>
        <p:nvPicPr>
          <p:cNvPr id="9218" name="Picture 2"/>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919726" y="1187026"/>
            <a:ext cx="1457193" cy="274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8426" y="3370695"/>
            <a:ext cx="5546449" cy="2159566"/>
          </a:xfrm>
          <a:prstGeom prst="rect">
            <a:avLst/>
          </a:prstGeom>
        </p:spPr>
        <p:txBody>
          <a:bodyPr wrap="square">
            <a:spAutoFit/>
          </a:bodyPr>
          <a:lstStyle/>
          <a:p>
            <a:pPr algn="just">
              <a:spcAft>
                <a:spcPts val="1000"/>
              </a:spcAft>
            </a:pPr>
            <a:r>
              <a:rPr lang="zh-CN" altLang="en-US" b="1" dirty="0" smtClean="0">
                <a:latin typeface="Arial" pitchFamily="34" charset="0"/>
                <a:ea typeface="微软雅黑"/>
                <a:cs typeface="Arial" pitchFamily="34" charset="0"/>
              </a:rPr>
              <a:t>●</a:t>
            </a:r>
            <a:r>
              <a:rPr lang="en-US" altLang="zh-CN" b="1" dirty="0" smtClean="0">
                <a:latin typeface="Arial" pitchFamily="34" charset="0"/>
                <a:ea typeface="微软雅黑" pitchFamily="34" charset="-122"/>
                <a:cs typeface="Arial" pitchFamily="34" charset="0"/>
              </a:rPr>
              <a:t>Control algorithm for anti-condensation in high humidity</a:t>
            </a:r>
            <a:endParaRPr lang="en-US" altLang="zh-CN" b="1" dirty="0">
              <a:latin typeface="Arial" pitchFamily="34" charset="0"/>
              <a:ea typeface="微软雅黑" pitchFamily="34" charset="-122"/>
              <a:cs typeface="Arial" pitchFamily="34" charset="0"/>
            </a:endParaRPr>
          </a:p>
          <a:p>
            <a:pPr algn="just"/>
            <a:r>
              <a:rPr lang="en-US" altLang="zh-CN" dirty="0" smtClean="0">
                <a:latin typeface="Arial" pitchFamily="34" charset="0"/>
                <a:ea typeface="微软雅黑" pitchFamily="34" charset="-122"/>
                <a:cs typeface="Arial" pitchFamily="34" charset="0"/>
              </a:rPr>
              <a:t>By detecting the ambient temp, the pressure and temp inside the pipe, IPM temp, etc., the control algorithm for low-temp high-humidity environment is determined to protect the internal components from condensation and damage.</a:t>
            </a:r>
          </a:p>
        </p:txBody>
      </p:sp>
      <p:grpSp>
        <p:nvGrpSpPr>
          <p:cNvPr id="9" name="组合 8"/>
          <p:cNvGrpSpPr/>
          <p:nvPr/>
        </p:nvGrpSpPr>
        <p:grpSpPr>
          <a:xfrm>
            <a:off x="5724593" y="3933719"/>
            <a:ext cx="6292547" cy="2720770"/>
            <a:chOff x="3850654" y="4097433"/>
            <a:chExt cx="6292547" cy="2720770"/>
          </a:xfrm>
        </p:grpSpPr>
        <p:grpSp>
          <p:nvGrpSpPr>
            <p:cNvPr id="8" name="组合 7"/>
            <p:cNvGrpSpPr/>
            <p:nvPr/>
          </p:nvGrpSpPr>
          <p:grpSpPr>
            <a:xfrm>
              <a:off x="3850654" y="4097433"/>
              <a:ext cx="6274617" cy="2720770"/>
              <a:chOff x="3850654" y="4097433"/>
              <a:chExt cx="6274617" cy="2720770"/>
            </a:xfrm>
          </p:grpSpPr>
          <p:grpSp>
            <p:nvGrpSpPr>
              <p:cNvPr id="7" name="组合 6"/>
              <p:cNvGrpSpPr/>
              <p:nvPr/>
            </p:nvGrpSpPr>
            <p:grpSpPr>
              <a:xfrm>
                <a:off x="3850654" y="4097433"/>
                <a:ext cx="6274617" cy="2720770"/>
                <a:chOff x="3850654" y="4097433"/>
                <a:chExt cx="6274617" cy="2720770"/>
              </a:xfrm>
            </p:grpSpPr>
            <p:grpSp>
              <p:nvGrpSpPr>
                <p:cNvPr id="5" name="组合 4"/>
                <p:cNvGrpSpPr/>
                <p:nvPr/>
              </p:nvGrpSpPr>
              <p:grpSpPr>
                <a:xfrm>
                  <a:off x="3850654" y="4097433"/>
                  <a:ext cx="6274617" cy="2720770"/>
                  <a:chOff x="3850654" y="4097433"/>
                  <a:chExt cx="6274617" cy="2720770"/>
                </a:xfrm>
              </p:grpSpPr>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654" y="4097433"/>
                    <a:ext cx="6274617" cy="272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80072" y="4773880"/>
                    <a:ext cx="1324257" cy="830997"/>
                  </a:xfrm>
                  <a:prstGeom prst="rect">
                    <a:avLst/>
                  </a:prstGeom>
                  <a:solidFill>
                    <a:schemeClr val="bg1"/>
                  </a:solidFill>
                </p:spPr>
                <p:txBody>
                  <a:bodyPr wrap="square" lIns="0" rIns="0" rtlCol="0">
                    <a:spAutoFit/>
                  </a:bodyPr>
                  <a:lstStyle/>
                  <a:p>
                    <a:r>
                      <a:rPr lang="en-US" altLang="zh-CN" sz="2400" b="1" dirty="0" smtClean="0">
                        <a:solidFill>
                          <a:srgbClr val="00B0F0"/>
                        </a:solidFill>
                        <a:latin typeface="Arial" pitchFamily="34" charset="0"/>
                        <a:ea typeface="微软雅黑" pitchFamily="34" charset="-122"/>
                        <a:cs typeface="Arial" pitchFamily="34" charset="0"/>
                      </a:rPr>
                      <a:t>Ambient temp.</a:t>
                    </a:r>
                    <a:endParaRPr lang="zh-CN" altLang="en-US" sz="2400" b="1" dirty="0">
                      <a:solidFill>
                        <a:srgbClr val="00B0F0"/>
                      </a:solidFill>
                      <a:latin typeface="Arial" pitchFamily="34" charset="0"/>
                      <a:ea typeface="微软雅黑" pitchFamily="34" charset="-122"/>
                      <a:cs typeface="Arial" pitchFamily="34" charset="0"/>
                    </a:endParaRPr>
                  </a:p>
                </p:txBody>
              </p:sp>
            </p:grpSp>
            <p:sp>
              <p:nvSpPr>
                <p:cNvPr id="127" name="TextBox 126"/>
                <p:cNvSpPr txBox="1"/>
                <p:nvPr/>
              </p:nvSpPr>
              <p:spPr>
                <a:xfrm>
                  <a:off x="6194611" y="5505751"/>
                  <a:ext cx="1013669" cy="948844"/>
                </a:xfrm>
                <a:prstGeom prst="rect">
                  <a:avLst/>
                </a:prstGeom>
                <a:solidFill>
                  <a:schemeClr val="bg1"/>
                </a:solidFill>
              </p:spPr>
              <p:txBody>
                <a:bodyPr wrap="square" lIns="0" rIns="0" rtlCol="0">
                  <a:spAutoFit/>
                </a:bodyPr>
                <a:lstStyle/>
                <a:p>
                  <a:r>
                    <a:rPr lang="en-US" altLang="zh-CN" sz="2800" b="1" dirty="0" smtClean="0">
                      <a:solidFill>
                        <a:srgbClr val="0070C0"/>
                      </a:solidFill>
                      <a:latin typeface="Arial" pitchFamily="34" charset="0"/>
                      <a:ea typeface="微软雅黑" pitchFamily="34" charset="-122"/>
                      <a:cs typeface="Arial" pitchFamily="34" charset="0"/>
                    </a:rPr>
                    <a:t>IPM temp.</a:t>
                  </a:r>
                  <a:endParaRPr lang="zh-CN" altLang="en-US" sz="2800" b="1" dirty="0">
                    <a:solidFill>
                      <a:srgbClr val="0070C0"/>
                    </a:solidFill>
                    <a:latin typeface="Arial" pitchFamily="34" charset="0"/>
                    <a:ea typeface="微软雅黑" pitchFamily="34" charset="-122"/>
                    <a:cs typeface="Arial" pitchFamily="34" charset="0"/>
                  </a:endParaRPr>
                </a:p>
              </p:txBody>
            </p:sp>
          </p:grpSp>
          <p:sp>
            <p:nvSpPr>
              <p:cNvPr id="128" name="TextBox 127"/>
              <p:cNvSpPr txBox="1"/>
              <p:nvPr/>
            </p:nvSpPr>
            <p:spPr>
              <a:xfrm>
                <a:off x="7552665" y="4400512"/>
                <a:ext cx="1021278" cy="923330"/>
              </a:xfrm>
              <a:prstGeom prst="rect">
                <a:avLst/>
              </a:prstGeom>
              <a:solidFill>
                <a:schemeClr val="bg1"/>
              </a:solidFill>
            </p:spPr>
            <p:txBody>
              <a:bodyPr wrap="square" lIns="0" rIns="0" rtlCol="0">
                <a:spAutoFit/>
              </a:bodyPr>
              <a:lstStyle/>
              <a:p>
                <a:pPr algn="ctr"/>
                <a:r>
                  <a:rPr lang="en-US" altLang="zh-CN" b="1" dirty="0" smtClean="0">
                    <a:solidFill>
                      <a:srgbClr val="00B050"/>
                    </a:solidFill>
                    <a:latin typeface="Arial" pitchFamily="34" charset="0"/>
                    <a:ea typeface="微软雅黑" pitchFamily="34" charset="-122"/>
                    <a:cs typeface="Arial" pitchFamily="34" charset="0"/>
                  </a:rPr>
                  <a:t>Pipe pressure &amp; temp.</a:t>
                </a:r>
                <a:endParaRPr lang="zh-CN" altLang="en-US" b="1" dirty="0">
                  <a:solidFill>
                    <a:srgbClr val="00B050"/>
                  </a:solidFill>
                  <a:latin typeface="Arial" pitchFamily="34" charset="0"/>
                  <a:ea typeface="微软雅黑" pitchFamily="34" charset="-122"/>
                  <a:cs typeface="Arial" pitchFamily="34" charset="0"/>
                </a:endParaRPr>
              </a:p>
            </p:txBody>
          </p:sp>
        </p:grpSp>
        <p:sp>
          <p:nvSpPr>
            <p:cNvPr id="4" name="椭圆 3"/>
            <p:cNvSpPr/>
            <p:nvPr/>
          </p:nvSpPr>
          <p:spPr bwMode="auto">
            <a:xfrm>
              <a:off x="8749554" y="5011272"/>
              <a:ext cx="1393647" cy="851646"/>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algn="ctr"/>
              <a:r>
                <a:rPr lang="en-US" altLang="zh-CN" sz="1600" b="1" dirty="0" smtClean="0">
                  <a:solidFill>
                    <a:srgbClr val="00B050"/>
                  </a:solidFill>
                  <a:latin typeface="Arial" pitchFamily="34" charset="0"/>
                  <a:ea typeface="微软雅黑" pitchFamily="34" charset="-122"/>
                  <a:cs typeface="Arial" pitchFamily="34" charset="0"/>
                </a:rPr>
                <a:t>Control algorithm</a:t>
              </a:r>
              <a:endParaRPr lang="zh-CN" altLang="en-US" sz="1600" b="1" dirty="0">
                <a:solidFill>
                  <a:srgbClr val="00B050"/>
                </a:solidFill>
                <a:latin typeface="Arial" pitchFamily="34" charset="0"/>
                <a:ea typeface="微软雅黑" pitchFamily="34" charset="-122"/>
                <a:cs typeface="Arial" pitchFamily="34" charset="0"/>
              </a:endParaRPr>
            </a:p>
          </p:txBody>
        </p:sp>
      </p:grpSp>
      <p:pic>
        <p:nvPicPr>
          <p:cNvPr id="24"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6919" y="2195714"/>
            <a:ext cx="3865563"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p:cNvGrpSpPr/>
          <p:nvPr/>
        </p:nvGrpSpPr>
        <p:grpSpPr>
          <a:xfrm>
            <a:off x="10337800" y="-38100"/>
            <a:ext cx="1854200" cy="833747"/>
            <a:chOff x="10337800" y="-38100"/>
            <a:chExt cx="1854200" cy="833747"/>
          </a:xfrm>
        </p:grpSpPr>
        <p:sp>
          <p:nvSpPr>
            <p:cNvPr id="18"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9"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27799587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94912" y="877412"/>
            <a:ext cx="12286912" cy="41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nSpc>
                <a:spcPts val="2334"/>
              </a:lnSpc>
            </a:pPr>
            <a:r>
              <a:rPr lang="zh-CN" altLang="en-US" sz="2400" b="1" dirty="0" smtClean="0">
                <a:ea typeface="微软雅黑" pitchFamily="34" charset="-122"/>
                <a:cs typeface="Arial" pitchFamily="34" charset="0"/>
              </a:rPr>
              <a:t>②</a:t>
            </a:r>
            <a:r>
              <a:rPr lang="en-US" altLang="zh-CN" sz="2400" b="1" dirty="0" smtClean="0">
                <a:ea typeface="Arial Unicode MS" pitchFamily="34" charset="-122"/>
                <a:cs typeface="Arial" pitchFamily="34" charset="0"/>
              </a:rPr>
              <a:t>Self-adapting drive control </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High </a:t>
            </a:r>
            <a:r>
              <a:rPr lang="en-US" altLang="zh-CN" sz="2400" b="1" dirty="0" smtClean="0">
                <a:solidFill>
                  <a:srgbClr val="FF0000"/>
                </a:solidFill>
                <a:ea typeface="微软雅黑" pitchFamily="34" charset="-122"/>
                <a:cs typeface="Arial" pitchFamily="34" charset="0"/>
              </a:rPr>
              <a:t>voltage shock prevention technology</a:t>
            </a:r>
            <a:endParaRPr lang="en-US" altLang="zh-CN" sz="2400" b="1" dirty="0">
              <a:solidFill>
                <a:srgbClr val="FF0000"/>
              </a:solidFill>
              <a:ea typeface="微软雅黑" pitchFamily="34" charset="-122"/>
              <a:cs typeface="Arial" pitchFamily="34" charset="0"/>
            </a:endParaRPr>
          </a:p>
        </p:txBody>
      </p:sp>
      <p:sp>
        <p:nvSpPr>
          <p:cNvPr id="2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2" name="图片 31"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3" name="矩形 32"/>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pSp>
        <p:nvGrpSpPr>
          <p:cNvPr id="9" name="组合 8"/>
          <p:cNvGrpSpPr/>
          <p:nvPr/>
        </p:nvGrpSpPr>
        <p:grpSpPr>
          <a:xfrm>
            <a:off x="140452" y="1403420"/>
            <a:ext cx="4129031" cy="3503220"/>
            <a:chOff x="156375" y="1923803"/>
            <a:chExt cx="4129031" cy="3503220"/>
          </a:xfrm>
        </p:grpSpPr>
        <p:sp>
          <p:nvSpPr>
            <p:cNvPr id="8" name="圆角矩形 7"/>
            <p:cNvSpPr/>
            <p:nvPr/>
          </p:nvSpPr>
          <p:spPr bwMode="auto">
            <a:xfrm>
              <a:off x="156376" y="1923803"/>
              <a:ext cx="4023738" cy="3503220"/>
            </a:xfrm>
            <a:prstGeom prst="roundRect">
              <a:avLst/>
            </a:prstGeom>
            <a:solidFill>
              <a:srgbClr val="FF7C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矩形 5"/>
            <p:cNvSpPr/>
            <p:nvPr/>
          </p:nvSpPr>
          <p:spPr>
            <a:xfrm>
              <a:off x="156375" y="2007681"/>
              <a:ext cx="4129031" cy="1107992"/>
            </a:xfrm>
            <a:prstGeom prst="rect">
              <a:avLst/>
            </a:prstGeom>
          </p:spPr>
          <p:txBody>
            <a:bodyPr wrap="square" lIns="121917" tIns="60958" rIns="121917" bIns="60958">
              <a:spAutoFit/>
            </a:bodyPr>
            <a:lstStyle/>
            <a:p>
              <a:r>
                <a:rPr lang="en-US" altLang="zh-CN" sz="1600" dirty="0" smtClean="0">
                  <a:latin typeface="Arial" pitchFamily="34" charset="0"/>
                  <a:ea typeface="微软雅黑" pitchFamily="34" charset="-122"/>
                  <a:cs typeface="Arial" pitchFamily="34" charset="0"/>
                </a:rPr>
                <a:t>The larger the compressor capacity, the larger the current and the influence of the parasitic inductance. It may lead to lower stability and damage to components.</a:t>
              </a:r>
            </a:p>
          </p:txBody>
        </p:sp>
        <p:grpSp>
          <p:nvGrpSpPr>
            <p:cNvPr id="7" name="组合 6"/>
            <p:cNvGrpSpPr/>
            <p:nvPr/>
          </p:nvGrpSpPr>
          <p:grpSpPr>
            <a:xfrm>
              <a:off x="245077" y="3033034"/>
              <a:ext cx="3846335" cy="2131528"/>
              <a:chOff x="253439" y="2241804"/>
              <a:chExt cx="3846335" cy="2131528"/>
            </a:xfrm>
          </p:grpSpPr>
          <p:pic>
            <p:nvPicPr>
              <p:cNvPr id="2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527" y1="18698" x2="8527" y2="63272"/>
                            <a14:foregroundMark x1="25969" y1="21035" x2="24806" y2="65442"/>
                            <a14:foregroundMark x1="29716" y1="34224" x2="34884" y2="37896"/>
                            <a14:foregroundMark x1="30491" y1="52421" x2="36434" y2="53088"/>
                            <a14:foregroundMark x1="47933" y1="69950" x2="47416" y2="80301"/>
                            <a14:foregroundMark x1="42119" y1="83973" x2="38889" y2="85810"/>
                            <a14:foregroundMark x1="20026" y1="91820" x2="31395" y2="90985"/>
                            <a14:foregroundMark x1="18734" y1="95159" x2="31395" y2="94157"/>
                            <a14:foregroundMark x1="90698" y1="39900" x2="89793" y2="47913"/>
                            <a14:foregroundMark x1="91990" y1="53088" x2="96770" y2="53255"/>
                            <a14:foregroundMark x1="74677" y1="13523" x2="74160" y2="23706"/>
                            <a14:foregroundMark x1="68346" y1="8848" x2="74806" y2="8848"/>
                            <a14:foregroundMark x1="57881" y1="36728" x2="52196" y2="35893"/>
                            <a14:foregroundMark x1="45866" y1="6845" x2="22997" y2="5843"/>
                            <a14:foregroundMark x1="46641" y1="4341" x2="24031" y2="4174"/>
                            <a14:foregroundMark x1="8010" y1="68948" x2="12791" y2="57930"/>
                            <a14:foregroundMark x1="6848" y1="33556" x2="3230" y2="40735"/>
                            <a14:foregroundMark x1="2972" y1="22037" x2="3876" y2="24541"/>
                            <a14:foregroundMark x1="3359" y1="36728" x2="2067" y2="44407"/>
                            <a14:foregroundMark x1="3488" y1="36227" x2="6589" y2="33055"/>
                            <a14:foregroundMark x1="5039" y1="54758" x2="2455" y2="57930"/>
                            <a14:backgroundMark x1="45090" y1="1336" x2="22351" y2="116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320988" y="2468525"/>
                <a:ext cx="2005507" cy="15520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直接连接符 20"/>
              <p:cNvCxnSpPr/>
              <p:nvPr/>
            </p:nvCxnSpPr>
            <p:spPr>
              <a:xfrm>
                <a:off x="2126848" y="3244557"/>
                <a:ext cx="1196894" cy="4898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253439" y="2396881"/>
                <a:ext cx="2159936" cy="1976451"/>
                <a:chOff x="2317659" y="2132856"/>
                <a:chExt cx="6694848" cy="4702477"/>
              </a:xfrm>
            </p:grpSpPr>
            <p:pic>
              <p:nvPicPr>
                <p:cNvPr id="2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219" b="97260" l="0" r="98058">
                              <a14:foregroundMark x1="16990" y1="60274" x2="16990" y2="67808"/>
                              <a14:foregroundMark x1="6796" y1="52740" x2="4854" y2="65753"/>
                              <a14:foregroundMark x1="27670" y1="61644" x2="26214" y2="76027"/>
                              <a14:foregroundMark x1="39806" y1="66438" x2="36408" y2="82192"/>
                              <a14:foregroundMark x1="50485" y1="69178" x2="47573" y2="82877"/>
                              <a14:foregroundMark x1="60680" y1="76027" x2="58252" y2="88356"/>
                              <a14:foregroundMark x1="71845" y1="80822" x2="68447" y2="93151"/>
                              <a14:foregroundMark x1="14563" y1="71918" x2="20388" y2="56849"/>
                              <a14:foregroundMark x1="37379" y1="34247" x2="63107" y2="45205"/>
                              <a14:foregroundMark x1="27184" y1="30137" x2="69417" y2="48630"/>
                              <a14:foregroundMark x1="91262" y1="50000" x2="83010" y2="56849"/>
                              <a14:foregroundMark x1="39806" y1="44521" x2="57282" y2="42466"/>
                            </a14:backgroundRemoval>
                          </a14:imgEffect>
                        </a14:imgLayer>
                      </a14:imgProps>
                    </a:ext>
                    <a:ext uri="{28A0092B-C50C-407E-A947-70E740481C1C}">
                      <a14:useLocalDpi xmlns:a14="http://schemas.microsoft.com/office/drawing/2010/main" val="0"/>
                    </a:ext>
                  </a:extLst>
                </a:blip>
                <a:srcRect/>
                <a:stretch>
                  <a:fillRect/>
                </a:stretch>
              </p:blipFill>
              <p:spPr bwMode="auto">
                <a:xfrm>
                  <a:off x="5743724" y="2483941"/>
                  <a:ext cx="2466206" cy="209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组合 24"/>
                <p:cNvGrpSpPr/>
                <p:nvPr/>
              </p:nvGrpSpPr>
              <p:grpSpPr>
                <a:xfrm>
                  <a:off x="2317659" y="2820971"/>
                  <a:ext cx="630070" cy="1328723"/>
                  <a:chOff x="1907704" y="2979043"/>
                  <a:chExt cx="936104" cy="1602085"/>
                </a:xfrm>
              </p:grpSpPr>
              <p:sp>
                <p:nvSpPr>
                  <p:cNvPr id="46" name="矩形 45"/>
                  <p:cNvSpPr/>
                  <p:nvPr/>
                </p:nvSpPr>
                <p:spPr>
                  <a:xfrm>
                    <a:off x="1907704" y="3123059"/>
                    <a:ext cx="936104" cy="449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Arial" pitchFamily="34" charset="0"/>
                      <a:cs typeface="Arial" pitchFamily="34" charset="0"/>
                    </a:endParaRPr>
                  </a:p>
                </p:txBody>
              </p:sp>
              <p:sp>
                <p:nvSpPr>
                  <p:cNvPr id="47" name="矩形 46"/>
                  <p:cNvSpPr/>
                  <p:nvPr/>
                </p:nvSpPr>
                <p:spPr>
                  <a:xfrm>
                    <a:off x="2213738" y="2979043"/>
                    <a:ext cx="324036" cy="144016"/>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Arial" pitchFamily="34" charset="0"/>
                      <a:cs typeface="Arial" pitchFamily="34" charset="0"/>
                    </a:endParaRPr>
                  </a:p>
                </p:txBody>
              </p:sp>
              <p:sp>
                <p:nvSpPr>
                  <p:cNvPr id="48" name="矩形 47"/>
                  <p:cNvSpPr/>
                  <p:nvPr/>
                </p:nvSpPr>
                <p:spPr>
                  <a:xfrm>
                    <a:off x="1907704" y="3573016"/>
                    <a:ext cx="936104" cy="1008112"/>
                  </a:xfrm>
                  <a:prstGeom prst="rect">
                    <a:avLst/>
                  </a:prstGeom>
                  <a:solidFill>
                    <a:srgbClr val="66A963"/>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cs typeface="Arial" pitchFamily="34" charset="0"/>
                    </a:endParaRPr>
                  </a:p>
                </p:txBody>
              </p:sp>
            </p:grpSp>
            <p:cxnSp>
              <p:nvCxnSpPr>
                <p:cNvPr id="26" name="直接连接符 25"/>
                <p:cNvCxnSpPr/>
                <p:nvPr/>
              </p:nvCxnSpPr>
              <p:spPr>
                <a:xfrm>
                  <a:off x="2676661" y="2132856"/>
                  <a:ext cx="2975459" cy="0"/>
                </a:xfrm>
                <a:prstGeom prst="line">
                  <a:avLst/>
                </a:prstGeom>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699814" y="2138728"/>
                  <a:ext cx="755074" cy="639117"/>
                </a:xfrm>
                <a:prstGeom prst="line">
                  <a:avLst/>
                </a:prstGeom>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664180" y="2211710"/>
                  <a:ext cx="0" cy="432048"/>
                </a:xfrm>
                <a:prstGeom prst="line">
                  <a:avLst/>
                </a:prstGeom>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664180" y="4581128"/>
                  <a:ext cx="0" cy="331569"/>
                </a:xfrm>
                <a:prstGeom prst="line">
                  <a:avLst/>
                </a:prstGeom>
                <a:ln w="19050">
                  <a:prstDash val="lgDash"/>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676018" y="5013176"/>
                  <a:ext cx="0" cy="331569"/>
                </a:xfrm>
                <a:prstGeom prst="line">
                  <a:avLst/>
                </a:prstGeom>
                <a:ln w="19050">
                  <a:prstDash val="lgDash"/>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2676661" y="5445223"/>
                  <a:ext cx="3431354" cy="2"/>
                </a:xfrm>
                <a:prstGeom prst="line">
                  <a:avLst/>
                </a:prstGeom>
                <a:ln w="19050">
                  <a:prstDash val="lgDash"/>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6108015" y="4474539"/>
                  <a:ext cx="693746" cy="970686"/>
                </a:xfrm>
                <a:prstGeom prst="line">
                  <a:avLst/>
                </a:prstGeom>
                <a:ln w="19050">
                  <a:prstDash val="lgDash"/>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7400" y="5223160"/>
                  <a:ext cx="438925" cy="9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8330" y="5201528"/>
                  <a:ext cx="438920" cy="9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7956" y="5223160"/>
                  <a:ext cx="438920" cy="9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2473322" y="5517232"/>
                  <a:ext cx="3459978" cy="1318101"/>
                </a:xfrm>
                <a:prstGeom prst="rect">
                  <a:avLst/>
                </a:prstGeom>
                <a:noFill/>
              </p:spPr>
              <p:txBody>
                <a:bodyPr wrap="square" rtlCol="0">
                  <a:spAutoFit/>
                </a:bodyPr>
                <a:lstStyle/>
                <a:p>
                  <a:r>
                    <a:rPr lang="en-US" altLang="zh-CN" sz="1500" dirty="0" smtClean="0">
                      <a:latin typeface="Arial" pitchFamily="34" charset="0"/>
                      <a:ea typeface="微软雅黑" pitchFamily="34" charset="-122"/>
                      <a:cs typeface="Arial" pitchFamily="34" charset="0"/>
                    </a:rPr>
                    <a:t>Parasitic inductance</a:t>
                  </a:r>
                  <a:endParaRPr lang="zh-CN" altLang="en-US" sz="1500" dirty="0">
                    <a:latin typeface="Arial" pitchFamily="34" charset="0"/>
                    <a:ea typeface="微软雅黑" pitchFamily="34" charset="-122"/>
                    <a:cs typeface="Arial" pitchFamily="34" charset="0"/>
                  </a:endParaRPr>
                </a:p>
              </p:txBody>
            </p:sp>
            <p:sp>
              <p:nvSpPr>
                <p:cNvPr id="45" name="TextBox 44"/>
                <p:cNvSpPr txBox="1"/>
                <p:nvPr/>
              </p:nvSpPr>
              <p:spPr>
                <a:xfrm>
                  <a:off x="6963931" y="4483989"/>
                  <a:ext cx="2048576" cy="1318101"/>
                </a:xfrm>
                <a:prstGeom prst="rect">
                  <a:avLst/>
                </a:prstGeom>
                <a:noFill/>
              </p:spPr>
              <p:txBody>
                <a:bodyPr wrap="square" rtlCol="0">
                  <a:spAutoFit/>
                </a:bodyPr>
                <a:lstStyle/>
                <a:p>
                  <a:r>
                    <a:rPr lang="en-US" altLang="zh-CN" sz="1500" dirty="0" smtClean="0">
                      <a:latin typeface="Arial" pitchFamily="34" charset="0"/>
                      <a:ea typeface="微软雅黑" pitchFamily="34" charset="-122"/>
                      <a:cs typeface="Arial" pitchFamily="34" charset="0"/>
                    </a:rPr>
                    <a:t>Drive chip</a:t>
                  </a:r>
                  <a:endParaRPr lang="zh-CN" altLang="en-US" sz="1500" dirty="0">
                    <a:latin typeface="Arial" pitchFamily="34" charset="0"/>
                    <a:ea typeface="微软雅黑" pitchFamily="34" charset="-122"/>
                    <a:cs typeface="Arial" pitchFamily="34" charset="0"/>
                  </a:endParaRPr>
                </a:p>
              </p:txBody>
            </p:sp>
          </p:grpSp>
        </p:grpSp>
      </p:grpSp>
      <p:sp>
        <p:nvSpPr>
          <p:cNvPr id="49" name="TextBox 48"/>
          <p:cNvSpPr txBox="1"/>
          <p:nvPr/>
        </p:nvSpPr>
        <p:spPr>
          <a:xfrm>
            <a:off x="4298524" y="1380795"/>
            <a:ext cx="7857559" cy="1477328"/>
          </a:xfrm>
          <a:prstGeom prst="rect">
            <a:avLst/>
          </a:prstGeom>
          <a:noFill/>
        </p:spPr>
        <p:txBody>
          <a:bodyPr wrap="square" rtlCol="0">
            <a:spAutoFit/>
          </a:bodyPr>
          <a:lstStyle/>
          <a:p>
            <a:pPr algn="just" eaLnBrk="0" hangingPunct="0"/>
            <a:r>
              <a:rPr lang="en-US" altLang="zh-CN" dirty="0" smtClean="0">
                <a:latin typeface="Arial" pitchFamily="34" charset="0"/>
                <a:ea typeface="微软雅黑" pitchFamily="34" charset="-122"/>
                <a:cs typeface="Arial" pitchFamily="34" charset="0"/>
              </a:rPr>
              <a:t>High voltage switching power + fully isolated drive technology, multi-channel output of electromagnetic isolation to avoid interference.</a:t>
            </a:r>
          </a:p>
          <a:p>
            <a:pPr algn="just" eaLnBrk="0" hangingPunct="0"/>
            <a:r>
              <a:rPr lang="en-US" altLang="zh-CN" dirty="0" smtClean="0">
                <a:latin typeface="Arial" pitchFamily="34" charset="0"/>
                <a:ea typeface="微软雅黑" pitchFamily="34" charset="-122"/>
                <a:cs typeface="Arial" pitchFamily="34" charset="0"/>
              </a:rPr>
              <a:t>Circuit protection function is synchronously isolated and the </a:t>
            </a:r>
            <a:r>
              <a:rPr lang="en-US" altLang="zh-CN" dirty="0" err="1" smtClean="0">
                <a:latin typeface="Arial" pitchFamily="34" charset="0"/>
                <a:ea typeface="微软雅黑" pitchFamily="34" charset="-122"/>
                <a:cs typeface="Arial" pitchFamily="34" charset="0"/>
              </a:rPr>
              <a:t>desat</a:t>
            </a:r>
            <a:r>
              <a:rPr lang="en-US" altLang="zh-CN" dirty="0" smtClean="0">
                <a:latin typeface="Arial" pitchFamily="34" charset="0"/>
                <a:ea typeface="微软雅黑" pitchFamily="34" charset="-122"/>
                <a:cs typeface="Arial" pitchFamily="34" charset="0"/>
              </a:rPr>
              <a:t> setting suppresses transient spike currents.</a:t>
            </a:r>
          </a:p>
          <a:p>
            <a:pPr algn="just" eaLnBrk="0" hangingPunct="0"/>
            <a:r>
              <a:rPr lang="en-US" altLang="zh-CN" dirty="0" smtClean="0">
                <a:latin typeface="Arial" pitchFamily="34" charset="0"/>
                <a:ea typeface="微软雅黑" pitchFamily="34" charset="-122"/>
                <a:cs typeface="Arial" pitchFamily="34" charset="0"/>
              </a:rPr>
              <a:t>Industrial performance and large-power drive, more secure and reliable.</a:t>
            </a:r>
            <a:endParaRPr lang="en-US" altLang="zh-CN" dirty="0">
              <a:latin typeface="Arial" pitchFamily="34" charset="0"/>
              <a:ea typeface="微软雅黑" pitchFamily="34" charset="-122"/>
              <a:cs typeface="Arial" pitchFamily="34" charset="0"/>
            </a:endParaRPr>
          </a:p>
        </p:txBody>
      </p:sp>
      <p:grpSp>
        <p:nvGrpSpPr>
          <p:cNvPr id="50" name="组合 49"/>
          <p:cNvGrpSpPr/>
          <p:nvPr/>
        </p:nvGrpSpPr>
        <p:grpSpPr>
          <a:xfrm>
            <a:off x="4932260" y="2982044"/>
            <a:ext cx="6139714" cy="2530918"/>
            <a:chOff x="849720" y="1681214"/>
            <a:chExt cx="7425945" cy="3882721"/>
          </a:xfrm>
        </p:grpSpPr>
        <p:sp>
          <p:nvSpPr>
            <p:cNvPr id="51" name="Oval 61"/>
            <p:cNvSpPr/>
            <p:nvPr/>
          </p:nvSpPr>
          <p:spPr>
            <a:xfrm>
              <a:off x="5927451" y="1681214"/>
              <a:ext cx="2205502" cy="1455429"/>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grpSp>
          <p:nvGrpSpPr>
            <p:cNvPr id="52" name="Group 30"/>
            <p:cNvGrpSpPr/>
            <p:nvPr/>
          </p:nvGrpSpPr>
          <p:grpSpPr>
            <a:xfrm>
              <a:off x="3655531" y="2110980"/>
              <a:ext cx="1126694" cy="839973"/>
              <a:chOff x="3450124" y="2009775"/>
              <a:chExt cx="540000" cy="540000"/>
            </a:xfrm>
          </p:grpSpPr>
          <p:sp>
            <p:nvSpPr>
              <p:cNvPr id="103" name="Oval 63"/>
              <p:cNvSpPr/>
              <p:nvPr/>
            </p:nvSpPr>
            <p:spPr>
              <a:xfrm>
                <a:off x="3450124" y="2009775"/>
                <a:ext cx="540000" cy="54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grpSp>
            <p:nvGrpSpPr>
              <p:cNvPr id="104" name="Group 64"/>
              <p:cNvGrpSpPr/>
              <p:nvPr/>
            </p:nvGrpSpPr>
            <p:grpSpPr>
              <a:xfrm>
                <a:off x="3616146" y="2155029"/>
                <a:ext cx="181204" cy="256214"/>
                <a:chOff x="5875338" y="3159125"/>
                <a:chExt cx="387350" cy="547688"/>
              </a:xfrm>
              <a:solidFill>
                <a:schemeClr val="bg1"/>
              </a:solidFill>
            </p:grpSpPr>
            <p:sp>
              <p:nvSpPr>
                <p:cNvPr id="105" name="Rectangle 65"/>
                <p:cNvSpPr>
                  <a:spLocks/>
                </p:cNvSpPr>
                <p:nvPr/>
              </p:nvSpPr>
              <p:spPr bwMode="auto">
                <a:xfrm>
                  <a:off x="5875338" y="3159125"/>
                  <a:ext cx="1460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106" name="Rectangle 66"/>
                <p:cNvSpPr>
                  <a:spLocks/>
                </p:cNvSpPr>
                <p:nvPr/>
              </p:nvSpPr>
              <p:spPr bwMode="auto">
                <a:xfrm>
                  <a:off x="5875338" y="3375025"/>
                  <a:ext cx="36830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107" name="Rectangle 68"/>
                <p:cNvSpPr>
                  <a:spLocks/>
                </p:cNvSpPr>
                <p:nvPr/>
              </p:nvSpPr>
              <p:spPr bwMode="auto">
                <a:xfrm>
                  <a:off x="5875338" y="3565525"/>
                  <a:ext cx="206375"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108" name="Oval 71"/>
                <p:cNvSpPr>
                  <a:spLocks/>
                </p:cNvSpPr>
                <p:nvPr/>
              </p:nvSpPr>
              <p:spPr bwMode="auto">
                <a:xfrm>
                  <a:off x="6178550" y="362585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itchFamily="34" charset="0"/>
                    <a:cs typeface="Arial" pitchFamily="34" charset="0"/>
                    <a:sym typeface="+mn-lt"/>
                  </a:endParaRPr>
                </a:p>
              </p:txBody>
            </p:sp>
          </p:grpSp>
        </p:grpSp>
        <p:grpSp>
          <p:nvGrpSpPr>
            <p:cNvPr id="53" name="Group 30"/>
            <p:cNvGrpSpPr/>
            <p:nvPr/>
          </p:nvGrpSpPr>
          <p:grpSpPr>
            <a:xfrm>
              <a:off x="4178129" y="3349688"/>
              <a:ext cx="1293628" cy="880069"/>
              <a:chOff x="3450124" y="2009775"/>
              <a:chExt cx="540000" cy="540000"/>
            </a:xfrm>
          </p:grpSpPr>
          <p:sp>
            <p:nvSpPr>
              <p:cNvPr id="97" name="Oval 63"/>
              <p:cNvSpPr/>
              <p:nvPr/>
            </p:nvSpPr>
            <p:spPr>
              <a:xfrm>
                <a:off x="3450124" y="2009775"/>
                <a:ext cx="540000" cy="54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grpSp>
            <p:nvGrpSpPr>
              <p:cNvPr id="98" name="Group 64"/>
              <p:cNvGrpSpPr/>
              <p:nvPr/>
            </p:nvGrpSpPr>
            <p:grpSpPr>
              <a:xfrm>
                <a:off x="3616146" y="2155029"/>
                <a:ext cx="181204" cy="256214"/>
                <a:chOff x="5875338" y="3159125"/>
                <a:chExt cx="387350" cy="547688"/>
              </a:xfrm>
              <a:solidFill>
                <a:schemeClr val="bg1"/>
              </a:solidFill>
            </p:grpSpPr>
            <p:sp>
              <p:nvSpPr>
                <p:cNvPr id="99" name="Rectangle 65"/>
                <p:cNvSpPr>
                  <a:spLocks/>
                </p:cNvSpPr>
                <p:nvPr/>
              </p:nvSpPr>
              <p:spPr bwMode="auto">
                <a:xfrm>
                  <a:off x="5875338" y="3159125"/>
                  <a:ext cx="1460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100" name="Rectangle 66"/>
                <p:cNvSpPr>
                  <a:spLocks/>
                </p:cNvSpPr>
                <p:nvPr/>
              </p:nvSpPr>
              <p:spPr bwMode="auto">
                <a:xfrm>
                  <a:off x="5875338" y="3375025"/>
                  <a:ext cx="36830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101" name="Rectangle 68"/>
                <p:cNvSpPr>
                  <a:spLocks/>
                </p:cNvSpPr>
                <p:nvPr/>
              </p:nvSpPr>
              <p:spPr bwMode="auto">
                <a:xfrm>
                  <a:off x="5875338" y="3565525"/>
                  <a:ext cx="206375"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102" name="Oval 71"/>
                <p:cNvSpPr>
                  <a:spLocks/>
                </p:cNvSpPr>
                <p:nvPr/>
              </p:nvSpPr>
              <p:spPr bwMode="auto">
                <a:xfrm>
                  <a:off x="6178550" y="362585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itchFamily="34" charset="0"/>
                    <a:cs typeface="Arial" pitchFamily="34" charset="0"/>
                    <a:sym typeface="+mn-lt"/>
                  </a:endParaRPr>
                </a:p>
              </p:txBody>
            </p:sp>
          </p:grpSp>
        </p:grpSp>
        <p:grpSp>
          <p:nvGrpSpPr>
            <p:cNvPr id="54" name="Group 30"/>
            <p:cNvGrpSpPr/>
            <p:nvPr/>
          </p:nvGrpSpPr>
          <p:grpSpPr>
            <a:xfrm>
              <a:off x="5646793" y="3980570"/>
              <a:ext cx="1008112" cy="741596"/>
              <a:chOff x="3450124" y="2009775"/>
              <a:chExt cx="540000" cy="540000"/>
            </a:xfrm>
          </p:grpSpPr>
          <p:sp>
            <p:nvSpPr>
              <p:cNvPr id="91" name="Oval 63"/>
              <p:cNvSpPr/>
              <p:nvPr/>
            </p:nvSpPr>
            <p:spPr>
              <a:xfrm>
                <a:off x="3450124" y="2009775"/>
                <a:ext cx="540000" cy="54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grpSp>
            <p:nvGrpSpPr>
              <p:cNvPr id="92" name="Group 64"/>
              <p:cNvGrpSpPr/>
              <p:nvPr/>
            </p:nvGrpSpPr>
            <p:grpSpPr>
              <a:xfrm>
                <a:off x="3616146" y="2155029"/>
                <a:ext cx="181204" cy="256214"/>
                <a:chOff x="5875338" y="3159125"/>
                <a:chExt cx="387350" cy="547688"/>
              </a:xfrm>
              <a:solidFill>
                <a:schemeClr val="bg1"/>
              </a:solidFill>
            </p:grpSpPr>
            <p:sp>
              <p:nvSpPr>
                <p:cNvPr id="93" name="Rectangle 65"/>
                <p:cNvSpPr>
                  <a:spLocks/>
                </p:cNvSpPr>
                <p:nvPr/>
              </p:nvSpPr>
              <p:spPr bwMode="auto">
                <a:xfrm>
                  <a:off x="5875338" y="3159125"/>
                  <a:ext cx="1460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94" name="Rectangle 66"/>
                <p:cNvSpPr>
                  <a:spLocks/>
                </p:cNvSpPr>
                <p:nvPr/>
              </p:nvSpPr>
              <p:spPr bwMode="auto">
                <a:xfrm>
                  <a:off x="5875338" y="3375025"/>
                  <a:ext cx="36830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95" name="Rectangle 68"/>
                <p:cNvSpPr>
                  <a:spLocks/>
                </p:cNvSpPr>
                <p:nvPr/>
              </p:nvSpPr>
              <p:spPr bwMode="auto">
                <a:xfrm>
                  <a:off x="5875338" y="3565525"/>
                  <a:ext cx="206375"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96" name="Oval 71"/>
                <p:cNvSpPr>
                  <a:spLocks/>
                </p:cNvSpPr>
                <p:nvPr/>
              </p:nvSpPr>
              <p:spPr bwMode="auto">
                <a:xfrm>
                  <a:off x="6178550" y="362585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itchFamily="34" charset="0"/>
                    <a:cs typeface="Arial" pitchFamily="34" charset="0"/>
                    <a:sym typeface="+mn-lt"/>
                  </a:endParaRPr>
                </a:p>
              </p:txBody>
            </p:sp>
          </p:grpSp>
        </p:grpSp>
        <p:grpSp>
          <p:nvGrpSpPr>
            <p:cNvPr id="55" name="Group 30"/>
            <p:cNvGrpSpPr/>
            <p:nvPr/>
          </p:nvGrpSpPr>
          <p:grpSpPr>
            <a:xfrm>
              <a:off x="7338813" y="4241446"/>
              <a:ext cx="864096" cy="530145"/>
              <a:chOff x="3450124" y="2009775"/>
              <a:chExt cx="540000" cy="540000"/>
            </a:xfrm>
          </p:grpSpPr>
          <p:sp>
            <p:nvSpPr>
              <p:cNvPr id="85" name="Oval 63"/>
              <p:cNvSpPr/>
              <p:nvPr/>
            </p:nvSpPr>
            <p:spPr>
              <a:xfrm>
                <a:off x="3450124" y="2009775"/>
                <a:ext cx="540000" cy="54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grpSp>
            <p:nvGrpSpPr>
              <p:cNvPr id="86" name="Group 64"/>
              <p:cNvGrpSpPr/>
              <p:nvPr/>
            </p:nvGrpSpPr>
            <p:grpSpPr>
              <a:xfrm>
                <a:off x="3616146" y="2155029"/>
                <a:ext cx="181204" cy="256214"/>
                <a:chOff x="5875338" y="3159125"/>
                <a:chExt cx="387350" cy="547688"/>
              </a:xfrm>
              <a:solidFill>
                <a:schemeClr val="bg1"/>
              </a:solidFill>
            </p:grpSpPr>
            <p:sp>
              <p:nvSpPr>
                <p:cNvPr id="87" name="Rectangle 65"/>
                <p:cNvSpPr>
                  <a:spLocks/>
                </p:cNvSpPr>
                <p:nvPr/>
              </p:nvSpPr>
              <p:spPr bwMode="auto">
                <a:xfrm>
                  <a:off x="5875338" y="3159125"/>
                  <a:ext cx="1460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88" name="Rectangle 66"/>
                <p:cNvSpPr>
                  <a:spLocks/>
                </p:cNvSpPr>
                <p:nvPr/>
              </p:nvSpPr>
              <p:spPr bwMode="auto">
                <a:xfrm>
                  <a:off x="5875338" y="3375025"/>
                  <a:ext cx="36830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89" name="Rectangle 68"/>
                <p:cNvSpPr>
                  <a:spLocks/>
                </p:cNvSpPr>
                <p:nvPr/>
              </p:nvSpPr>
              <p:spPr bwMode="auto">
                <a:xfrm>
                  <a:off x="5875338" y="3565525"/>
                  <a:ext cx="206375"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Arial" pitchFamily="34" charset="0"/>
                    <a:cs typeface="Arial" pitchFamily="34" charset="0"/>
                    <a:sym typeface="+mn-lt"/>
                  </a:endParaRPr>
                </a:p>
              </p:txBody>
            </p:sp>
            <p:sp>
              <p:nvSpPr>
                <p:cNvPr id="90" name="Oval 71"/>
                <p:cNvSpPr>
                  <a:spLocks/>
                </p:cNvSpPr>
                <p:nvPr/>
              </p:nvSpPr>
              <p:spPr bwMode="auto">
                <a:xfrm>
                  <a:off x="6178550" y="362585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itchFamily="34" charset="0"/>
                    <a:cs typeface="Arial" pitchFamily="34" charset="0"/>
                    <a:sym typeface="+mn-lt"/>
                  </a:endParaRPr>
                </a:p>
              </p:txBody>
            </p:sp>
          </p:grpSp>
        </p:grpSp>
        <p:sp>
          <p:nvSpPr>
            <p:cNvPr id="56" name="矩形 55"/>
            <p:cNvSpPr/>
            <p:nvPr/>
          </p:nvSpPr>
          <p:spPr>
            <a:xfrm>
              <a:off x="5992499" y="1928803"/>
              <a:ext cx="2082654" cy="1133196"/>
            </a:xfrm>
            <a:prstGeom prst="rect">
              <a:avLst/>
            </a:prstGeom>
          </p:spPr>
          <p:txBody>
            <a:bodyPr wrap="square">
              <a:spAutoFit/>
            </a:bodyPr>
            <a:lstStyle/>
            <a:p>
              <a:pPr algn="ctr"/>
              <a:r>
                <a:rPr lang="en-US" altLang="zh-CN" sz="1400" b="1" dirty="0" smtClean="0">
                  <a:latin typeface="Arial" pitchFamily="34" charset="0"/>
                  <a:cs typeface="Arial" pitchFamily="34" charset="0"/>
                  <a:sym typeface="+mn-lt"/>
                </a:rPr>
                <a:t>High freq. isolated switching power</a:t>
              </a:r>
              <a:endParaRPr lang="zh-CN" altLang="en-US" sz="1400" b="1" dirty="0">
                <a:latin typeface="Arial" pitchFamily="34" charset="0"/>
                <a:cs typeface="Arial" pitchFamily="34" charset="0"/>
                <a:sym typeface="+mn-lt"/>
              </a:endParaRPr>
            </a:p>
          </p:txBody>
        </p:sp>
        <p:sp>
          <p:nvSpPr>
            <p:cNvPr id="57" name="TextBox 56"/>
            <p:cNvSpPr txBox="1"/>
            <p:nvPr/>
          </p:nvSpPr>
          <p:spPr>
            <a:xfrm>
              <a:off x="4001931" y="2561133"/>
              <a:ext cx="473206" cy="230833"/>
            </a:xfrm>
            <a:prstGeom prst="rect">
              <a:avLst/>
            </a:prstGeom>
            <a:noFill/>
          </p:spPr>
          <p:txBody>
            <a:bodyPr wrap="none">
              <a:noAutofit/>
            </a:bodyPr>
            <a:lstStyle/>
            <a:p>
              <a:pPr algn="ctr"/>
              <a:r>
                <a:rPr lang="en-US" altLang="zh-CN" sz="1600" b="1" dirty="0" smtClean="0">
                  <a:latin typeface="Arial" pitchFamily="34" charset="0"/>
                  <a:cs typeface="Arial" pitchFamily="34" charset="0"/>
                  <a:sym typeface="+mn-lt"/>
                </a:rPr>
                <a:t>Rectifier inverter</a:t>
              </a:r>
              <a:endParaRPr lang="zh-CN" altLang="en-US" sz="1600" b="1" dirty="0">
                <a:latin typeface="Arial" pitchFamily="34" charset="0"/>
                <a:cs typeface="Arial" pitchFamily="34" charset="0"/>
                <a:sym typeface="+mn-lt"/>
              </a:endParaRPr>
            </a:p>
          </p:txBody>
        </p:sp>
        <p:pic>
          <p:nvPicPr>
            <p:cNvPr id="5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4113956" y="2244718"/>
              <a:ext cx="259735" cy="21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4380007" y="3810672"/>
              <a:ext cx="946413" cy="230833"/>
            </a:xfrm>
            <a:prstGeom prst="rect">
              <a:avLst/>
            </a:prstGeom>
            <a:noFill/>
          </p:spPr>
          <p:txBody>
            <a:bodyPr wrap="none">
              <a:noAutofit/>
            </a:bodyPr>
            <a:lstStyle/>
            <a:p>
              <a:pPr algn="ctr"/>
              <a:r>
                <a:rPr lang="en-US" altLang="zh-CN" sz="1600" b="1" dirty="0" smtClean="0">
                  <a:latin typeface="Arial" pitchFamily="34" charset="0"/>
                  <a:cs typeface="Arial" pitchFamily="34" charset="0"/>
                  <a:sym typeface="+mn-lt"/>
                </a:rPr>
                <a:t>DSP</a:t>
              </a:r>
              <a:r>
                <a:rPr lang="zh-CN" altLang="en-US" sz="1600" b="1" dirty="0" smtClean="0">
                  <a:latin typeface="Arial" pitchFamily="34" charset="0"/>
                  <a:cs typeface="Arial" pitchFamily="34" charset="0"/>
                  <a:sym typeface="+mn-lt"/>
                </a:rPr>
                <a:t> </a:t>
              </a:r>
              <a:r>
                <a:rPr lang="en-US" altLang="zh-CN" sz="1600" b="1" dirty="0" smtClean="0">
                  <a:latin typeface="Arial" pitchFamily="34" charset="0"/>
                  <a:cs typeface="Arial" pitchFamily="34" charset="0"/>
                  <a:sym typeface="+mn-lt"/>
                </a:rPr>
                <a:t>control</a:t>
              </a:r>
              <a:endParaRPr lang="zh-CN" altLang="en-US" sz="1600" b="1" dirty="0">
                <a:latin typeface="Arial" pitchFamily="34" charset="0"/>
                <a:cs typeface="Arial" pitchFamily="34" charset="0"/>
                <a:sym typeface="+mn-lt"/>
              </a:endParaRPr>
            </a:p>
          </p:txBody>
        </p:sp>
        <p:pic>
          <p:nvPicPr>
            <p:cNvPr id="6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60722" y="3537013"/>
              <a:ext cx="3032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5732214" y="4348686"/>
              <a:ext cx="946413" cy="230833"/>
            </a:xfrm>
            <a:prstGeom prst="rect">
              <a:avLst/>
            </a:prstGeom>
            <a:noFill/>
          </p:spPr>
          <p:txBody>
            <a:bodyPr wrap="none">
              <a:noAutofit/>
            </a:bodyPr>
            <a:lstStyle/>
            <a:p>
              <a:pPr algn="ctr"/>
              <a:r>
                <a:rPr lang="en-US" altLang="zh-CN" sz="1400" b="1" dirty="0" smtClean="0">
                  <a:latin typeface="Arial" pitchFamily="34" charset="0"/>
                  <a:cs typeface="Arial" pitchFamily="34" charset="0"/>
                  <a:sym typeface="+mn-lt"/>
                </a:rPr>
                <a:t>AD</a:t>
              </a:r>
              <a:r>
                <a:rPr lang="zh-CN" altLang="en-US" sz="1400" b="1" dirty="0" smtClean="0">
                  <a:latin typeface="Arial" pitchFamily="34" charset="0"/>
                  <a:cs typeface="Arial" pitchFamily="34" charset="0"/>
                  <a:sym typeface="+mn-lt"/>
                </a:rPr>
                <a:t> </a:t>
              </a:r>
              <a:r>
                <a:rPr lang="en-US" altLang="zh-CN" sz="1400" b="1" dirty="0" smtClean="0">
                  <a:latin typeface="Arial" pitchFamily="34" charset="0"/>
                  <a:cs typeface="Arial" pitchFamily="34" charset="0"/>
                  <a:sym typeface="+mn-lt"/>
                </a:rPr>
                <a:t>sampling</a:t>
              </a:r>
              <a:endParaRPr lang="zh-CN" altLang="en-US" sz="1400" b="1" dirty="0">
                <a:latin typeface="Arial" pitchFamily="34" charset="0"/>
                <a:cs typeface="Arial" pitchFamily="34" charset="0"/>
                <a:sym typeface="+mn-lt"/>
              </a:endParaRPr>
            </a:p>
          </p:txBody>
        </p:sp>
        <p:sp>
          <p:nvSpPr>
            <p:cNvPr id="62" name="Freeform: Shape 62"/>
            <p:cNvSpPr>
              <a:spLocks/>
            </p:cNvSpPr>
            <p:nvPr/>
          </p:nvSpPr>
          <p:spPr bwMode="auto">
            <a:xfrm>
              <a:off x="6020510" y="4112061"/>
              <a:ext cx="250134" cy="282989"/>
            </a:xfrm>
            <a:custGeom>
              <a:avLst/>
              <a:gdLst>
                <a:gd name="T0" fmla="*/ 182 w 193"/>
                <a:gd name="T1" fmla="*/ 147 h 219"/>
                <a:gd name="T2" fmla="*/ 175 w 193"/>
                <a:gd name="T3" fmla="*/ 150 h 219"/>
                <a:gd name="T4" fmla="*/ 146 w 193"/>
                <a:gd name="T5" fmla="*/ 110 h 219"/>
                <a:gd name="T6" fmla="*/ 175 w 193"/>
                <a:gd name="T7" fmla="*/ 70 h 219"/>
                <a:gd name="T8" fmla="*/ 182 w 193"/>
                <a:gd name="T9" fmla="*/ 72 h 219"/>
                <a:gd name="T10" fmla="*/ 193 w 193"/>
                <a:gd name="T11" fmla="*/ 60 h 219"/>
                <a:gd name="T12" fmla="*/ 182 w 193"/>
                <a:gd name="T13" fmla="*/ 49 h 219"/>
                <a:gd name="T14" fmla="*/ 170 w 193"/>
                <a:gd name="T15" fmla="*/ 60 h 219"/>
                <a:gd name="T16" fmla="*/ 170 w 193"/>
                <a:gd name="T17" fmla="*/ 62 h 219"/>
                <a:gd name="T18" fmla="*/ 121 w 193"/>
                <a:gd name="T19" fmla="*/ 67 h 219"/>
                <a:gd name="T20" fmla="*/ 101 w 193"/>
                <a:gd name="T21" fmla="*/ 22 h 219"/>
                <a:gd name="T22" fmla="*/ 108 w 193"/>
                <a:gd name="T23" fmla="*/ 12 h 219"/>
                <a:gd name="T24" fmla="*/ 97 w 193"/>
                <a:gd name="T25" fmla="*/ 0 h 219"/>
                <a:gd name="T26" fmla="*/ 85 w 193"/>
                <a:gd name="T27" fmla="*/ 12 h 219"/>
                <a:gd name="T28" fmla="*/ 92 w 193"/>
                <a:gd name="T29" fmla="*/ 22 h 219"/>
                <a:gd name="T30" fmla="*/ 72 w 193"/>
                <a:gd name="T31" fmla="*/ 67 h 219"/>
                <a:gd name="T32" fmla="*/ 23 w 193"/>
                <a:gd name="T33" fmla="*/ 62 h 219"/>
                <a:gd name="T34" fmla="*/ 23 w 193"/>
                <a:gd name="T35" fmla="*/ 60 h 219"/>
                <a:gd name="T36" fmla="*/ 12 w 193"/>
                <a:gd name="T37" fmla="*/ 49 h 219"/>
                <a:gd name="T38" fmla="*/ 0 w 193"/>
                <a:gd name="T39" fmla="*/ 60 h 219"/>
                <a:gd name="T40" fmla="*/ 12 w 193"/>
                <a:gd name="T41" fmla="*/ 72 h 219"/>
                <a:gd name="T42" fmla="*/ 18 w 193"/>
                <a:gd name="T43" fmla="*/ 70 h 219"/>
                <a:gd name="T44" fmla="*/ 48 w 193"/>
                <a:gd name="T45" fmla="*/ 110 h 219"/>
                <a:gd name="T46" fmla="*/ 19 w 193"/>
                <a:gd name="T47" fmla="*/ 150 h 219"/>
                <a:gd name="T48" fmla="*/ 12 w 193"/>
                <a:gd name="T49" fmla="*/ 147 h 219"/>
                <a:gd name="T50" fmla="*/ 0 w 193"/>
                <a:gd name="T51" fmla="*/ 159 h 219"/>
                <a:gd name="T52" fmla="*/ 12 w 193"/>
                <a:gd name="T53" fmla="*/ 170 h 219"/>
                <a:gd name="T54" fmla="*/ 23 w 193"/>
                <a:gd name="T55" fmla="*/ 159 h 219"/>
                <a:gd name="T56" fmla="*/ 23 w 193"/>
                <a:gd name="T57" fmla="*/ 158 h 219"/>
                <a:gd name="T58" fmla="*/ 72 w 193"/>
                <a:gd name="T59" fmla="*/ 152 h 219"/>
                <a:gd name="T60" fmla="*/ 92 w 193"/>
                <a:gd name="T61" fmla="*/ 197 h 219"/>
                <a:gd name="T62" fmla="*/ 85 w 193"/>
                <a:gd name="T63" fmla="*/ 208 h 219"/>
                <a:gd name="T64" fmla="*/ 97 w 193"/>
                <a:gd name="T65" fmla="*/ 219 h 219"/>
                <a:gd name="T66" fmla="*/ 108 w 193"/>
                <a:gd name="T67" fmla="*/ 208 h 219"/>
                <a:gd name="T68" fmla="*/ 101 w 193"/>
                <a:gd name="T69" fmla="*/ 197 h 219"/>
                <a:gd name="T70" fmla="*/ 121 w 193"/>
                <a:gd name="T71" fmla="*/ 152 h 219"/>
                <a:gd name="T72" fmla="*/ 170 w 193"/>
                <a:gd name="T73" fmla="*/ 158 h 219"/>
                <a:gd name="T74" fmla="*/ 170 w 193"/>
                <a:gd name="T75" fmla="*/ 159 h 219"/>
                <a:gd name="T76" fmla="*/ 182 w 193"/>
                <a:gd name="T77" fmla="*/ 170 h 219"/>
                <a:gd name="T78" fmla="*/ 193 w 193"/>
                <a:gd name="T79" fmla="*/ 159 h 219"/>
                <a:gd name="T80" fmla="*/ 182 w 193"/>
                <a:gd name="T81" fmla="*/ 14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3" h="219">
                  <a:moveTo>
                    <a:pt x="182" y="147"/>
                  </a:moveTo>
                  <a:cubicBezTo>
                    <a:pt x="179" y="147"/>
                    <a:pt x="177" y="148"/>
                    <a:pt x="175" y="150"/>
                  </a:cubicBezTo>
                  <a:cubicBezTo>
                    <a:pt x="146" y="110"/>
                    <a:pt x="146" y="110"/>
                    <a:pt x="146" y="110"/>
                  </a:cubicBezTo>
                  <a:cubicBezTo>
                    <a:pt x="175" y="70"/>
                    <a:pt x="175" y="70"/>
                    <a:pt x="175" y="70"/>
                  </a:cubicBezTo>
                  <a:cubicBezTo>
                    <a:pt x="177" y="71"/>
                    <a:pt x="179" y="72"/>
                    <a:pt x="182" y="72"/>
                  </a:cubicBezTo>
                  <a:cubicBezTo>
                    <a:pt x="188" y="72"/>
                    <a:pt x="193" y="67"/>
                    <a:pt x="193" y="60"/>
                  </a:cubicBezTo>
                  <a:cubicBezTo>
                    <a:pt x="193" y="54"/>
                    <a:pt x="188" y="49"/>
                    <a:pt x="182" y="49"/>
                  </a:cubicBezTo>
                  <a:cubicBezTo>
                    <a:pt x="175" y="49"/>
                    <a:pt x="170" y="54"/>
                    <a:pt x="170" y="60"/>
                  </a:cubicBezTo>
                  <a:cubicBezTo>
                    <a:pt x="170" y="61"/>
                    <a:pt x="170" y="61"/>
                    <a:pt x="170" y="62"/>
                  </a:cubicBezTo>
                  <a:cubicBezTo>
                    <a:pt x="121" y="67"/>
                    <a:pt x="121" y="67"/>
                    <a:pt x="121" y="67"/>
                  </a:cubicBezTo>
                  <a:cubicBezTo>
                    <a:pt x="101" y="22"/>
                    <a:pt x="101" y="22"/>
                    <a:pt x="101" y="22"/>
                  </a:cubicBezTo>
                  <a:cubicBezTo>
                    <a:pt x="105" y="20"/>
                    <a:pt x="108" y="16"/>
                    <a:pt x="108" y="12"/>
                  </a:cubicBezTo>
                  <a:cubicBezTo>
                    <a:pt x="108" y="5"/>
                    <a:pt x="103" y="0"/>
                    <a:pt x="97" y="0"/>
                  </a:cubicBezTo>
                  <a:cubicBezTo>
                    <a:pt x="90" y="0"/>
                    <a:pt x="85" y="5"/>
                    <a:pt x="85" y="12"/>
                  </a:cubicBezTo>
                  <a:cubicBezTo>
                    <a:pt x="85" y="16"/>
                    <a:pt x="88" y="20"/>
                    <a:pt x="92" y="22"/>
                  </a:cubicBezTo>
                  <a:cubicBezTo>
                    <a:pt x="72" y="67"/>
                    <a:pt x="72" y="67"/>
                    <a:pt x="72" y="67"/>
                  </a:cubicBezTo>
                  <a:cubicBezTo>
                    <a:pt x="23" y="62"/>
                    <a:pt x="23" y="62"/>
                    <a:pt x="23" y="62"/>
                  </a:cubicBezTo>
                  <a:cubicBezTo>
                    <a:pt x="23" y="61"/>
                    <a:pt x="23" y="61"/>
                    <a:pt x="23" y="60"/>
                  </a:cubicBezTo>
                  <a:cubicBezTo>
                    <a:pt x="23" y="54"/>
                    <a:pt x="18" y="49"/>
                    <a:pt x="12" y="49"/>
                  </a:cubicBezTo>
                  <a:cubicBezTo>
                    <a:pt x="5" y="49"/>
                    <a:pt x="0" y="54"/>
                    <a:pt x="0" y="60"/>
                  </a:cubicBezTo>
                  <a:cubicBezTo>
                    <a:pt x="0" y="67"/>
                    <a:pt x="5" y="72"/>
                    <a:pt x="12" y="72"/>
                  </a:cubicBezTo>
                  <a:cubicBezTo>
                    <a:pt x="14" y="72"/>
                    <a:pt x="16" y="71"/>
                    <a:pt x="18" y="70"/>
                  </a:cubicBezTo>
                  <a:cubicBezTo>
                    <a:pt x="48" y="110"/>
                    <a:pt x="48" y="110"/>
                    <a:pt x="48" y="110"/>
                  </a:cubicBezTo>
                  <a:cubicBezTo>
                    <a:pt x="19" y="150"/>
                    <a:pt x="19" y="150"/>
                    <a:pt x="19" y="150"/>
                  </a:cubicBezTo>
                  <a:cubicBezTo>
                    <a:pt x="17" y="148"/>
                    <a:pt x="14" y="147"/>
                    <a:pt x="12" y="147"/>
                  </a:cubicBezTo>
                  <a:cubicBezTo>
                    <a:pt x="5" y="147"/>
                    <a:pt x="0" y="152"/>
                    <a:pt x="0" y="159"/>
                  </a:cubicBezTo>
                  <a:cubicBezTo>
                    <a:pt x="0" y="165"/>
                    <a:pt x="5" y="170"/>
                    <a:pt x="12" y="170"/>
                  </a:cubicBezTo>
                  <a:cubicBezTo>
                    <a:pt x="18" y="170"/>
                    <a:pt x="23" y="165"/>
                    <a:pt x="23" y="159"/>
                  </a:cubicBezTo>
                  <a:cubicBezTo>
                    <a:pt x="23" y="158"/>
                    <a:pt x="23" y="158"/>
                    <a:pt x="23" y="158"/>
                  </a:cubicBezTo>
                  <a:cubicBezTo>
                    <a:pt x="72" y="152"/>
                    <a:pt x="72" y="152"/>
                    <a:pt x="72" y="152"/>
                  </a:cubicBezTo>
                  <a:cubicBezTo>
                    <a:pt x="92" y="197"/>
                    <a:pt x="92" y="197"/>
                    <a:pt x="92" y="197"/>
                  </a:cubicBezTo>
                  <a:cubicBezTo>
                    <a:pt x="88" y="199"/>
                    <a:pt x="85" y="203"/>
                    <a:pt x="85" y="208"/>
                  </a:cubicBezTo>
                  <a:cubicBezTo>
                    <a:pt x="85" y="214"/>
                    <a:pt x="90" y="219"/>
                    <a:pt x="97" y="219"/>
                  </a:cubicBezTo>
                  <a:cubicBezTo>
                    <a:pt x="103" y="219"/>
                    <a:pt x="108" y="214"/>
                    <a:pt x="108" y="208"/>
                  </a:cubicBezTo>
                  <a:cubicBezTo>
                    <a:pt x="108" y="203"/>
                    <a:pt x="105" y="199"/>
                    <a:pt x="101" y="197"/>
                  </a:cubicBezTo>
                  <a:cubicBezTo>
                    <a:pt x="121" y="152"/>
                    <a:pt x="121" y="152"/>
                    <a:pt x="121" y="152"/>
                  </a:cubicBezTo>
                  <a:cubicBezTo>
                    <a:pt x="170" y="158"/>
                    <a:pt x="170" y="158"/>
                    <a:pt x="170" y="158"/>
                  </a:cubicBezTo>
                  <a:cubicBezTo>
                    <a:pt x="170" y="158"/>
                    <a:pt x="170" y="158"/>
                    <a:pt x="170" y="159"/>
                  </a:cubicBezTo>
                  <a:cubicBezTo>
                    <a:pt x="170" y="165"/>
                    <a:pt x="175" y="170"/>
                    <a:pt x="182" y="170"/>
                  </a:cubicBezTo>
                  <a:cubicBezTo>
                    <a:pt x="188" y="170"/>
                    <a:pt x="193" y="165"/>
                    <a:pt x="193" y="159"/>
                  </a:cubicBezTo>
                  <a:cubicBezTo>
                    <a:pt x="193" y="152"/>
                    <a:pt x="188" y="147"/>
                    <a:pt x="182" y="147"/>
                  </a:cubicBezTo>
                  <a:close/>
                </a:path>
              </a:pathLst>
            </a:custGeom>
            <a:solidFill>
              <a:srgbClr val="22477D"/>
            </a:solidFill>
            <a:ln>
              <a:noFill/>
            </a:ln>
          </p:spPr>
          <p:txBody>
            <a:bodyPr anchor="ctr"/>
            <a:lstStyle/>
            <a:p>
              <a:pPr algn="ctr"/>
              <a:endParaRPr>
                <a:latin typeface="Arial" pitchFamily="34" charset="0"/>
                <a:cs typeface="Arial" pitchFamily="34" charset="0"/>
                <a:sym typeface="+mn-lt"/>
              </a:endParaRPr>
            </a:p>
          </p:txBody>
        </p:sp>
        <p:sp>
          <p:nvSpPr>
            <p:cNvPr id="63" name="TextBox 62"/>
            <p:cNvSpPr txBox="1"/>
            <p:nvPr/>
          </p:nvSpPr>
          <p:spPr>
            <a:xfrm>
              <a:off x="7329252" y="4488721"/>
              <a:ext cx="946413" cy="230833"/>
            </a:xfrm>
            <a:prstGeom prst="rect">
              <a:avLst/>
            </a:prstGeom>
            <a:noFill/>
          </p:spPr>
          <p:txBody>
            <a:bodyPr wrap="none">
              <a:noAutofit/>
            </a:bodyPr>
            <a:lstStyle/>
            <a:p>
              <a:pPr algn="ctr"/>
              <a:r>
                <a:rPr lang="en-US" altLang="zh-CN" sz="1400" b="1" dirty="0" smtClean="0">
                  <a:latin typeface="Arial" pitchFamily="34" charset="0"/>
                  <a:cs typeface="Arial" pitchFamily="34" charset="0"/>
                  <a:sym typeface="+mn-lt"/>
                </a:rPr>
                <a:t>Comm.</a:t>
              </a:r>
              <a:endParaRPr lang="zh-CN" altLang="en-US" sz="1400" b="1" dirty="0">
                <a:latin typeface="Arial" pitchFamily="34" charset="0"/>
                <a:cs typeface="Arial" pitchFamily="34" charset="0"/>
                <a:sym typeface="+mn-lt"/>
              </a:endParaRPr>
            </a:p>
          </p:txBody>
        </p:sp>
        <p:sp>
          <p:nvSpPr>
            <p:cNvPr id="64" name="Freeform: Shape 52"/>
            <p:cNvSpPr>
              <a:spLocks/>
            </p:cNvSpPr>
            <p:nvPr/>
          </p:nvSpPr>
          <p:spPr bwMode="auto">
            <a:xfrm>
              <a:off x="7682777" y="4284995"/>
              <a:ext cx="240395" cy="240395"/>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rgbClr val="22477D"/>
            </a:solidFill>
            <a:ln>
              <a:noFill/>
            </a:ln>
          </p:spPr>
          <p:txBody>
            <a:bodyPr anchor="ctr"/>
            <a:lstStyle/>
            <a:p>
              <a:pPr algn="ctr"/>
              <a:endParaRPr>
                <a:latin typeface="Arial" pitchFamily="34" charset="0"/>
                <a:cs typeface="Arial" pitchFamily="34" charset="0"/>
                <a:sym typeface="+mn-lt"/>
              </a:endParaRPr>
            </a:p>
          </p:txBody>
        </p:sp>
        <p:cxnSp>
          <p:nvCxnSpPr>
            <p:cNvPr id="65" name="Straight Connector 28"/>
            <p:cNvCxnSpPr/>
            <p:nvPr/>
          </p:nvCxnSpPr>
          <p:spPr>
            <a:xfrm flipH="1" flipV="1">
              <a:off x="5377486" y="1681214"/>
              <a:ext cx="3192" cy="902692"/>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28"/>
            <p:cNvCxnSpPr/>
            <p:nvPr/>
          </p:nvCxnSpPr>
          <p:spPr>
            <a:xfrm flipV="1">
              <a:off x="5390492" y="2771382"/>
              <a:ext cx="1" cy="441594"/>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28"/>
            <p:cNvCxnSpPr/>
            <p:nvPr/>
          </p:nvCxnSpPr>
          <p:spPr>
            <a:xfrm flipH="1">
              <a:off x="5395059" y="3364928"/>
              <a:ext cx="570865" cy="1"/>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28"/>
            <p:cNvCxnSpPr/>
            <p:nvPr/>
          </p:nvCxnSpPr>
          <p:spPr>
            <a:xfrm flipV="1">
              <a:off x="6136969" y="3364930"/>
              <a:ext cx="0" cy="464183"/>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28"/>
            <p:cNvCxnSpPr/>
            <p:nvPr/>
          </p:nvCxnSpPr>
          <p:spPr>
            <a:xfrm flipH="1">
              <a:off x="6221542" y="3857863"/>
              <a:ext cx="1701630" cy="0"/>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471758" y="3059088"/>
              <a:ext cx="2330495" cy="472166"/>
            </a:xfrm>
            <a:prstGeom prst="rect">
              <a:avLst/>
            </a:prstGeom>
            <a:noFill/>
          </p:spPr>
          <p:txBody>
            <a:bodyPr wrap="square" rtlCol="0">
              <a:spAutoFit/>
            </a:bodyPr>
            <a:lstStyle/>
            <a:p>
              <a:r>
                <a:rPr lang="en-US" altLang="zh-CN" sz="1400" dirty="0" smtClean="0">
                  <a:latin typeface="Arial" pitchFamily="34" charset="0"/>
                  <a:cs typeface="Arial" pitchFamily="34" charset="0"/>
                </a:rPr>
                <a:t>Electromagnetic</a:t>
              </a:r>
              <a:endParaRPr lang="zh-CN" altLang="en-US" sz="1400" dirty="0">
                <a:latin typeface="Arial" pitchFamily="34" charset="0"/>
                <a:cs typeface="Arial" pitchFamily="34" charset="0"/>
              </a:endParaRPr>
            </a:p>
          </p:txBody>
        </p:sp>
        <p:sp>
          <p:nvSpPr>
            <p:cNvPr id="71" name="TextBox 70"/>
            <p:cNvSpPr txBox="1"/>
            <p:nvPr/>
          </p:nvSpPr>
          <p:spPr>
            <a:xfrm rot="16200000">
              <a:off x="6433146" y="2752151"/>
              <a:ext cx="613815" cy="1808407"/>
            </a:xfrm>
            <a:prstGeom prst="rect">
              <a:avLst/>
            </a:prstGeom>
            <a:noFill/>
          </p:spPr>
          <p:txBody>
            <a:bodyPr vert="eaVert" wrap="square" rtlCol="0">
              <a:spAutoFit/>
            </a:bodyPr>
            <a:lstStyle/>
            <a:p>
              <a:r>
                <a:rPr lang="en-US" altLang="zh-CN" sz="1400" dirty="0" smtClean="0">
                  <a:latin typeface="Arial" pitchFamily="34" charset="0"/>
                  <a:cs typeface="Arial" pitchFamily="34" charset="0"/>
                </a:rPr>
                <a:t>isolation</a:t>
              </a:r>
              <a:endParaRPr lang="zh-CN" altLang="en-US" sz="1400" dirty="0">
                <a:latin typeface="Arial" pitchFamily="34" charset="0"/>
                <a:cs typeface="Arial" pitchFamily="34" charset="0"/>
              </a:endParaRPr>
            </a:p>
          </p:txBody>
        </p:sp>
        <p:sp>
          <p:nvSpPr>
            <p:cNvPr id="72" name="Oval 18"/>
            <p:cNvSpPr/>
            <p:nvPr/>
          </p:nvSpPr>
          <p:spPr>
            <a:xfrm>
              <a:off x="5317298" y="2665507"/>
              <a:ext cx="81000" cy="8100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sp>
          <p:nvSpPr>
            <p:cNvPr id="73" name="Oval 19"/>
            <p:cNvSpPr/>
            <p:nvPr/>
          </p:nvSpPr>
          <p:spPr>
            <a:xfrm>
              <a:off x="6163109" y="3845088"/>
              <a:ext cx="81000" cy="81000"/>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sp>
          <p:nvSpPr>
            <p:cNvPr id="74" name="Oval 20"/>
            <p:cNvSpPr/>
            <p:nvPr/>
          </p:nvSpPr>
          <p:spPr>
            <a:xfrm>
              <a:off x="5340178" y="3268688"/>
              <a:ext cx="81000" cy="81000"/>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sp>
          <p:nvSpPr>
            <p:cNvPr id="75" name="Oval 21"/>
            <p:cNvSpPr/>
            <p:nvPr/>
          </p:nvSpPr>
          <p:spPr>
            <a:xfrm>
              <a:off x="6015294" y="3350522"/>
              <a:ext cx="81000" cy="8100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itchFamily="34" charset="0"/>
                <a:cs typeface="Arial" pitchFamily="34" charset="0"/>
                <a:sym typeface="+mn-lt"/>
              </a:endParaRPr>
            </a:p>
          </p:txBody>
        </p:sp>
        <p:grpSp>
          <p:nvGrpSpPr>
            <p:cNvPr id="76" name="组合 75"/>
            <p:cNvGrpSpPr/>
            <p:nvPr/>
          </p:nvGrpSpPr>
          <p:grpSpPr>
            <a:xfrm>
              <a:off x="849720" y="3318355"/>
              <a:ext cx="3036749" cy="2245580"/>
              <a:chOff x="783919" y="3346247"/>
              <a:chExt cx="3036749" cy="2245580"/>
            </a:xfrm>
          </p:grpSpPr>
          <p:sp>
            <p:nvSpPr>
              <p:cNvPr id="77" name="圆柱形 76"/>
              <p:cNvSpPr/>
              <p:nvPr/>
            </p:nvSpPr>
            <p:spPr>
              <a:xfrm>
                <a:off x="783919" y="3346247"/>
                <a:ext cx="1584176" cy="2245580"/>
              </a:xfrm>
              <a:prstGeom prst="can">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2700000" scaled="1"/>
                <a:tileRect/>
              </a:gra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78" name="TextBox 77"/>
              <p:cNvSpPr txBox="1"/>
              <p:nvPr/>
            </p:nvSpPr>
            <p:spPr>
              <a:xfrm>
                <a:off x="942692" y="4311312"/>
                <a:ext cx="1037021" cy="566598"/>
              </a:xfrm>
              <a:prstGeom prst="rect">
                <a:avLst/>
              </a:prstGeom>
              <a:noFill/>
            </p:spPr>
            <p:txBody>
              <a:bodyPr wrap="square" rtlCol="0">
                <a:spAutoFit/>
              </a:bodyPr>
              <a:lstStyle/>
              <a:p>
                <a:r>
                  <a:rPr lang="en-US" altLang="zh-CN" dirty="0" smtClean="0">
                    <a:latin typeface="Arial" pitchFamily="34" charset="0"/>
                    <a:cs typeface="Arial" pitchFamily="34" charset="0"/>
                  </a:rPr>
                  <a:t>Power</a:t>
                </a:r>
                <a:endParaRPr lang="zh-CN" altLang="en-US" dirty="0">
                  <a:latin typeface="Arial" pitchFamily="34" charset="0"/>
                  <a:cs typeface="Arial" pitchFamily="34" charset="0"/>
                </a:endParaRPr>
              </a:p>
            </p:txBody>
          </p:sp>
          <p:cxnSp>
            <p:nvCxnSpPr>
              <p:cNvPr id="79" name="直接连接符 78"/>
              <p:cNvCxnSpPr/>
              <p:nvPr/>
            </p:nvCxnSpPr>
            <p:spPr>
              <a:xfrm flipV="1">
                <a:off x="2555776" y="3685573"/>
                <a:ext cx="546236" cy="53782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3102012" y="3686543"/>
                <a:ext cx="24585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1" name="组合 80"/>
              <p:cNvGrpSpPr/>
              <p:nvPr/>
            </p:nvGrpSpPr>
            <p:grpSpPr>
              <a:xfrm rot="18850550">
                <a:off x="2269277" y="4181719"/>
                <a:ext cx="332190" cy="328459"/>
                <a:chOff x="130754" y="2945796"/>
                <a:chExt cx="1234760" cy="1234760"/>
              </a:xfrm>
              <a:solidFill>
                <a:schemeClr val="accent5">
                  <a:lumMod val="50000"/>
                  <a:alpha val="40000"/>
                </a:schemeClr>
              </a:solidFill>
            </p:grpSpPr>
            <p:sp>
              <p:nvSpPr>
                <p:cNvPr id="83" name="空心弧 82"/>
                <p:cNvSpPr/>
                <p:nvPr/>
              </p:nvSpPr>
              <p:spPr>
                <a:xfrm>
                  <a:off x="130754" y="2945796"/>
                  <a:ext cx="1234760" cy="1234760"/>
                </a:xfrm>
                <a:prstGeom prst="blockArc">
                  <a:avLst>
                    <a:gd name="adj1" fmla="val 5517735"/>
                    <a:gd name="adj2" fmla="val 3676879"/>
                    <a:gd name="adj3" fmla="val 6657"/>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itchFamily="34" charset="0"/>
                    <a:cs typeface="Arial" pitchFamily="34" charset="0"/>
                  </a:endParaRPr>
                </a:p>
              </p:txBody>
            </p:sp>
            <p:sp>
              <p:nvSpPr>
                <p:cNvPr id="84" name="空心弧 83"/>
                <p:cNvSpPr/>
                <p:nvPr/>
              </p:nvSpPr>
              <p:spPr>
                <a:xfrm>
                  <a:off x="391895" y="3210572"/>
                  <a:ext cx="718455" cy="711373"/>
                </a:xfrm>
                <a:prstGeom prst="blockArc">
                  <a:avLst>
                    <a:gd name="adj1" fmla="val 20113203"/>
                    <a:gd name="adj2" fmla="val 17580911"/>
                    <a:gd name="adj3" fmla="val 11440"/>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itchFamily="34" charset="0"/>
                    <a:cs typeface="Arial" pitchFamily="34" charset="0"/>
                  </a:endParaRPr>
                </a:p>
              </p:txBody>
            </p:sp>
          </p:grpSp>
          <p:sp>
            <p:nvSpPr>
              <p:cNvPr id="82" name="Freeform 21"/>
              <p:cNvSpPr>
                <a:spLocks/>
              </p:cNvSpPr>
              <p:nvPr/>
            </p:nvSpPr>
            <p:spPr bwMode="auto">
              <a:xfrm>
                <a:off x="3307108" y="3560767"/>
                <a:ext cx="513560" cy="232301"/>
              </a:xfrm>
              <a:custGeom>
                <a:avLst/>
                <a:gdLst>
                  <a:gd name="T0" fmla="*/ 386 w 386"/>
                  <a:gd name="T1" fmla="*/ 140 h 279"/>
                  <a:gd name="T2" fmla="*/ 140 w 386"/>
                  <a:gd name="T3" fmla="*/ 279 h 279"/>
                  <a:gd name="T4" fmla="*/ 210 w 386"/>
                  <a:gd name="T5" fmla="*/ 175 h 279"/>
                  <a:gd name="T6" fmla="*/ 27 w 386"/>
                  <a:gd name="T7" fmla="*/ 157 h 279"/>
                  <a:gd name="T8" fmla="*/ 0 w 386"/>
                  <a:gd name="T9" fmla="*/ 140 h 279"/>
                  <a:gd name="T10" fmla="*/ 27 w 386"/>
                  <a:gd name="T11" fmla="*/ 122 h 279"/>
                  <a:gd name="T12" fmla="*/ 210 w 386"/>
                  <a:gd name="T13" fmla="*/ 104 h 279"/>
                  <a:gd name="T14" fmla="*/ 140 w 386"/>
                  <a:gd name="T15" fmla="*/ 0 h 279"/>
                  <a:gd name="T16" fmla="*/ 386 w 386"/>
                  <a:gd name="T17" fmla="*/ 14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279">
                    <a:moveTo>
                      <a:pt x="386" y="140"/>
                    </a:moveTo>
                    <a:lnTo>
                      <a:pt x="140" y="279"/>
                    </a:lnTo>
                    <a:lnTo>
                      <a:pt x="210" y="175"/>
                    </a:lnTo>
                    <a:lnTo>
                      <a:pt x="27" y="157"/>
                    </a:lnTo>
                    <a:lnTo>
                      <a:pt x="0" y="140"/>
                    </a:lnTo>
                    <a:lnTo>
                      <a:pt x="27" y="122"/>
                    </a:lnTo>
                    <a:lnTo>
                      <a:pt x="210" y="104"/>
                    </a:lnTo>
                    <a:lnTo>
                      <a:pt x="140" y="0"/>
                    </a:lnTo>
                    <a:lnTo>
                      <a:pt x="386" y="14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grpSp>
      <p:grpSp>
        <p:nvGrpSpPr>
          <p:cNvPr id="109" name="组合 108"/>
          <p:cNvGrpSpPr/>
          <p:nvPr/>
        </p:nvGrpSpPr>
        <p:grpSpPr>
          <a:xfrm>
            <a:off x="10337800" y="-38100"/>
            <a:ext cx="1854200" cy="833747"/>
            <a:chOff x="10337800" y="-38100"/>
            <a:chExt cx="1854200" cy="833747"/>
          </a:xfrm>
        </p:grpSpPr>
        <p:sp>
          <p:nvSpPr>
            <p:cNvPr id="11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11"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0168805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76201" y="723900"/>
            <a:ext cx="6073239"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Oil system control</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Motor </a:t>
            </a:r>
            <a:r>
              <a:rPr lang="en-US" altLang="zh-CN" sz="2400" b="1" dirty="0" smtClean="0">
                <a:solidFill>
                  <a:srgbClr val="FF0000"/>
                </a:solidFill>
                <a:ea typeface="微软雅黑" pitchFamily="34" charset="-122"/>
                <a:cs typeface="Arial" pitchFamily="34" charset="0"/>
              </a:rPr>
              <a:t>winding heating</a:t>
            </a:r>
            <a:endParaRPr lang="en-US" altLang="zh-CN" sz="2400" b="1" dirty="0">
              <a:solidFill>
                <a:srgbClr val="FF0000"/>
              </a:solidFill>
              <a:ea typeface="微软雅黑" pitchFamily="34" charset="-122"/>
              <a:cs typeface="Arial" pitchFamily="34" charset="0"/>
            </a:endParaRPr>
          </a:p>
        </p:txBody>
      </p:sp>
      <p:sp>
        <p:nvSpPr>
          <p:cNvPr id="25" name="矩形 24"/>
          <p:cNvSpPr/>
          <p:nvPr/>
        </p:nvSpPr>
        <p:spPr>
          <a:xfrm>
            <a:off x="141247" y="1615189"/>
            <a:ext cx="5636967" cy="2795633"/>
          </a:xfrm>
          <a:prstGeom prst="rect">
            <a:avLst/>
          </a:prstGeom>
        </p:spPr>
        <p:txBody>
          <a:bodyPr wrap="square" lIns="121917" tIns="60958" rIns="121917" bIns="60958">
            <a:spAutoFit/>
          </a:bodyPr>
          <a:lstStyle/>
          <a:p>
            <a:pPr algn="just">
              <a:spcAft>
                <a:spcPts val="700"/>
              </a:spcAft>
            </a:pPr>
            <a:r>
              <a:rPr lang="en-US" altLang="zh-CN" dirty="0" smtClean="0">
                <a:latin typeface="Arial" pitchFamily="34" charset="0"/>
                <a:ea typeface="微软雅黑" pitchFamily="34" charset="-122"/>
                <a:cs typeface="Arial" pitchFamily="34" charset="0"/>
              </a:rPr>
              <a:t>Protect the refrigerating oil when the compressor is in standby state, to ensure reliable starting of the compressor in a cold state;</a:t>
            </a:r>
            <a:endParaRPr lang="en-US" altLang="zh-CN" dirty="0">
              <a:latin typeface="Arial" pitchFamily="34" charset="0"/>
              <a:ea typeface="微软雅黑" pitchFamily="34" charset="-122"/>
              <a:cs typeface="Arial" pitchFamily="34" charset="0"/>
            </a:endParaRPr>
          </a:p>
          <a:p>
            <a:pPr algn="just" eaLnBrk="0" hangingPunct="0">
              <a:spcAft>
                <a:spcPts val="700"/>
              </a:spcAft>
            </a:pPr>
            <a:r>
              <a:rPr lang="en-US" altLang="zh-CN" dirty="0" smtClean="0">
                <a:latin typeface="Arial" pitchFamily="34" charset="0"/>
                <a:ea typeface="微软雅黑" pitchFamily="34" charset="-122"/>
                <a:cs typeface="Arial" pitchFamily="34" charset="0"/>
              </a:rPr>
              <a:t>The stator current of the compressor is controlled and given according to commutation positioning, so as to perform heating while ensuring high reliability;</a:t>
            </a:r>
            <a:endParaRPr lang="en-US" altLang="zh-CN" dirty="0">
              <a:latin typeface="Arial" pitchFamily="34" charset="0"/>
              <a:ea typeface="微软雅黑" pitchFamily="34" charset="-122"/>
              <a:cs typeface="Arial" pitchFamily="34" charset="0"/>
            </a:endParaRPr>
          </a:p>
          <a:p>
            <a:pPr algn="just" eaLnBrk="0" hangingPunct="0"/>
            <a:r>
              <a:rPr lang="en-US" altLang="zh-CN" dirty="0" smtClean="0">
                <a:latin typeface="Arial" pitchFamily="34" charset="0"/>
                <a:ea typeface="微软雅黑" pitchFamily="34" charset="-122"/>
                <a:cs typeface="Arial" pitchFamily="34" charset="0"/>
              </a:rPr>
              <a:t>Commutation control is adopted to evenly spread the loss of all IGBT and avoid device failure caused by excessive thermal fatigue.</a:t>
            </a:r>
            <a:endParaRPr lang="en-US" altLang="zh-CN" dirty="0">
              <a:latin typeface="Arial" pitchFamily="34" charset="0"/>
              <a:ea typeface="微软雅黑" pitchFamily="34" charset="-122"/>
              <a:cs typeface="Arial" pitchFamily="34" charset="0"/>
            </a:endParaRPr>
          </a:p>
        </p:txBody>
      </p:sp>
      <p:pic>
        <p:nvPicPr>
          <p:cNvPr id="3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18"/>
          <a:stretch/>
        </p:blipFill>
        <p:spPr bwMode="auto">
          <a:xfrm>
            <a:off x="219212" y="4509251"/>
            <a:ext cx="5578739" cy="1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1" name="图片 10"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12" name="矩形 11"/>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13" name="Text Box 15"/>
          <p:cNvSpPr txBox="1">
            <a:spLocks noChangeArrowheads="1"/>
          </p:cNvSpPr>
          <p:nvPr/>
        </p:nvSpPr>
        <p:spPr bwMode="gray">
          <a:xfrm>
            <a:off x="6210355" y="729581"/>
            <a:ext cx="5981645"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Oil system control</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Variable </a:t>
            </a:r>
            <a:r>
              <a:rPr lang="en-US" altLang="zh-CN" sz="2400" b="1" dirty="0" smtClean="0">
                <a:solidFill>
                  <a:srgbClr val="FF0000"/>
                </a:solidFill>
                <a:ea typeface="微软雅黑" pitchFamily="34" charset="-122"/>
                <a:cs typeface="Arial" pitchFamily="34" charset="0"/>
              </a:rPr>
              <a:t>heating power</a:t>
            </a:r>
            <a:endParaRPr lang="zh-CN" altLang="en-US" sz="2400" b="1" dirty="0">
              <a:cs typeface="Arial" pitchFamily="34" charset="0"/>
            </a:endParaRPr>
          </a:p>
        </p:txBody>
      </p:sp>
      <p:sp>
        <p:nvSpPr>
          <p:cNvPr id="14" name="矩形 13"/>
          <p:cNvSpPr/>
          <p:nvPr/>
        </p:nvSpPr>
        <p:spPr>
          <a:xfrm>
            <a:off x="6254956" y="1633166"/>
            <a:ext cx="3673170" cy="2062099"/>
          </a:xfrm>
          <a:prstGeom prst="rect">
            <a:avLst/>
          </a:prstGeom>
        </p:spPr>
        <p:txBody>
          <a:bodyPr wrap="square" lIns="121917" tIns="60958" rIns="121917" bIns="60958">
            <a:spAutoFit/>
          </a:bodyPr>
          <a:lstStyle/>
          <a:p>
            <a:pPr algn="just"/>
            <a:r>
              <a:rPr lang="en-US" altLang="zh-CN" dirty="0" smtClean="0">
                <a:latin typeface="Arial" pitchFamily="34" charset="0"/>
                <a:ea typeface="微软雅黑" pitchFamily="34" charset="-122"/>
                <a:cs typeface="Arial" pitchFamily="34" charset="0"/>
              </a:rPr>
              <a:t>Internal and external heating work simultaneously to accelerate the refrigerant volatilization when the compressor is cold. Startup preparation takes only 2 hours. Commissioning time is shortened by 75%.</a:t>
            </a:r>
            <a:endParaRPr lang="en-US" altLang="zh-CN" dirty="0">
              <a:latin typeface="Arial" pitchFamily="34" charset="0"/>
              <a:ea typeface="微软雅黑" pitchFamily="34" charset="-122"/>
              <a:cs typeface="Arial" pitchFamily="34" charset="0"/>
            </a:endParaRPr>
          </a:p>
        </p:txBody>
      </p:sp>
      <p:grpSp>
        <p:nvGrpSpPr>
          <p:cNvPr id="16" name="组合 15"/>
          <p:cNvGrpSpPr/>
          <p:nvPr/>
        </p:nvGrpSpPr>
        <p:grpSpPr>
          <a:xfrm>
            <a:off x="6577416" y="4505460"/>
            <a:ext cx="5376385" cy="1473890"/>
            <a:chOff x="479846" y="2541046"/>
            <a:chExt cx="8460481" cy="2285940"/>
          </a:xfrm>
        </p:grpSpPr>
        <p:grpSp>
          <p:nvGrpSpPr>
            <p:cNvPr id="17" name="组合 16"/>
            <p:cNvGrpSpPr/>
            <p:nvPr/>
          </p:nvGrpSpPr>
          <p:grpSpPr>
            <a:xfrm>
              <a:off x="479846" y="2541046"/>
              <a:ext cx="8460481" cy="2285940"/>
              <a:chOff x="290764" y="3143385"/>
              <a:chExt cx="6345361" cy="2285940"/>
            </a:xfrm>
          </p:grpSpPr>
          <p:grpSp>
            <p:nvGrpSpPr>
              <p:cNvPr id="20" name="组合 19"/>
              <p:cNvGrpSpPr/>
              <p:nvPr/>
            </p:nvGrpSpPr>
            <p:grpSpPr>
              <a:xfrm>
                <a:off x="290764" y="3143385"/>
                <a:ext cx="3200312" cy="2285940"/>
                <a:chOff x="609704" y="3276604"/>
                <a:chExt cx="3200312" cy="2285940"/>
              </a:xfrm>
            </p:grpSpPr>
            <p:cxnSp>
              <p:nvCxnSpPr>
                <p:cNvPr id="24" name="直接箭头连接符 23"/>
                <p:cNvCxnSpPr/>
                <p:nvPr/>
              </p:nvCxnSpPr>
              <p:spPr bwMode="auto">
                <a:xfrm flipV="1">
                  <a:off x="609704" y="3276604"/>
                  <a:ext cx="0" cy="228594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6" name="直接箭头连接符 25"/>
                <p:cNvCxnSpPr/>
                <p:nvPr/>
              </p:nvCxnSpPr>
              <p:spPr bwMode="auto">
                <a:xfrm flipV="1">
                  <a:off x="609704" y="5514787"/>
                  <a:ext cx="3200312" cy="2929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7" name="矩形 26"/>
                <p:cNvSpPr/>
                <p:nvPr/>
              </p:nvSpPr>
              <p:spPr bwMode="auto">
                <a:xfrm>
                  <a:off x="890015" y="4863383"/>
                  <a:ext cx="2158025" cy="650630"/>
                </a:xfrm>
                <a:prstGeom prst="rect">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a:r>
                    <a:rPr lang="en-US" altLang="zh-CN" sz="1200" dirty="0" smtClean="0">
                      <a:latin typeface="Arial" pitchFamily="34" charset="0"/>
                      <a:ea typeface="黑体" pitchFamily="2" charset="-122"/>
                      <a:cs typeface="Arial" pitchFamily="34" charset="0"/>
                    </a:rPr>
                    <a:t>External heating belt heating</a:t>
                  </a:r>
                  <a:endParaRPr lang="zh-CN" altLang="en-US" sz="1200" dirty="0">
                    <a:latin typeface="Arial" pitchFamily="34" charset="0"/>
                    <a:ea typeface="黑体" pitchFamily="2" charset="-122"/>
                    <a:cs typeface="Arial" pitchFamily="34" charset="0"/>
                  </a:endParaRPr>
                </a:p>
              </p:txBody>
            </p:sp>
            <p:sp>
              <p:nvSpPr>
                <p:cNvPr id="28" name="矩形 27"/>
                <p:cNvSpPr/>
                <p:nvPr/>
              </p:nvSpPr>
              <p:spPr bwMode="auto">
                <a:xfrm>
                  <a:off x="876000" y="4477203"/>
                  <a:ext cx="2172040" cy="397617"/>
                </a:xfrm>
                <a:prstGeom prst="rect">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a:r>
                    <a:rPr lang="en-US" altLang="zh-CN" sz="1200" dirty="0" smtClean="0">
                      <a:latin typeface="Arial" pitchFamily="34" charset="0"/>
                      <a:ea typeface="黑体" pitchFamily="2" charset="-122"/>
                      <a:cs typeface="Arial" pitchFamily="34" charset="0"/>
                    </a:rPr>
                    <a:t>Winding grade-1 heating</a:t>
                  </a:r>
                  <a:endParaRPr lang="zh-CN" altLang="en-US" sz="1200" dirty="0">
                    <a:latin typeface="Arial" pitchFamily="34" charset="0"/>
                    <a:ea typeface="黑体" pitchFamily="2" charset="-122"/>
                    <a:cs typeface="Arial" pitchFamily="34" charset="0"/>
                  </a:endParaRPr>
                </a:p>
              </p:txBody>
            </p:sp>
            <p:sp>
              <p:nvSpPr>
                <p:cNvPr id="29" name="矩形 28"/>
                <p:cNvSpPr/>
                <p:nvPr/>
              </p:nvSpPr>
              <p:spPr bwMode="auto">
                <a:xfrm>
                  <a:off x="876000" y="4091025"/>
                  <a:ext cx="2172040" cy="378598"/>
                </a:xfrm>
                <a:prstGeom prst="rect">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a:r>
                    <a:rPr lang="en-US" altLang="zh-CN" sz="1200" dirty="0" smtClean="0">
                      <a:latin typeface="Arial" pitchFamily="34" charset="0"/>
                      <a:ea typeface="黑体" pitchFamily="2" charset="-122"/>
                      <a:cs typeface="Arial" pitchFamily="34" charset="0"/>
                    </a:rPr>
                    <a:t>Winding grade-2 heating</a:t>
                  </a:r>
                  <a:endParaRPr lang="zh-CN" altLang="en-US" sz="1200" dirty="0">
                    <a:latin typeface="Arial" pitchFamily="34" charset="0"/>
                    <a:ea typeface="黑体" pitchFamily="2" charset="-122"/>
                    <a:cs typeface="Arial" pitchFamily="34" charset="0"/>
                  </a:endParaRPr>
                </a:p>
              </p:txBody>
            </p:sp>
            <p:sp>
              <p:nvSpPr>
                <p:cNvPr id="30" name="矩形 29"/>
                <p:cNvSpPr/>
                <p:nvPr/>
              </p:nvSpPr>
              <p:spPr bwMode="auto">
                <a:xfrm>
                  <a:off x="876000" y="3700121"/>
                  <a:ext cx="2172042" cy="401140"/>
                </a:xfrm>
                <a:prstGeom prst="rect">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a:r>
                    <a:rPr lang="en-US" altLang="zh-CN" sz="1100" dirty="0" smtClean="0">
                      <a:latin typeface="Arial" pitchFamily="34" charset="0"/>
                      <a:ea typeface="黑体" pitchFamily="2" charset="-122"/>
                      <a:cs typeface="Arial" pitchFamily="34" charset="0"/>
                    </a:rPr>
                    <a:t>Winding grade-3 heating</a:t>
                  </a:r>
                  <a:endParaRPr lang="zh-CN" altLang="en-US" sz="1100" dirty="0">
                    <a:latin typeface="Arial" pitchFamily="34" charset="0"/>
                    <a:ea typeface="黑体" pitchFamily="2" charset="-122"/>
                    <a:cs typeface="Arial" pitchFamily="34" charset="0"/>
                  </a:endParaRPr>
                </a:p>
              </p:txBody>
            </p:sp>
          </p:grpSp>
          <p:sp>
            <p:nvSpPr>
              <p:cNvPr id="21" name="圆角矩形 20"/>
              <p:cNvSpPr/>
              <p:nvPr/>
            </p:nvSpPr>
            <p:spPr bwMode="auto">
              <a:xfrm>
                <a:off x="2971842" y="4890103"/>
                <a:ext cx="3581306" cy="39374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a:r>
                  <a:rPr lang="en-US" altLang="zh-CN" sz="1500" dirty="0">
                    <a:solidFill>
                      <a:srgbClr val="FF0000"/>
                    </a:solidFill>
                    <a:latin typeface="Arial" pitchFamily="34" charset="0"/>
                    <a:ea typeface="黑体" pitchFamily="2" charset="-122"/>
                    <a:cs typeface="Arial" pitchFamily="34" charset="0"/>
                  </a:rPr>
                  <a:t>8h</a:t>
                </a:r>
                <a:endParaRPr lang="zh-CN" altLang="en-US" sz="1500" dirty="0">
                  <a:solidFill>
                    <a:srgbClr val="FF0000"/>
                  </a:solidFill>
                  <a:latin typeface="Arial" pitchFamily="34" charset="0"/>
                  <a:ea typeface="黑体" pitchFamily="2" charset="-122"/>
                  <a:cs typeface="Arial" pitchFamily="34" charset="0"/>
                </a:endParaRPr>
              </a:p>
            </p:txBody>
          </p:sp>
          <p:sp>
            <p:nvSpPr>
              <p:cNvPr id="22" name="圆角矩形 21"/>
              <p:cNvSpPr/>
              <p:nvPr/>
            </p:nvSpPr>
            <p:spPr bwMode="auto">
              <a:xfrm>
                <a:off x="2962716" y="3571970"/>
                <a:ext cx="847304" cy="34099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r>
                  <a:rPr lang="en-US" altLang="zh-CN" sz="1500" dirty="0" smtClean="0">
                    <a:solidFill>
                      <a:srgbClr val="FF0000"/>
                    </a:solidFill>
                    <a:latin typeface="Arial" pitchFamily="34" charset="0"/>
                    <a:ea typeface="黑体" pitchFamily="2" charset="-122"/>
                    <a:cs typeface="Arial" pitchFamily="34" charset="0"/>
                  </a:rPr>
                  <a:t>  2h</a:t>
                </a:r>
                <a:endParaRPr lang="zh-CN" altLang="en-US" sz="1500" dirty="0">
                  <a:solidFill>
                    <a:srgbClr val="FF0000"/>
                  </a:solidFill>
                  <a:latin typeface="Arial" pitchFamily="34" charset="0"/>
                  <a:ea typeface="黑体" pitchFamily="2" charset="-122"/>
                  <a:cs typeface="Arial" pitchFamily="34" charset="0"/>
                </a:endParaRPr>
              </a:p>
            </p:txBody>
          </p:sp>
          <p:sp>
            <p:nvSpPr>
              <p:cNvPr id="23" name="矩形 22"/>
              <p:cNvSpPr/>
              <p:nvPr/>
            </p:nvSpPr>
            <p:spPr>
              <a:xfrm>
                <a:off x="4800594" y="3530567"/>
                <a:ext cx="1835531" cy="50121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altLang="zh-CN" sz="1500" dirty="0" smtClean="0">
                    <a:solidFill>
                      <a:srgbClr val="FF0000"/>
                    </a:solidFill>
                    <a:latin typeface="Arial" pitchFamily="34" charset="0"/>
                    <a:cs typeface="Arial" pitchFamily="34" charset="0"/>
                  </a:rPr>
                  <a:t>Shorten by 75%</a:t>
                </a:r>
                <a:endParaRPr lang="zh-CN" altLang="en-US" sz="1500" dirty="0">
                  <a:solidFill>
                    <a:srgbClr val="FF0000"/>
                  </a:solidFill>
                  <a:latin typeface="Arial" pitchFamily="34" charset="0"/>
                  <a:cs typeface="Arial" pitchFamily="34" charset="0"/>
                </a:endParaRPr>
              </a:p>
            </p:txBody>
          </p:sp>
        </p:grpSp>
        <p:cxnSp>
          <p:nvCxnSpPr>
            <p:cNvPr id="18" name="直接箭头连接符 17"/>
            <p:cNvCxnSpPr/>
            <p:nvPr/>
          </p:nvCxnSpPr>
          <p:spPr bwMode="auto">
            <a:xfrm flipH="1" flipV="1">
              <a:off x="5172187" y="3294871"/>
              <a:ext cx="3463747" cy="898533"/>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19" name="矩形 18"/>
            <p:cNvSpPr/>
            <p:nvPr/>
          </p:nvSpPr>
          <p:spPr>
            <a:xfrm rot="944461">
              <a:off x="5400023" y="3234856"/>
              <a:ext cx="3361535" cy="548944"/>
            </a:xfrm>
            <a:prstGeom prst="rect">
              <a:avLst/>
            </a:prstGeom>
          </p:spPr>
          <p:txBody>
            <a:bodyPr wrap="none" lIns="121917" tIns="60958" rIns="121917" bIns="60958">
              <a:spAutoFit/>
            </a:bodyPr>
            <a:lstStyle/>
            <a:p>
              <a:r>
                <a:rPr lang="en-US" altLang="zh-CN" sz="1500" b="1" dirty="0" smtClean="0">
                  <a:solidFill>
                    <a:srgbClr val="FF0000"/>
                  </a:solidFill>
                  <a:latin typeface="Arial" pitchFamily="34" charset="0"/>
                  <a:cs typeface="Arial" pitchFamily="34" charset="0"/>
                </a:rPr>
                <a:t>Commissioning time</a:t>
              </a:r>
              <a:endParaRPr lang="zh-CN" altLang="en-US" sz="1500" b="1" dirty="0">
                <a:solidFill>
                  <a:srgbClr val="FF0000"/>
                </a:solidFill>
                <a:latin typeface="Arial" pitchFamily="34" charset="0"/>
                <a:cs typeface="Arial" pitchFamily="34" charset="0"/>
              </a:endParaRPr>
            </a:p>
          </p:txBody>
        </p:sp>
      </p:grpSp>
      <p:grpSp>
        <p:nvGrpSpPr>
          <p:cNvPr id="31" name="组合 30"/>
          <p:cNvGrpSpPr/>
          <p:nvPr/>
        </p:nvGrpSpPr>
        <p:grpSpPr>
          <a:xfrm>
            <a:off x="10049477" y="1736417"/>
            <a:ext cx="1862876" cy="2785896"/>
            <a:chOff x="5828904" y="1524050"/>
            <a:chExt cx="2774026" cy="5109043"/>
          </a:xfrm>
        </p:grpSpPr>
        <p:grpSp>
          <p:nvGrpSpPr>
            <p:cNvPr id="32" name="组合 31"/>
            <p:cNvGrpSpPr/>
            <p:nvPr/>
          </p:nvGrpSpPr>
          <p:grpSpPr>
            <a:xfrm>
              <a:off x="5828904" y="1524050"/>
              <a:ext cx="2774026" cy="5109043"/>
              <a:chOff x="4957965" y="954076"/>
              <a:chExt cx="2774026" cy="5109043"/>
            </a:xfrm>
          </p:grpSpPr>
          <p:grpSp>
            <p:nvGrpSpPr>
              <p:cNvPr id="35" name="组合 34"/>
              <p:cNvGrpSpPr/>
              <p:nvPr/>
            </p:nvGrpSpPr>
            <p:grpSpPr>
              <a:xfrm>
                <a:off x="5555292" y="954076"/>
                <a:ext cx="2176699" cy="4657500"/>
                <a:chOff x="5132895" y="990664"/>
                <a:chExt cx="2176699" cy="4657500"/>
              </a:xfrm>
            </p:grpSpPr>
            <p:grpSp>
              <p:nvGrpSpPr>
                <p:cNvPr id="44" name="组合 43"/>
                <p:cNvGrpSpPr/>
                <p:nvPr/>
              </p:nvGrpSpPr>
              <p:grpSpPr>
                <a:xfrm>
                  <a:off x="5132895" y="990664"/>
                  <a:ext cx="2176699" cy="4657500"/>
                  <a:chOff x="2235438" y="762070"/>
                  <a:chExt cx="2176699" cy="4657500"/>
                </a:xfrm>
              </p:grpSpPr>
              <p:pic>
                <p:nvPicPr>
                  <p:cNvPr id="46" name="图片 45"/>
                  <p:cNvPicPr>
                    <a:picLocks noChangeAspect="1"/>
                  </p:cNvPicPr>
                  <p:nvPr/>
                </p:nvPicPr>
                <p:blipFill>
                  <a:blip r:embed="rId4" cstate="print">
                    <a:extLst>
                      <a:ext uri="{BEBA8EAE-BF5A-486C-A8C5-ECC9F3942E4B}">
                        <a14:imgProps xmlns:a14="http://schemas.microsoft.com/office/drawing/2010/main">
                          <a14:imgLayer r:embed="rId5">
                            <a14:imgEffect>
                              <a14:backgroundRemoval t="656" b="98798" l="713" r="99525"/>
                            </a14:imgEffect>
                          </a14:imgLayer>
                        </a14:imgProps>
                      </a:ext>
                      <a:ext uri="{28A0092B-C50C-407E-A947-70E740481C1C}">
                        <a14:useLocalDpi xmlns:a14="http://schemas.microsoft.com/office/drawing/2010/main" val="0"/>
                      </a:ext>
                    </a:extLst>
                  </a:blip>
                  <a:stretch>
                    <a:fillRect/>
                  </a:stretch>
                </p:blipFill>
                <p:spPr>
                  <a:xfrm flipH="1">
                    <a:off x="2235438" y="762070"/>
                    <a:ext cx="2176699" cy="4657500"/>
                  </a:xfrm>
                  <a:prstGeom prst="rect">
                    <a:avLst/>
                  </a:prstGeom>
                  <a:noFill/>
                </p:spPr>
              </p:pic>
              <p:sp>
                <p:nvSpPr>
                  <p:cNvPr id="47" name="圆角矩形 46"/>
                  <p:cNvSpPr/>
                  <p:nvPr/>
                </p:nvSpPr>
                <p:spPr bwMode="auto">
                  <a:xfrm>
                    <a:off x="2743248" y="4648168"/>
                    <a:ext cx="1295366" cy="457188"/>
                  </a:xfrm>
                  <a:prstGeom prst="roundRect">
                    <a:avLst/>
                  </a:prstGeom>
                  <a:solidFill>
                    <a:srgbClr val="339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1000">
                      <a:latin typeface="Arial" pitchFamily="34" charset="0"/>
                      <a:ea typeface="黑体" pitchFamily="2" charset="-122"/>
                      <a:cs typeface="Arial" pitchFamily="34" charset="0"/>
                    </a:endParaRPr>
                  </a:p>
                </p:txBody>
              </p:sp>
            </p:grpSp>
            <p:sp>
              <p:nvSpPr>
                <p:cNvPr id="45" name="矩形 44"/>
                <p:cNvSpPr/>
                <p:nvPr/>
              </p:nvSpPr>
              <p:spPr bwMode="auto">
                <a:xfrm>
                  <a:off x="5478128" y="5029158"/>
                  <a:ext cx="154329" cy="152396"/>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1000">
                    <a:latin typeface="Arial" pitchFamily="34" charset="0"/>
                    <a:ea typeface="黑体" pitchFamily="2" charset="-122"/>
                    <a:cs typeface="Arial" pitchFamily="34" charset="0"/>
                  </a:endParaRPr>
                </a:p>
              </p:txBody>
            </p:sp>
          </p:grpSp>
          <p:cxnSp>
            <p:nvCxnSpPr>
              <p:cNvPr id="36" name="直接箭头连接符 35"/>
              <p:cNvCxnSpPr/>
              <p:nvPr/>
            </p:nvCxnSpPr>
            <p:spPr bwMode="auto">
              <a:xfrm>
                <a:off x="5522134" y="4815740"/>
                <a:ext cx="345232" cy="228594"/>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39" name="直接箭头连接符 38"/>
              <p:cNvCxnSpPr/>
              <p:nvPr/>
            </p:nvCxnSpPr>
            <p:spPr bwMode="auto">
              <a:xfrm flipV="1">
                <a:off x="6288030" y="5111648"/>
                <a:ext cx="229360" cy="49992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0" name="矩形 39"/>
              <p:cNvSpPr/>
              <p:nvPr/>
            </p:nvSpPr>
            <p:spPr>
              <a:xfrm>
                <a:off x="4962581" y="3184975"/>
                <a:ext cx="972603" cy="733760"/>
              </a:xfrm>
              <a:prstGeom prst="rect">
                <a:avLst/>
              </a:prstGeom>
            </p:spPr>
            <p:txBody>
              <a:bodyPr wrap="square">
                <a:spAutoFit/>
              </a:bodyPr>
              <a:lstStyle/>
              <a:p>
                <a:r>
                  <a:rPr lang="en-US" altLang="zh-CN" sz="1000" dirty="0" smtClean="0">
                    <a:latin typeface="Arial" pitchFamily="34" charset="0"/>
                    <a:cs typeface="Arial" pitchFamily="34" charset="0"/>
                  </a:rPr>
                  <a:t>Motor winding</a:t>
                </a:r>
                <a:endParaRPr lang="en-US" altLang="zh-CN" sz="1000" dirty="0">
                  <a:latin typeface="Arial" pitchFamily="34" charset="0"/>
                  <a:cs typeface="Arial" pitchFamily="34" charset="0"/>
                </a:endParaRPr>
              </a:p>
            </p:txBody>
          </p:sp>
          <p:sp>
            <p:nvSpPr>
              <p:cNvPr id="41" name="矩形 40"/>
              <p:cNvSpPr/>
              <p:nvPr/>
            </p:nvSpPr>
            <p:spPr>
              <a:xfrm>
                <a:off x="4957965" y="4156634"/>
                <a:ext cx="1083323" cy="1015975"/>
              </a:xfrm>
              <a:prstGeom prst="rect">
                <a:avLst/>
              </a:prstGeom>
            </p:spPr>
            <p:txBody>
              <a:bodyPr wrap="square">
                <a:spAutoFit/>
              </a:bodyPr>
              <a:lstStyle/>
              <a:p>
                <a:r>
                  <a:rPr lang="en-US" altLang="zh-CN" sz="1000" dirty="0" smtClean="0">
                    <a:latin typeface="Arial" pitchFamily="34" charset="0"/>
                    <a:cs typeface="Arial" pitchFamily="34" charset="0"/>
                  </a:rPr>
                  <a:t>Oil heating belt</a:t>
                </a:r>
                <a:endParaRPr lang="zh-CN" altLang="en-US" sz="1000" dirty="0">
                  <a:latin typeface="Arial" pitchFamily="34" charset="0"/>
                  <a:cs typeface="Arial" pitchFamily="34" charset="0"/>
                </a:endParaRPr>
              </a:p>
            </p:txBody>
          </p:sp>
          <p:sp>
            <p:nvSpPr>
              <p:cNvPr id="42" name="矩形 41"/>
              <p:cNvSpPr/>
              <p:nvPr/>
            </p:nvSpPr>
            <p:spPr>
              <a:xfrm>
                <a:off x="5977688" y="5611575"/>
                <a:ext cx="1606954" cy="451544"/>
              </a:xfrm>
              <a:prstGeom prst="rect">
                <a:avLst/>
              </a:prstGeom>
            </p:spPr>
            <p:txBody>
              <a:bodyPr wrap="none">
                <a:spAutoFit/>
              </a:bodyPr>
              <a:lstStyle/>
              <a:p>
                <a:r>
                  <a:rPr lang="en-US" altLang="zh-CN" sz="1000" dirty="0" smtClean="0">
                    <a:latin typeface="Arial" pitchFamily="34" charset="0"/>
                    <a:cs typeface="Arial" pitchFamily="34" charset="0"/>
                  </a:rPr>
                  <a:t>Refrigerating oil</a:t>
                </a:r>
                <a:endParaRPr lang="zh-CN" altLang="en-US" sz="1000" dirty="0">
                  <a:latin typeface="Arial" pitchFamily="34" charset="0"/>
                  <a:cs typeface="Arial" pitchFamily="34" charset="0"/>
                </a:endParaRPr>
              </a:p>
            </p:txBody>
          </p:sp>
          <p:cxnSp>
            <p:nvCxnSpPr>
              <p:cNvPr id="43" name="直接箭头连接符 42"/>
              <p:cNvCxnSpPr/>
              <p:nvPr/>
            </p:nvCxnSpPr>
            <p:spPr bwMode="auto">
              <a:xfrm>
                <a:off x="5576549" y="3850139"/>
                <a:ext cx="659169" cy="478145"/>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grpSp>
        <p:sp>
          <p:nvSpPr>
            <p:cNvPr id="33" name="矩形 32"/>
            <p:cNvSpPr/>
            <p:nvPr/>
          </p:nvSpPr>
          <p:spPr bwMode="auto">
            <a:xfrm>
              <a:off x="6934041" y="3773402"/>
              <a:ext cx="1219265" cy="125575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1000">
                <a:latin typeface="Arial" pitchFamily="34" charset="0"/>
                <a:ea typeface="黑体" pitchFamily="2" charset="-122"/>
                <a:cs typeface="Arial" pitchFamily="34" charset="0"/>
              </a:endParaRPr>
            </a:p>
          </p:txBody>
        </p:sp>
        <p:sp>
          <p:nvSpPr>
            <p:cNvPr id="34" name="矩形 33"/>
            <p:cNvSpPr/>
            <p:nvPr/>
          </p:nvSpPr>
          <p:spPr bwMode="auto">
            <a:xfrm>
              <a:off x="6784674" y="5562544"/>
              <a:ext cx="1548560" cy="15239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1000">
                <a:latin typeface="Arial" pitchFamily="34" charset="0"/>
                <a:ea typeface="黑体" pitchFamily="2" charset="-122"/>
                <a:cs typeface="Arial" pitchFamily="34" charset="0"/>
              </a:endParaRPr>
            </a:p>
          </p:txBody>
        </p:sp>
      </p:grpSp>
      <p:cxnSp>
        <p:nvCxnSpPr>
          <p:cNvPr id="48" name="直接连接符 47"/>
          <p:cNvCxnSpPr/>
          <p:nvPr/>
        </p:nvCxnSpPr>
        <p:spPr bwMode="auto">
          <a:xfrm>
            <a:off x="6080156" y="866606"/>
            <a:ext cx="23751" cy="5724199"/>
          </a:xfrm>
          <a:prstGeom prst="line">
            <a:avLst/>
          </a:prstGeom>
          <a:solidFill>
            <a:schemeClr val="accent1"/>
          </a:solidFill>
          <a:ln w="381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 name="组合 48"/>
          <p:cNvGrpSpPr/>
          <p:nvPr/>
        </p:nvGrpSpPr>
        <p:grpSpPr>
          <a:xfrm>
            <a:off x="10337800" y="-38100"/>
            <a:ext cx="1854200" cy="833747"/>
            <a:chOff x="10337800" y="-38100"/>
            <a:chExt cx="1854200" cy="833747"/>
          </a:xfrm>
        </p:grpSpPr>
        <p:sp>
          <p:nvSpPr>
            <p:cNvPr id="5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1"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141556137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51" name="矩形 60"/>
          <p:cNvSpPr>
            <a:spLocks noChangeArrowheads="1"/>
          </p:cNvSpPr>
          <p:nvPr/>
        </p:nvSpPr>
        <p:spPr bwMode="auto">
          <a:xfrm>
            <a:off x="10337800" y="-38100"/>
            <a:ext cx="1854200" cy="10033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algn="ctr" defTabSz="584200" eaLnBrk="1" hangingPunct="1">
              <a:defRPr/>
            </a:pPr>
            <a:r>
              <a:rPr lang="en-US" altLang="zh-CN" sz="2800" b="1" dirty="0" smtClean="0">
                <a:solidFill>
                  <a:srgbClr val="FFFFFF"/>
                </a:solidFill>
                <a:latin typeface="Arial" pitchFamily="34" charset="0"/>
                <a:cs typeface="Arial" pitchFamily="34" charset="0"/>
              </a:rPr>
              <a:t>Overview</a:t>
            </a:r>
            <a:endParaRPr lang="zh-CN" altLang="en-US" sz="2800" b="1" dirty="0">
              <a:solidFill>
                <a:srgbClr val="FFFFFF"/>
              </a:solidFill>
              <a:latin typeface="Arial" pitchFamily="34" charset="0"/>
              <a:cs typeface="Arial" pitchFamily="34" charset="0"/>
            </a:endParaRPr>
          </a:p>
        </p:txBody>
      </p:sp>
      <p:graphicFrame>
        <p:nvGraphicFramePr>
          <p:cNvPr id="40" name="表格 39"/>
          <p:cNvGraphicFramePr>
            <a:graphicFrameLocks noGrp="1"/>
          </p:cNvGraphicFramePr>
          <p:nvPr>
            <p:extLst>
              <p:ext uri="{D42A27DB-BD31-4B8C-83A1-F6EECF244321}">
                <p14:modId xmlns:p14="http://schemas.microsoft.com/office/powerpoint/2010/main" val="899900297"/>
              </p:ext>
            </p:extLst>
          </p:nvPr>
        </p:nvGraphicFramePr>
        <p:xfrm>
          <a:off x="263426" y="1120532"/>
          <a:ext cx="11741003" cy="5719793"/>
        </p:xfrm>
        <a:graphic>
          <a:graphicData uri="http://schemas.openxmlformats.org/drawingml/2006/table">
            <a:tbl>
              <a:tblPr firstRow="1" bandRow="1">
                <a:tableStyleId>{0E3FDE45-AF77-4B5C-9715-49D594BDF05E}</a:tableStyleId>
              </a:tblPr>
              <a:tblGrid>
                <a:gridCol w="1166789"/>
                <a:gridCol w="1454867"/>
                <a:gridCol w="1487625"/>
                <a:gridCol w="1324708"/>
                <a:gridCol w="2082927"/>
                <a:gridCol w="730089"/>
                <a:gridCol w="3493998"/>
              </a:tblGrid>
              <a:tr h="587298">
                <a:tc>
                  <a:txBody>
                    <a:bodyPr/>
                    <a:lstStyle/>
                    <a:p>
                      <a:r>
                        <a:rPr lang="en-US" altLang="zh-CN" sz="1400" dirty="0" smtClean="0">
                          <a:latin typeface="Arial" pitchFamily="34" charset="0"/>
                          <a:ea typeface="微软雅黑" panose="020B0503020204020204" pitchFamily="34" charset="-122"/>
                          <a:cs typeface="Arial" pitchFamily="34" charset="0"/>
                        </a:rPr>
                        <a:t>Capacity </a:t>
                      </a:r>
                      <a:r>
                        <a:rPr lang="en-US" altLang="zh-CN" sz="1400" baseline="0" dirty="0" smtClean="0">
                          <a:latin typeface="Arial" pitchFamily="34" charset="0"/>
                          <a:ea typeface="微软雅黑" panose="020B0503020204020204" pitchFamily="34" charset="-122"/>
                          <a:cs typeface="Arial" pitchFamily="34" charset="0"/>
                        </a:rPr>
                        <a:t>HP</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400" dirty="0" smtClean="0">
                          <a:latin typeface="Arial" pitchFamily="34" charset="0"/>
                          <a:ea typeface="微软雅黑" panose="020B0503020204020204" pitchFamily="34" charset="-122"/>
                          <a:cs typeface="Arial" pitchFamily="34" charset="0"/>
                        </a:rPr>
                        <a:t>8, 10, 12</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400" dirty="0" smtClean="0">
                          <a:latin typeface="Arial" pitchFamily="34" charset="0"/>
                          <a:ea typeface="微软雅黑" panose="020B0503020204020204" pitchFamily="34" charset="-122"/>
                          <a:cs typeface="Arial" pitchFamily="34" charset="0"/>
                        </a:rPr>
                        <a:t>14, 16, 18</a:t>
                      </a:r>
                      <a:endParaRPr lang="zh-CN" altLang="en-US" sz="1400" b="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400" dirty="0" smtClean="0">
                          <a:latin typeface="Arial" pitchFamily="34" charset="0"/>
                          <a:ea typeface="微软雅黑" panose="020B0503020204020204" pitchFamily="34" charset="-122"/>
                          <a:cs typeface="Arial" pitchFamily="34" charset="0"/>
                        </a:rPr>
                        <a:t>20, 22, 24</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400" dirty="0" smtClean="0">
                          <a:latin typeface="Arial" pitchFamily="34" charset="0"/>
                          <a:ea typeface="微软雅黑" panose="020B0503020204020204" pitchFamily="34" charset="-122"/>
                          <a:cs typeface="Arial" pitchFamily="34" charset="0"/>
                        </a:rPr>
                        <a:t>26</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400" dirty="0" smtClean="0">
                          <a:latin typeface="Arial" pitchFamily="34" charset="0"/>
                          <a:ea typeface="微软雅黑" panose="020B0503020204020204" pitchFamily="34" charset="-122"/>
                          <a:cs typeface="Arial" pitchFamily="34" charset="0"/>
                        </a:rPr>
                        <a:t>……</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400" dirty="0" smtClean="0">
                          <a:latin typeface="Arial" pitchFamily="34" charset="0"/>
                          <a:ea typeface="微软雅黑" panose="020B0503020204020204" pitchFamily="34" charset="-122"/>
                          <a:cs typeface="Arial" pitchFamily="34" charset="0"/>
                        </a:rPr>
                        <a:t>96</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07831">
                <a:tc>
                  <a:txBody>
                    <a:bodyPr/>
                    <a:lstStyle/>
                    <a:p>
                      <a:r>
                        <a:rPr lang="en-US" altLang="zh-CN" sz="1400" b="1" kern="1200" dirty="0" smtClean="0">
                          <a:solidFill>
                            <a:schemeClr val="tx1"/>
                          </a:solidFill>
                          <a:latin typeface="Arial" pitchFamily="34" charset="0"/>
                          <a:ea typeface="微软雅黑" panose="020B0503020204020204" pitchFamily="34" charset="-122"/>
                          <a:cs typeface="Arial" pitchFamily="34" charset="0"/>
                        </a:rPr>
                        <a:t>Model</a:t>
                      </a:r>
                      <a:endParaRPr lang="zh-CN" altLang="en-US" sz="1400" b="1" kern="1200" dirty="0">
                        <a:solidFill>
                          <a:schemeClr val="tx1"/>
                        </a:solidFill>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000" dirty="0" smtClean="0">
                          <a:latin typeface="Arial" pitchFamily="34" charset="0"/>
                          <a:ea typeface="微软雅黑" panose="020B0503020204020204" pitchFamily="34" charset="-122"/>
                          <a:cs typeface="Arial" pitchFamily="34" charset="0"/>
                        </a:rPr>
                        <a:t>GMV-224WM/G-X</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GMV-280WM/G-X</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GMV-335WM/G-X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000" dirty="0" smtClean="0">
                          <a:latin typeface="Arial" pitchFamily="34" charset="0"/>
                          <a:ea typeface="微软雅黑" panose="020B0503020204020204" pitchFamily="34" charset="-122"/>
                          <a:cs typeface="Arial" pitchFamily="34" charset="0"/>
                        </a:rPr>
                        <a:t>GMV-400WM/G-X</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GMV-450WM/G-X</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GMV-504WM/G-X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000" dirty="0" smtClean="0">
                          <a:latin typeface="Arial" pitchFamily="34" charset="0"/>
                          <a:ea typeface="微软雅黑" panose="020B0503020204020204" pitchFamily="34" charset="-122"/>
                          <a:cs typeface="Arial" pitchFamily="34" charset="0"/>
                        </a:rPr>
                        <a:t>GMV-560WM/G-X</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GMV-615WM/G-X</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GMV-680WM/G-X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GMV-335WM/G-X</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GMV-400WM/G-X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a:t>
                      </a:r>
                      <a:endParaRPr lang="zh-CN" altLang="en-US" sz="1000" dirty="0" smtClean="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latin typeface="Arial" pitchFamily="34" charset="0"/>
                          <a:ea typeface="微软雅黑" panose="020B0503020204020204" pitchFamily="34" charset="-122"/>
                          <a:cs typeface="Arial" pitchFamily="34" charset="0"/>
                        </a:rPr>
                        <a:t>GMV-680WM/G-X*4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11201">
                <a:tc>
                  <a:txBody>
                    <a:bodyPr/>
                    <a:lstStyle/>
                    <a:p>
                      <a:pPr marL="0" algn="l" defTabSz="914400" rtl="0" eaLnBrk="1" latinLnBrk="0" hangingPunct="1"/>
                      <a:r>
                        <a:rPr lang="en-US" altLang="zh-CN" sz="1400" b="1" kern="1200" dirty="0" smtClean="0">
                          <a:solidFill>
                            <a:schemeClr val="tx1"/>
                          </a:solidFill>
                          <a:latin typeface="Arial" pitchFamily="34" charset="0"/>
                          <a:ea typeface="微软雅黑" panose="020B0503020204020204" pitchFamily="34" charset="-122"/>
                          <a:cs typeface="Arial" pitchFamily="34" charset="0"/>
                        </a:rPr>
                        <a:t>External look</a:t>
                      </a:r>
                      <a:endParaRPr lang="zh-CN" altLang="en-US" sz="1400" b="1" kern="1200" dirty="0">
                        <a:solidFill>
                          <a:schemeClr val="tx1"/>
                        </a:solidFill>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itchFamily="34" charset="0"/>
                          <a:ea typeface="微软雅黑" panose="020B0503020204020204" pitchFamily="34" charset="-122"/>
                          <a:cs typeface="Arial" pitchFamily="34" charset="0"/>
                        </a:rPr>
                        <a:t>……</a:t>
                      </a:r>
                      <a:endParaRPr lang="zh-CN" altLang="en-US" sz="1400" dirty="0" smtClean="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3676">
                <a:tc rowSpan="2">
                  <a:txBody>
                    <a:bodyPr/>
                    <a:lstStyle/>
                    <a:p>
                      <a:pPr marL="0" algn="l" defTabSz="914400" rtl="0" eaLnBrk="1" latinLnBrk="0" hangingPunct="1"/>
                      <a:r>
                        <a:rPr lang="en-US" altLang="zh-CN" sz="1400" b="1" kern="1200" dirty="0" smtClean="0">
                          <a:solidFill>
                            <a:schemeClr val="tx1"/>
                          </a:solidFill>
                          <a:latin typeface="Arial" pitchFamily="34" charset="0"/>
                          <a:ea typeface="微软雅黑" panose="020B0503020204020204" pitchFamily="34" charset="-122"/>
                          <a:cs typeface="Arial" pitchFamily="34" charset="0"/>
                        </a:rPr>
                        <a:t>Core features</a:t>
                      </a:r>
                      <a:endParaRPr lang="zh-CN" altLang="en-US" sz="1400" b="1" kern="1200" dirty="0">
                        <a:solidFill>
                          <a:schemeClr val="tx1"/>
                        </a:solidFill>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altLang="zh-CN" sz="1400" dirty="0" smtClean="0">
                          <a:latin typeface="Arial" pitchFamily="34" charset="0"/>
                          <a:ea typeface="微软雅黑" panose="020B0503020204020204" pitchFamily="34" charset="-122"/>
                          <a:cs typeface="Arial" pitchFamily="34" charset="0"/>
                        </a:rPr>
                        <a:t>Excellent performance</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gridSpan="2">
                  <a:txBody>
                    <a:bodyPr/>
                    <a:lstStyle/>
                    <a:p>
                      <a:pPr algn="ctr"/>
                      <a:r>
                        <a:rPr lang="en-US" altLang="zh-CN" sz="1400" dirty="0" smtClean="0">
                          <a:latin typeface="Arial" pitchFamily="34" charset="0"/>
                          <a:ea typeface="微软雅黑" panose="020B0503020204020204" pitchFamily="34" charset="-122"/>
                          <a:cs typeface="Arial" pitchFamily="34" charset="0"/>
                        </a:rPr>
                        <a:t>Stable, reliable</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a:txBody>
                    <a:bodyPr/>
                    <a:lstStyle/>
                    <a:p>
                      <a:pPr marL="0" algn="ctr" defTabSz="914400" rtl="0" eaLnBrk="1" latinLnBrk="0" hangingPunct="1"/>
                      <a:r>
                        <a:rPr lang="en-US" altLang="zh-CN" sz="1400" kern="1200" dirty="0" smtClean="0">
                          <a:solidFill>
                            <a:schemeClr val="tx1"/>
                          </a:solidFill>
                          <a:latin typeface="Arial" pitchFamily="34" charset="0"/>
                          <a:ea typeface="微软雅黑" panose="020B0503020204020204" pitchFamily="34" charset="-122"/>
                          <a:cs typeface="Arial" pitchFamily="34" charset="0"/>
                        </a:rPr>
                        <a:t>Adaptable, flexible</a:t>
                      </a:r>
                      <a:endParaRPr lang="zh-CN" altLang="en-US" sz="1400" kern="1200" dirty="0">
                        <a:solidFill>
                          <a:schemeClr val="tx1"/>
                        </a:solidFill>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11201">
                <a:tc vMerge="1">
                  <a:txBody>
                    <a:bodyPr/>
                    <a:lstStyle/>
                    <a:p>
                      <a:pPr marL="0" algn="l" defTabSz="914400" rtl="0" eaLnBrk="1" latinLnBrk="0" hangingPunct="1"/>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3">
                  <a:txBody>
                    <a:bodyPr/>
                    <a:lstStyle/>
                    <a:p>
                      <a:r>
                        <a:rPr lang="zh-CN" altLang="en-US" sz="1400" dirty="0" smtClean="0">
                          <a:latin typeface="Arial" pitchFamily="34" charset="0"/>
                          <a:ea typeface="微软雅黑" panose="020B0503020204020204" pitchFamily="34" charset="-122"/>
                          <a:cs typeface="Arial" pitchFamily="34" charset="0"/>
                        </a:rPr>
                        <a:t>① </a:t>
                      </a:r>
                      <a:r>
                        <a:rPr lang="en-US" altLang="zh-CN" sz="1400" kern="1200" dirty="0" smtClean="0">
                          <a:solidFill>
                            <a:schemeClr val="tx1"/>
                          </a:solidFill>
                          <a:latin typeface="Arial" pitchFamily="34" charset="0"/>
                          <a:ea typeface="微软雅黑" panose="020B0503020204020204" pitchFamily="34" charset="-122"/>
                          <a:cs typeface="Arial" pitchFamily="34" charset="0"/>
                        </a:rPr>
                        <a:t>High-efficiency low-temp enthalpy-adding technology</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smtClean="0">
                          <a:solidFill>
                            <a:schemeClr val="tx1"/>
                          </a:solidFill>
                          <a:latin typeface="Arial" pitchFamily="34" charset="0"/>
                          <a:ea typeface="微软雅黑" panose="020B0503020204020204" pitchFamily="34" charset="-122"/>
                          <a:cs typeface="Arial" pitchFamily="34" charset="0"/>
                        </a:rPr>
                        <a:t>② </a:t>
                      </a:r>
                      <a:r>
                        <a:rPr lang="en-US" altLang="zh-CN" sz="1400" baseline="0" dirty="0" smtClean="0">
                          <a:latin typeface="Arial" pitchFamily="34" charset="0"/>
                          <a:ea typeface="微软雅黑" panose="020B0503020204020204" pitchFamily="34" charset="-122"/>
                          <a:cs typeface="Arial" pitchFamily="34" charset="0"/>
                        </a:rPr>
                        <a:t>New type heat exchanger design</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aseline="0" dirty="0" smtClean="0">
                          <a:latin typeface="Arial" pitchFamily="34" charset="0"/>
                          <a:ea typeface="微软雅黑" panose="020B0503020204020204" pitchFamily="34" charset="-122"/>
                          <a:cs typeface="Arial" pitchFamily="34" charset="0"/>
                        </a:rPr>
                        <a:t>③ </a:t>
                      </a:r>
                      <a:r>
                        <a:rPr lang="en-US" altLang="zh-CN" sz="1400" baseline="0" dirty="0" smtClean="0">
                          <a:latin typeface="Arial" pitchFamily="34" charset="0"/>
                          <a:ea typeface="微软雅黑" panose="020B0503020204020204" pitchFamily="34" charset="-122"/>
                          <a:cs typeface="Arial" pitchFamily="34" charset="0"/>
                        </a:rPr>
                        <a:t>Intelligent control</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aseline="0" dirty="0" smtClean="0">
                          <a:latin typeface="Arial" pitchFamily="34" charset="0"/>
                          <a:ea typeface="微软雅黑" panose="020B0503020204020204" pitchFamily="34" charset="-122"/>
                          <a:cs typeface="Arial" pitchFamily="34" charset="0"/>
                        </a:rPr>
                        <a:t>④ </a:t>
                      </a:r>
                      <a:r>
                        <a:rPr lang="en-US" altLang="zh-CN" sz="1400" baseline="0" dirty="0" smtClean="0">
                          <a:latin typeface="Arial" pitchFamily="34" charset="0"/>
                          <a:ea typeface="微软雅黑" panose="020B0503020204020204" pitchFamily="34" charset="-122"/>
                          <a:cs typeface="Arial" pitchFamily="34" charset="0"/>
                        </a:rPr>
                        <a:t>Strong cooling/heating technology</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kern="1200" baseline="0" dirty="0" smtClean="0">
                          <a:solidFill>
                            <a:schemeClr val="tx1"/>
                          </a:solidFill>
                          <a:latin typeface="Arial" pitchFamily="34" charset="0"/>
                          <a:ea typeface="微软雅黑" panose="020B0503020204020204" pitchFamily="34" charset="-122"/>
                          <a:cs typeface="Arial" pitchFamily="34" charset="0"/>
                        </a:rPr>
                        <a:t>⑤</a:t>
                      </a:r>
                      <a:r>
                        <a:rPr lang="zh-CN" altLang="en-US" sz="1400" baseline="0" dirty="0" smtClean="0">
                          <a:latin typeface="Arial" pitchFamily="34" charset="0"/>
                          <a:ea typeface="微软雅黑" panose="020B0503020204020204" pitchFamily="34" charset="-122"/>
                          <a:cs typeface="Arial" pitchFamily="34" charset="0"/>
                        </a:rPr>
                        <a:t> </a:t>
                      </a:r>
                      <a:r>
                        <a:rPr lang="en-US" altLang="zh-CN" sz="1400" baseline="0" dirty="0" smtClean="0">
                          <a:latin typeface="Arial" pitchFamily="34" charset="0"/>
                          <a:ea typeface="微软雅黑" panose="020B0503020204020204" pitchFamily="34" charset="-122"/>
                          <a:cs typeface="Arial" pitchFamily="34" charset="0"/>
                        </a:rPr>
                        <a:t>Noise control technology</a:t>
                      </a:r>
                      <a:endParaRPr lang="zh-CN" altLang="en-US" sz="1400" dirty="0">
                        <a:latin typeface="Arial" pitchFamily="34" charset="0"/>
                        <a:ea typeface="微软雅黑" panose="020B0503020204020204" pitchFamily="34" charset="-122"/>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l"/>
                      <a:r>
                        <a:rPr lang="zh-CN" altLang="en-US" sz="1400" dirty="0" smtClean="0">
                          <a:latin typeface="Arial" pitchFamily="34" charset="0"/>
                          <a:ea typeface="微软雅黑" panose="020B0503020204020204" pitchFamily="34" charset="-122"/>
                          <a:cs typeface="Arial" pitchFamily="34" charset="0"/>
                        </a:rPr>
                        <a:t>① </a:t>
                      </a:r>
                      <a:r>
                        <a:rPr lang="en-US" altLang="zh-CN" sz="1400" dirty="0" smtClean="0">
                          <a:latin typeface="Arial" pitchFamily="34" charset="0"/>
                          <a:ea typeface="微软雅黑" panose="020B0503020204020204" pitchFamily="34" charset="-122"/>
                          <a:cs typeface="Arial" pitchFamily="34" charset="0"/>
                        </a:rPr>
                        <a:t>CAN+</a:t>
                      </a:r>
                      <a:r>
                        <a:rPr lang="zh-CN" altLang="en-US" sz="1400" baseline="0" dirty="0" smtClean="0">
                          <a:latin typeface="Arial" pitchFamily="34" charset="0"/>
                          <a:ea typeface="微软雅黑" panose="020B0503020204020204" pitchFamily="34" charset="-122"/>
                          <a:cs typeface="Arial" pitchFamily="34" charset="0"/>
                        </a:rPr>
                        <a:t> </a:t>
                      </a:r>
                      <a:r>
                        <a:rPr lang="en-US" altLang="zh-CN" sz="1400" baseline="0" dirty="0" smtClean="0">
                          <a:latin typeface="Arial" pitchFamily="34" charset="0"/>
                          <a:ea typeface="微软雅黑" panose="020B0503020204020204" pitchFamily="34" charset="-122"/>
                          <a:cs typeface="Arial" pitchFamily="34" charset="0"/>
                        </a:rPr>
                        <a:t>communication technology</a:t>
                      </a:r>
                      <a:endParaRPr lang="en-US" altLang="zh-CN" sz="1400" dirty="0" smtClean="0">
                        <a:latin typeface="Arial" pitchFamily="34" charset="0"/>
                        <a:ea typeface="微软雅黑" panose="020B0503020204020204" pitchFamily="34" charset="-122"/>
                        <a:cs typeface="Arial" pitchFamily="34" charset="0"/>
                      </a:endParaRPr>
                    </a:p>
                    <a:p>
                      <a:pPr algn="l"/>
                      <a:r>
                        <a:rPr lang="zh-CN" altLang="en-US" sz="1400" dirty="0" smtClean="0">
                          <a:latin typeface="Arial" pitchFamily="34" charset="0"/>
                          <a:ea typeface="微软雅黑" panose="020B0503020204020204" pitchFamily="34" charset="-122"/>
                          <a:cs typeface="Arial" pitchFamily="34" charset="0"/>
                        </a:rPr>
                        <a:t>②</a:t>
                      </a:r>
                      <a:r>
                        <a:rPr lang="zh-CN" altLang="en-US" sz="1400" baseline="0" dirty="0" smtClean="0">
                          <a:latin typeface="Arial" pitchFamily="34" charset="0"/>
                          <a:ea typeface="微软雅黑" panose="020B0503020204020204" pitchFamily="34" charset="-122"/>
                          <a:cs typeface="Arial" pitchFamily="34" charset="0"/>
                        </a:rPr>
                        <a:t> </a:t>
                      </a:r>
                      <a:r>
                        <a:rPr lang="en-US" altLang="zh-CN" sz="1400" baseline="0" dirty="0" smtClean="0">
                          <a:latin typeface="Arial" pitchFamily="34" charset="0"/>
                          <a:ea typeface="微软雅黑" panose="020B0503020204020204" pitchFamily="34" charset="-122"/>
                          <a:cs typeface="Arial" pitchFamily="34" charset="0"/>
                        </a:rPr>
                        <a:t>Self-adapting drive control technology</a:t>
                      </a:r>
                    </a:p>
                    <a:p>
                      <a:pPr algn="l"/>
                      <a:r>
                        <a:rPr lang="zh-CN" altLang="en-US" sz="1400" baseline="0" dirty="0" smtClean="0">
                          <a:latin typeface="Arial" pitchFamily="34" charset="0"/>
                          <a:ea typeface="微软雅黑" panose="020B0503020204020204" pitchFamily="34" charset="-122"/>
                          <a:cs typeface="Arial" pitchFamily="34" charset="0"/>
                        </a:rPr>
                        <a:t>③ </a:t>
                      </a:r>
                      <a:r>
                        <a:rPr lang="en-US" altLang="zh-CN" sz="1400" baseline="0" dirty="0" smtClean="0">
                          <a:latin typeface="Arial" pitchFamily="34" charset="0"/>
                          <a:ea typeface="微软雅黑" panose="020B0503020204020204" pitchFamily="34" charset="-122"/>
                          <a:cs typeface="Arial" pitchFamily="34" charset="0"/>
                        </a:rPr>
                        <a:t>Oil quality control technology</a:t>
                      </a:r>
                    </a:p>
                    <a:p>
                      <a:pPr algn="l"/>
                      <a:r>
                        <a:rPr lang="zh-CN" altLang="en-US" sz="1400" baseline="0" dirty="0" smtClean="0">
                          <a:latin typeface="Arial" pitchFamily="34" charset="0"/>
                          <a:ea typeface="微软雅黑" panose="020B0503020204020204" pitchFamily="34" charset="-122"/>
                          <a:cs typeface="Arial" pitchFamily="34" charset="0"/>
                        </a:rPr>
                        <a:t>④ </a:t>
                      </a:r>
                      <a:r>
                        <a:rPr lang="en-US" altLang="zh-CN" sz="1400" baseline="0" dirty="0" smtClean="0">
                          <a:latin typeface="Arial" pitchFamily="34" charset="0"/>
                          <a:ea typeface="微软雅黑" panose="020B0503020204020204" pitchFamily="34" charset="-122"/>
                          <a:cs typeface="Arial" pitchFamily="34" charset="0"/>
                        </a:rPr>
                        <a:t>Oil circuit management technology</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kern="1200" baseline="0" dirty="0" smtClean="0">
                          <a:solidFill>
                            <a:schemeClr val="tx1"/>
                          </a:solidFill>
                          <a:latin typeface="Arial" pitchFamily="34" charset="0"/>
                          <a:ea typeface="微软雅黑" panose="020B0503020204020204" pitchFamily="34" charset="-122"/>
                          <a:cs typeface="Arial" pitchFamily="34" charset="0"/>
                        </a:rPr>
                        <a:t>⑤ </a:t>
                      </a:r>
                      <a:r>
                        <a:rPr lang="en-US" altLang="zh-CN" sz="1400" kern="1200" baseline="0" dirty="0" smtClean="0">
                          <a:solidFill>
                            <a:schemeClr val="tx1"/>
                          </a:solidFill>
                          <a:latin typeface="Arial" pitchFamily="34" charset="0"/>
                          <a:ea typeface="微软雅黑" panose="020B0503020204020204" pitchFamily="34" charset="-122"/>
                          <a:cs typeface="Arial" pitchFamily="34" charset="0"/>
                        </a:rPr>
                        <a:t>Compact structure</a:t>
                      </a:r>
                    </a:p>
                    <a:p>
                      <a:pPr algn="l"/>
                      <a:r>
                        <a:rPr lang="zh-CN" altLang="en-US" sz="1400" baseline="0" dirty="0" smtClean="0">
                          <a:latin typeface="Arial" pitchFamily="34" charset="0"/>
                          <a:ea typeface="微软雅黑" panose="020B0503020204020204" pitchFamily="34" charset="-122"/>
                          <a:cs typeface="Arial" pitchFamily="34" charset="0"/>
                        </a:rPr>
                        <a:t>⑥ </a:t>
                      </a:r>
                      <a:r>
                        <a:rPr lang="en-US" altLang="zh-CN" sz="1400" baseline="0" dirty="0" smtClean="0">
                          <a:latin typeface="Arial" pitchFamily="34" charset="0"/>
                          <a:ea typeface="微软雅黑" panose="020B0503020204020204" pitchFamily="34" charset="-122"/>
                          <a:cs typeface="Arial" pitchFamily="34" charset="0"/>
                        </a:rPr>
                        <a:t>Super wide operating range</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smtClean="0">
                          <a:solidFill>
                            <a:schemeClr val="tx1"/>
                          </a:solidFill>
                          <a:latin typeface="Arial" pitchFamily="34" charset="0"/>
                          <a:ea typeface="微软雅黑" panose="020B0503020204020204" pitchFamily="34" charset="-122"/>
                          <a:cs typeface="Arial" pitchFamily="34" charset="0"/>
                        </a:rPr>
                        <a:t>① </a:t>
                      </a:r>
                      <a:r>
                        <a:rPr lang="en-US" altLang="zh-CN" sz="1400" kern="1200" dirty="0" smtClean="0">
                          <a:solidFill>
                            <a:schemeClr val="tx1"/>
                          </a:solidFill>
                          <a:latin typeface="Arial" pitchFamily="34" charset="0"/>
                          <a:ea typeface="微软雅黑" panose="020B0503020204020204" pitchFamily="34" charset="-122"/>
                          <a:cs typeface="Arial" pitchFamily="34" charset="0"/>
                        </a:rPr>
                        <a:t>Large capacity, compact design</a:t>
                      </a:r>
                      <a:endParaRPr lang="zh-CN" altLang="en-US" sz="1400" kern="1200" dirty="0" smtClean="0">
                        <a:solidFill>
                          <a:schemeClr val="tx1"/>
                        </a:solidFill>
                        <a:latin typeface="Arial" pitchFamily="34" charset="0"/>
                        <a:ea typeface="微软雅黑" panose="020B0503020204020204" pitchFamily="34" charset="-122"/>
                        <a:cs typeface="Arial" pitchFamily="34" charset="0"/>
                      </a:endParaRPr>
                    </a:p>
                    <a:p>
                      <a:pPr algn="l"/>
                      <a:r>
                        <a:rPr lang="zh-CN" altLang="en-US" sz="1400" dirty="0" smtClean="0">
                          <a:latin typeface="Arial" pitchFamily="34" charset="0"/>
                          <a:ea typeface="微软雅黑" panose="020B0503020204020204" pitchFamily="34" charset="-122"/>
                          <a:cs typeface="Arial" pitchFamily="34" charset="0"/>
                        </a:rPr>
                        <a:t>② </a:t>
                      </a:r>
                      <a:r>
                        <a:rPr lang="en-US" altLang="zh-CN" sz="1400" dirty="0" smtClean="0">
                          <a:latin typeface="Arial" pitchFamily="34" charset="0"/>
                          <a:ea typeface="微软雅黑" panose="020B0503020204020204" pitchFamily="34" charset="-122"/>
                          <a:cs typeface="Arial" pitchFamily="34" charset="0"/>
                        </a:rPr>
                        <a:t>Super high static pressure</a:t>
                      </a:r>
                    </a:p>
                    <a:p>
                      <a:pPr algn="l"/>
                      <a:r>
                        <a:rPr lang="zh-CN" altLang="en-US" sz="1400" dirty="0" smtClean="0">
                          <a:latin typeface="Arial" pitchFamily="34" charset="0"/>
                          <a:ea typeface="微软雅黑" panose="020B0503020204020204" pitchFamily="34" charset="-122"/>
                          <a:cs typeface="Arial" pitchFamily="34" charset="0"/>
                        </a:rPr>
                        <a:t>③ </a:t>
                      </a:r>
                      <a:r>
                        <a:rPr lang="en-US" altLang="zh-CN" sz="1400" dirty="0" smtClean="0">
                          <a:latin typeface="Arial" pitchFamily="34" charset="0"/>
                          <a:ea typeface="微软雅黑" panose="020B0503020204020204" pitchFamily="34" charset="-122"/>
                          <a:cs typeface="Arial" pitchFamily="34" charset="0"/>
                        </a:rPr>
                        <a:t>Long connection pipe, large drop difference</a:t>
                      </a:r>
                    </a:p>
                    <a:p>
                      <a:pPr algn="l"/>
                      <a:r>
                        <a:rPr lang="zh-CN" altLang="en-US" sz="1400" dirty="0" smtClean="0">
                          <a:latin typeface="Arial" pitchFamily="34" charset="0"/>
                          <a:ea typeface="微软雅黑" panose="020B0503020204020204" pitchFamily="34" charset="-122"/>
                          <a:cs typeface="Arial" pitchFamily="34" charset="0"/>
                        </a:rPr>
                        <a:t>④</a:t>
                      </a:r>
                      <a:r>
                        <a:rPr lang="zh-CN" altLang="en-US" sz="1400" baseline="0" dirty="0" smtClean="0">
                          <a:latin typeface="Arial" pitchFamily="34" charset="0"/>
                          <a:ea typeface="微软雅黑" panose="020B0503020204020204" pitchFamily="34" charset="-122"/>
                          <a:cs typeface="Arial" pitchFamily="34" charset="0"/>
                        </a:rPr>
                        <a:t> </a:t>
                      </a:r>
                      <a:r>
                        <a:rPr lang="en-US" altLang="zh-CN" sz="1400" baseline="0" dirty="0" smtClean="0">
                          <a:latin typeface="Arial" pitchFamily="34" charset="0"/>
                          <a:ea typeface="微软雅黑" panose="020B0503020204020204" pitchFamily="34" charset="-122"/>
                          <a:cs typeface="Arial" pitchFamily="34" charset="0"/>
                        </a:rPr>
                        <a:t>Quick installation design</a:t>
                      </a:r>
                    </a:p>
                    <a:p>
                      <a:pPr algn="l"/>
                      <a:r>
                        <a:rPr lang="zh-CN" altLang="en-US" sz="1400" baseline="0" dirty="0" smtClean="0">
                          <a:latin typeface="Arial" pitchFamily="34" charset="0"/>
                          <a:ea typeface="微软雅黑" panose="020B0503020204020204" pitchFamily="34" charset="-122"/>
                          <a:cs typeface="Arial" pitchFamily="34" charset="0"/>
                        </a:rPr>
                        <a:t>⑤ </a:t>
                      </a:r>
                      <a:r>
                        <a:rPr lang="en-US" altLang="zh-CN" sz="1400" baseline="0" dirty="0" smtClean="0">
                          <a:latin typeface="Arial" pitchFamily="34" charset="0"/>
                          <a:ea typeface="微软雅黑" panose="020B0503020204020204" pitchFamily="34" charset="-122"/>
                          <a:cs typeface="Arial" pitchFamily="34" charset="0"/>
                        </a:rPr>
                        <a:t>High degree of installation adaptability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87298">
                <a:tc>
                  <a:txBody>
                    <a:bodyPr/>
                    <a:lstStyle/>
                    <a:p>
                      <a:pPr marL="0" algn="l" defTabSz="914400" rtl="0" eaLnBrk="1" latinLnBrk="0" hangingPunct="1"/>
                      <a:r>
                        <a:rPr lang="en-US" altLang="zh-CN" sz="1400" b="1" kern="1200" dirty="0" smtClean="0">
                          <a:solidFill>
                            <a:schemeClr val="tx1"/>
                          </a:solidFill>
                          <a:latin typeface="Arial" pitchFamily="34" charset="0"/>
                          <a:ea typeface="微软雅黑" panose="020B0503020204020204" pitchFamily="34" charset="-122"/>
                          <a:cs typeface="Arial" pitchFamily="34" charset="0"/>
                        </a:rPr>
                        <a:t>Operating range</a:t>
                      </a:r>
                      <a:endParaRPr lang="zh-CN" altLang="en-US" sz="1400" b="1" kern="1200" dirty="0">
                        <a:solidFill>
                          <a:schemeClr val="tx1"/>
                        </a:solidFill>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itchFamily="34" charset="0"/>
                          <a:ea typeface="微软雅黑" panose="020B0503020204020204" pitchFamily="34" charset="-122"/>
                          <a:cs typeface="Arial" pitchFamily="34" charset="0"/>
                        </a:rPr>
                        <a:t>Cooling</a:t>
                      </a:r>
                      <a:r>
                        <a:rPr lang="zh-CN" altLang="en-US" sz="1400" dirty="0" smtClean="0">
                          <a:latin typeface="Arial" pitchFamily="34" charset="0"/>
                          <a:ea typeface="微软雅黑" panose="020B0503020204020204" pitchFamily="34" charset="-122"/>
                          <a:cs typeface="Arial" pitchFamily="34" charset="0"/>
                        </a:rPr>
                        <a:t>：</a:t>
                      </a:r>
                      <a:r>
                        <a:rPr lang="en-US" altLang="zh-CN" sz="1400" dirty="0" smtClean="0">
                          <a:solidFill>
                            <a:schemeClr val="tx1"/>
                          </a:solidFill>
                          <a:latin typeface="Arial" pitchFamily="34" charset="0"/>
                          <a:ea typeface="微软雅黑" panose="020B0503020204020204" pitchFamily="34" charset="-122"/>
                          <a:cs typeface="Arial" pitchFamily="34" charset="0"/>
                        </a:rPr>
                        <a:t>-5</a:t>
                      </a:r>
                      <a:r>
                        <a:rPr lang="zh-CN" altLang="en-US" sz="1400" dirty="0" smtClean="0">
                          <a:solidFill>
                            <a:schemeClr val="tx1"/>
                          </a:solidFill>
                          <a:latin typeface="Arial" pitchFamily="34" charset="0"/>
                          <a:ea typeface="微软雅黑" panose="020B0503020204020204" pitchFamily="34" charset="-122"/>
                          <a:cs typeface="Arial" pitchFamily="34" charset="0"/>
                        </a:rPr>
                        <a:t>℃</a:t>
                      </a:r>
                      <a:r>
                        <a:rPr lang="en-US" altLang="zh-CN" sz="1400" dirty="0" smtClean="0">
                          <a:solidFill>
                            <a:schemeClr val="tx1"/>
                          </a:solidFill>
                          <a:latin typeface="Arial" pitchFamily="34" charset="0"/>
                          <a:ea typeface="微软雅黑" panose="020B0503020204020204" pitchFamily="34" charset="-122"/>
                          <a:cs typeface="Arial" pitchFamily="34" charset="0"/>
                        </a:rPr>
                        <a:t>~52</a:t>
                      </a:r>
                      <a:r>
                        <a:rPr lang="zh-CN" altLang="en-US" sz="1400" dirty="0" smtClean="0">
                          <a:solidFill>
                            <a:schemeClr val="tx1"/>
                          </a:solidFill>
                          <a:latin typeface="Arial" pitchFamily="34" charset="0"/>
                          <a:ea typeface="微软雅黑" panose="020B0503020204020204" pitchFamily="34" charset="-122"/>
                          <a:cs typeface="Arial" pitchFamily="34" charset="0"/>
                        </a:rPr>
                        <a:t>℃</a:t>
                      </a:r>
                      <a:endParaRPr lang="en-US" altLang="zh-CN" sz="1400" dirty="0" smtClean="0">
                        <a:solidFill>
                          <a:schemeClr val="tx1"/>
                        </a:solidFill>
                        <a:latin typeface="Arial" pitchFamily="34" charset="0"/>
                        <a:ea typeface="微软雅黑" panose="020B0503020204020204" pitchFamily="34"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itchFamily="34" charset="0"/>
                          <a:ea typeface="微软雅黑" panose="020B0503020204020204" pitchFamily="34" charset="-122"/>
                          <a:cs typeface="Arial" pitchFamily="34" charset="0"/>
                        </a:rPr>
                        <a:t>Heating</a:t>
                      </a:r>
                      <a:r>
                        <a:rPr lang="zh-CN" altLang="en-US" sz="1400" dirty="0" smtClean="0">
                          <a:latin typeface="Arial" pitchFamily="34" charset="0"/>
                          <a:ea typeface="微软雅黑" panose="020B0503020204020204" pitchFamily="34" charset="-122"/>
                          <a:cs typeface="Arial" pitchFamily="34" charset="0"/>
                        </a:rPr>
                        <a:t>：</a:t>
                      </a:r>
                      <a:r>
                        <a:rPr lang="en-US" altLang="zh-CN" sz="1400" dirty="0" smtClean="0">
                          <a:latin typeface="Arial" pitchFamily="34" charset="0"/>
                          <a:ea typeface="微软雅黑" panose="020B0503020204020204" pitchFamily="34" charset="-122"/>
                          <a:cs typeface="Arial" pitchFamily="34" charset="0"/>
                        </a:rPr>
                        <a:t>-30</a:t>
                      </a:r>
                      <a:r>
                        <a:rPr lang="zh-CN" altLang="en-US" sz="1400" dirty="0" smtClean="0">
                          <a:latin typeface="Arial" pitchFamily="34" charset="0"/>
                          <a:ea typeface="微软雅黑" panose="020B0503020204020204" pitchFamily="34" charset="-122"/>
                          <a:cs typeface="Arial" pitchFamily="34" charset="0"/>
                        </a:rPr>
                        <a:t>℃</a:t>
                      </a:r>
                      <a:r>
                        <a:rPr lang="en-US" altLang="zh-CN" sz="1400" dirty="0" smtClean="0">
                          <a:latin typeface="Arial" pitchFamily="34" charset="0"/>
                          <a:ea typeface="微软雅黑" panose="020B0503020204020204" pitchFamily="34" charset="-122"/>
                          <a:cs typeface="Arial" pitchFamily="34" charset="0"/>
                        </a:rPr>
                        <a:t>~24</a:t>
                      </a:r>
                      <a:r>
                        <a:rPr lang="zh-CN" altLang="en-US" sz="1400" dirty="0" smtClean="0">
                          <a:latin typeface="Arial" pitchFamily="34" charset="0"/>
                          <a:ea typeface="微软雅黑" panose="020B0503020204020204" pitchFamily="34" charset="-122"/>
                          <a:cs typeface="Arial" pitchFamily="34" charset="0"/>
                        </a:rPr>
                        <a:t>℃</a:t>
                      </a:r>
                      <a:endParaRPr lang="zh-CN" altLang="en-US" sz="1400" dirty="0">
                        <a:latin typeface="Arial" pitchFamily="34" charset="0"/>
                        <a:ea typeface="微软雅黑" panose="020B0503020204020204" pitchFamily="34" charset="-122"/>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pPr algn="l"/>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pPr algn="l"/>
                      <a:endParaRPr lang="en-US" altLang="zh-CN" sz="1400" baseline="0" dirty="0" smtClean="0">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29928" t="4786" r="28755" b="6838"/>
          <a:stretch/>
        </p:blipFill>
        <p:spPr>
          <a:xfrm>
            <a:off x="1763509" y="2433966"/>
            <a:ext cx="896087" cy="1316128"/>
          </a:xfrm>
          <a:prstGeom prst="rect">
            <a:avLst/>
          </a:prstGeom>
        </p:spPr>
      </p:pic>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3829102" y="2403215"/>
            <a:ext cx="1134731" cy="135550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229" y="2442592"/>
            <a:ext cx="3329354" cy="118377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b="5755"/>
          <a:stretch/>
        </p:blipFill>
        <p:spPr>
          <a:xfrm>
            <a:off x="5950629" y="2403215"/>
            <a:ext cx="1688804" cy="1191121"/>
          </a:xfrm>
          <a:prstGeom prst="rect">
            <a:avLst/>
          </a:prstGeom>
        </p:spPr>
      </p:pic>
      <p:pic>
        <p:nvPicPr>
          <p:cNvPr id="10" name="图片 9" descr="格力中央空调-彩色.png"/>
          <p:cNvPicPr>
            <a:picLocks noChangeAspect="1"/>
          </p:cNvPicPr>
          <p:nvPr/>
        </p:nvPicPr>
        <p:blipFill>
          <a:blip r:embed="rId6" cstate="print"/>
          <a:stretch>
            <a:fillRect/>
          </a:stretch>
        </p:blipFill>
        <p:spPr>
          <a:xfrm>
            <a:off x="219213" y="131797"/>
            <a:ext cx="1635601" cy="504150"/>
          </a:xfrm>
          <a:prstGeom prst="rect">
            <a:avLst/>
          </a:prstGeom>
        </p:spPr>
      </p:pic>
      <p:sp>
        <p:nvSpPr>
          <p:cNvPr id="11" name="矩形 10"/>
          <p:cNvSpPr/>
          <p:nvPr/>
        </p:nvSpPr>
        <p:spPr>
          <a:xfrm>
            <a:off x="1846415" y="232716"/>
            <a:ext cx="3315331"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Product introduction</a:t>
            </a:r>
            <a:endParaRPr lang="zh-CN" altLang="en-US" sz="2400" b="1" dirty="0">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15315739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109207" y="699539"/>
            <a:ext cx="10464490"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Oil system control</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Backup </a:t>
            </a:r>
            <a:r>
              <a:rPr lang="en-US" altLang="zh-CN" sz="2400" b="1" dirty="0" smtClean="0">
                <a:solidFill>
                  <a:srgbClr val="FF0000"/>
                </a:solidFill>
                <a:ea typeface="微软雅黑" pitchFamily="34" charset="-122"/>
                <a:cs typeface="Arial" pitchFamily="34" charset="0"/>
              </a:rPr>
              <a:t>heating control</a:t>
            </a:r>
            <a:endParaRPr lang="zh-CN" altLang="en-US" sz="2400" b="1" dirty="0">
              <a:cs typeface="Arial" pitchFamily="34" charset="0"/>
            </a:endParaRPr>
          </a:p>
        </p:txBody>
      </p:sp>
      <p:sp>
        <p:nvSpPr>
          <p:cNvPr id="3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7" name="图片 36"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8" name="矩形 37"/>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pSp>
        <p:nvGrpSpPr>
          <p:cNvPr id="39" name="组合 38"/>
          <p:cNvGrpSpPr/>
          <p:nvPr/>
        </p:nvGrpSpPr>
        <p:grpSpPr>
          <a:xfrm>
            <a:off x="1095951" y="2110793"/>
            <a:ext cx="2699067" cy="4100091"/>
            <a:chOff x="5899614" y="1524050"/>
            <a:chExt cx="2703316" cy="5015142"/>
          </a:xfrm>
        </p:grpSpPr>
        <p:grpSp>
          <p:nvGrpSpPr>
            <p:cNvPr id="40" name="组合 39"/>
            <p:cNvGrpSpPr/>
            <p:nvPr/>
          </p:nvGrpSpPr>
          <p:grpSpPr>
            <a:xfrm>
              <a:off x="5899614" y="1524050"/>
              <a:ext cx="2703316" cy="5015142"/>
              <a:chOff x="5028675" y="954076"/>
              <a:chExt cx="2703316" cy="5015142"/>
            </a:xfrm>
          </p:grpSpPr>
          <p:grpSp>
            <p:nvGrpSpPr>
              <p:cNvPr id="52" name="组合 51"/>
              <p:cNvGrpSpPr/>
              <p:nvPr/>
            </p:nvGrpSpPr>
            <p:grpSpPr>
              <a:xfrm>
                <a:off x="5555292" y="954076"/>
                <a:ext cx="2176699" cy="4657500"/>
                <a:chOff x="5132895" y="990664"/>
                <a:chExt cx="2176699" cy="4657500"/>
              </a:xfrm>
            </p:grpSpPr>
            <p:grpSp>
              <p:nvGrpSpPr>
                <p:cNvPr id="65" name="组合 64"/>
                <p:cNvGrpSpPr/>
                <p:nvPr/>
              </p:nvGrpSpPr>
              <p:grpSpPr>
                <a:xfrm>
                  <a:off x="5132895" y="990664"/>
                  <a:ext cx="2176699" cy="4657500"/>
                  <a:chOff x="2235438" y="762070"/>
                  <a:chExt cx="2176699" cy="4657500"/>
                </a:xfrm>
              </p:grpSpPr>
              <p:pic>
                <p:nvPicPr>
                  <p:cNvPr id="67" name="图片 66"/>
                  <p:cNvPicPr>
                    <a:picLocks noChangeAspect="1"/>
                  </p:cNvPicPr>
                  <p:nvPr/>
                </p:nvPicPr>
                <p:blipFill>
                  <a:blip r:embed="rId3" cstate="print">
                    <a:extLst>
                      <a:ext uri="{BEBA8EAE-BF5A-486C-A8C5-ECC9F3942E4B}">
                        <a14:imgProps xmlns:a14="http://schemas.microsoft.com/office/drawing/2010/main">
                          <a14:imgLayer r:embed="rId4">
                            <a14:imgEffect>
                              <a14:backgroundRemoval t="656" b="98798" l="713" r="99525"/>
                            </a14:imgEffect>
                          </a14:imgLayer>
                        </a14:imgProps>
                      </a:ext>
                      <a:ext uri="{28A0092B-C50C-407E-A947-70E740481C1C}">
                        <a14:useLocalDpi xmlns:a14="http://schemas.microsoft.com/office/drawing/2010/main" val="0"/>
                      </a:ext>
                    </a:extLst>
                  </a:blip>
                  <a:stretch>
                    <a:fillRect/>
                  </a:stretch>
                </p:blipFill>
                <p:spPr>
                  <a:xfrm flipH="1">
                    <a:off x="2235438" y="762070"/>
                    <a:ext cx="2176699" cy="4657500"/>
                  </a:xfrm>
                  <a:prstGeom prst="rect">
                    <a:avLst/>
                  </a:prstGeom>
                  <a:noFill/>
                </p:spPr>
              </p:pic>
              <p:sp>
                <p:nvSpPr>
                  <p:cNvPr id="70" name="圆角矩形 69"/>
                  <p:cNvSpPr/>
                  <p:nvPr/>
                </p:nvSpPr>
                <p:spPr bwMode="auto">
                  <a:xfrm>
                    <a:off x="2743248" y="4648168"/>
                    <a:ext cx="1295366" cy="457188"/>
                  </a:xfrm>
                  <a:prstGeom prst="round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sp>
              <p:nvSpPr>
                <p:cNvPr id="66" name="矩形 65"/>
                <p:cNvSpPr/>
                <p:nvPr/>
              </p:nvSpPr>
              <p:spPr bwMode="auto">
                <a:xfrm>
                  <a:off x="5478128" y="5029158"/>
                  <a:ext cx="154329" cy="152396"/>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cxnSp>
            <p:nvCxnSpPr>
              <p:cNvPr id="54" name="直接箭头连接符 53"/>
              <p:cNvCxnSpPr/>
              <p:nvPr/>
            </p:nvCxnSpPr>
            <p:spPr bwMode="auto">
              <a:xfrm>
                <a:off x="5522134" y="4815740"/>
                <a:ext cx="345232" cy="228594"/>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59" name="直接箭头连接符 58"/>
              <p:cNvCxnSpPr/>
              <p:nvPr/>
            </p:nvCxnSpPr>
            <p:spPr bwMode="auto">
              <a:xfrm flipV="1">
                <a:off x="6288030" y="5169902"/>
                <a:ext cx="229360" cy="49992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62" name="矩形 61"/>
              <p:cNvSpPr/>
              <p:nvPr/>
            </p:nvSpPr>
            <p:spPr>
              <a:xfrm>
                <a:off x="5028675" y="4200187"/>
                <a:ext cx="948095" cy="847047"/>
              </a:xfrm>
              <a:prstGeom prst="rect">
                <a:avLst/>
              </a:prstGeom>
            </p:spPr>
            <p:txBody>
              <a:bodyPr wrap="square">
                <a:spAutoFit/>
              </a:bodyPr>
              <a:lstStyle/>
              <a:p>
                <a:r>
                  <a:rPr lang="en-US" altLang="zh-CN" sz="1300" dirty="0" smtClean="0">
                    <a:latin typeface="Arial" pitchFamily="34" charset="0"/>
                    <a:cs typeface="Arial" pitchFamily="34" charset="0"/>
                  </a:rPr>
                  <a:t>Oil heating belt</a:t>
                </a:r>
                <a:endParaRPr lang="zh-CN" altLang="en-US" sz="1300" dirty="0" smtClean="0">
                  <a:latin typeface="Arial" pitchFamily="34" charset="0"/>
                  <a:cs typeface="Arial" pitchFamily="34" charset="0"/>
                </a:endParaRPr>
              </a:p>
            </p:txBody>
          </p:sp>
          <p:sp>
            <p:nvSpPr>
              <p:cNvPr id="63" name="矩形 62"/>
              <p:cNvSpPr/>
              <p:nvPr/>
            </p:nvSpPr>
            <p:spPr>
              <a:xfrm>
                <a:off x="5977689" y="5611575"/>
                <a:ext cx="1356991" cy="357643"/>
              </a:xfrm>
              <a:prstGeom prst="rect">
                <a:avLst/>
              </a:prstGeom>
            </p:spPr>
            <p:txBody>
              <a:bodyPr wrap="none">
                <a:spAutoFit/>
              </a:bodyPr>
              <a:lstStyle/>
              <a:p>
                <a:r>
                  <a:rPr lang="en-US" altLang="zh-CN" sz="1300" dirty="0" smtClean="0">
                    <a:latin typeface="Arial" pitchFamily="34" charset="0"/>
                    <a:cs typeface="Arial" pitchFamily="34" charset="0"/>
                  </a:rPr>
                  <a:t>Refrigerating oil</a:t>
                </a:r>
                <a:endParaRPr lang="zh-CN" altLang="en-US" sz="1300" dirty="0">
                  <a:latin typeface="Arial" pitchFamily="34" charset="0"/>
                  <a:cs typeface="Arial" pitchFamily="34" charset="0"/>
                </a:endParaRPr>
              </a:p>
            </p:txBody>
          </p:sp>
        </p:grpSp>
        <p:sp>
          <p:nvSpPr>
            <p:cNvPr id="50" name="矩形 49"/>
            <p:cNvSpPr/>
            <p:nvPr/>
          </p:nvSpPr>
          <p:spPr bwMode="auto">
            <a:xfrm>
              <a:off x="6784674" y="5562544"/>
              <a:ext cx="1548560" cy="15239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grpSp>
        <p:nvGrpSpPr>
          <p:cNvPr id="71" name="组合 70"/>
          <p:cNvGrpSpPr/>
          <p:nvPr/>
        </p:nvGrpSpPr>
        <p:grpSpPr>
          <a:xfrm>
            <a:off x="4039572" y="2116999"/>
            <a:ext cx="2699067" cy="4100091"/>
            <a:chOff x="5899614" y="1524050"/>
            <a:chExt cx="2703316" cy="5015142"/>
          </a:xfrm>
        </p:grpSpPr>
        <p:grpSp>
          <p:nvGrpSpPr>
            <p:cNvPr id="72" name="组合 71"/>
            <p:cNvGrpSpPr/>
            <p:nvPr/>
          </p:nvGrpSpPr>
          <p:grpSpPr>
            <a:xfrm>
              <a:off x="5899614" y="1524050"/>
              <a:ext cx="2703316" cy="5015142"/>
              <a:chOff x="5028675" y="954076"/>
              <a:chExt cx="2703316" cy="5015142"/>
            </a:xfrm>
          </p:grpSpPr>
          <p:grpSp>
            <p:nvGrpSpPr>
              <p:cNvPr id="77" name="组合 76"/>
              <p:cNvGrpSpPr/>
              <p:nvPr/>
            </p:nvGrpSpPr>
            <p:grpSpPr>
              <a:xfrm>
                <a:off x="5555292" y="954076"/>
                <a:ext cx="2176699" cy="4657500"/>
                <a:chOff x="5132895" y="990664"/>
                <a:chExt cx="2176699" cy="4657500"/>
              </a:xfrm>
            </p:grpSpPr>
            <p:grpSp>
              <p:nvGrpSpPr>
                <p:cNvPr id="84" name="组合 83"/>
                <p:cNvGrpSpPr/>
                <p:nvPr/>
              </p:nvGrpSpPr>
              <p:grpSpPr>
                <a:xfrm>
                  <a:off x="5132895" y="990664"/>
                  <a:ext cx="2176699" cy="4657500"/>
                  <a:chOff x="2235438" y="762070"/>
                  <a:chExt cx="2176699" cy="4657500"/>
                </a:xfrm>
              </p:grpSpPr>
              <p:pic>
                <p:nvPicPr>
                  <p:cNvPr id="86" name="图片 85"/>
                  <p:cNvPicPr>
                    <a:picLocks noChangeAspect="1"/>
                  </p:cNvPicPr>
                  <p:nvPr/>
                </p:nvPicPr>
                <p:blipFill>
                  <a:blip r:embed="rId3" cstate="print">
                    <a:extLst>
                      <a:ext uri="{BEBA8EAE-BF5A-486C-A8C5-ECC9F3942E4B}">
                        <a14:imgProps xmlns:a14="http://schemas.microsoft.com/office/drawing/2010/main">
                          <a14:imgLayer r:embed="rId4">
                            <a14:imgEffect>
                              <a14:backgroundRemoval t="656" b="98798" l="713" r="99525"/>
                            </a14:imgEffect>
                          </a14:imgLayer>
                        </a14:imgProps>
                      </a:ext>
                      <a:ext uri="{28A0092B-C50C-407E-A947-70E740481C1C}">
                        <a14:useLocalDpi xmlns:a14="http://schemas.microsoft.com/office/drawing/2010/main" val="0"/>
                      </a:ext>
                    </a:extLst>
                  </a:blip>
                  <a:stretch>
                    <a:fillRect/>
                  </a:stretch>
                </p:blipFill>
                <p:spPr>
                  <a:xfrm flipH="1">
                    <a:off x="2235438" y="762070"/>
                    <a:ext cx="2176699" cy="4657500"/>
                  </a:xfrm>
                  <a:prstGeom prst="rect">
                    <a:avLst/>
                  </a:prstGeom>
                  <a:noFill/>
                </p:spPr>
              </p:pic>
              <p:sp>
                <p:nvSpPr>
                  <p:cNvPr id="87" name="圆角矩形 86"/>
                  <p:cNvSpPr/>
                  <p:nvPr/>
                </p:nvSpPr>
                <p:spPr bwMode="auto">
                  <a:xfrm>
                    <a:off x="2743248" y="4648168"/>
                    <a:ext cx="1295366" cy="457188"/>
                  </a:xfrm>
                  <a:prstGeom prst="roundRect">
                    <a:avLst/>
                  </a:prstGeom>
                  <a:solidFill>
                    <a:srgbClr val="339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sp>
              <p:nvSpPr>
                <p:cNvPr id="85" name="矩形 84"/>
                <p:cNvSpPr/>
                <p:nvPr/>
              </p:nvSpPr>
              <p:spPr bwMode="auto">
                <a:xfrm>
                  <a:off x="5478128" y="5029158"/>
                  <a:ext cx="154329" cy="152396"/>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cxnSp>
            <p:nvCxnSpPr>
              <p:cNvPr id="78" name="直接箭头连接符 77"/>
              <p:cNvCxnSpPr/>
              <p:nvPr/>
            </p:nvCxnSpPr>
            <p:spPr bwMode="auto">
              <a:xfrm>
                <a:off x="5522134" y="4815740"/>
                <a:ext cx="345232" cy="228594"/>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79" name="直接箭头连接符 78"/>
              <p:cNvCxnSpPr/>
              <p:nvPr/>
            </p:nvCxnSpPr>
            <p:spPr bwMode="auto">
              <a:xfrm flipV="1">
                <a:off x="6288030" y="5146600"/>
                <a:ext cx="229360" cy="49992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81" name="矩形 80"/>
              <p:cNvSpPr/>
              <p:nvPr/>
            </p:nvSpPr>
            <p:spPr>
              <a:xfrm>
                <a:off x="5028675" y="4200187"/>
                <a:ext cx="973345" cy="847047"/>
              </a:xfrm>
              <a:prstGeom prst="rect">
                <a:avLst/>
              </a:prstGeom>
            </p:spPr>
            <p:txBody>
              <a:bodyPr wrap="square">
                <a:spAutoFit/>
              </a:bodyPr>
              <a:lstStyle/>
              <a:p>
                <a:r>
                  <a:rPr lang="en-US" altLang="zh-CN" sz="1300" dirty="0" smtClean="0">
                    <a:latin typeface="Arial" pitchFamily="34" charset="0"/>
                    <a:cs typeface="Arial" pitchFamily="34" charset="0"/>
                  </a:rPr>
                  <a:t>Oil heating belt</a:t>
                </a:r>
                <a:endParaRPr lang="zh-CN" altLang="en-US" sz="1300" dirty="0">
                  <a:latin typeface="Arial" pitchFamily="34" charset="0"/>
                  <a:cs typeface="Arial" pitchFamily="34" charset="0"/>
                </a:endParaRPr>
              </a:p>
            </p:txBody>
          </p:sp>
          <p:sp>
            <p:nvSpPr>
              <p:cNvPr id="82" name="矩形 81"/>
              <p:cNvSpPr/>
              <p:nvPr/>
            </p:nvSpPr>
            <p:spPr>
              <a:xfrm>
                <a:off x="5977689" y="5611575"/>
                <a:ext cx="1356991" cy="357643"/>
              </a:xfrm>
              <a:prstGeom prst="rect">
                <a:avLst/>
              </a:prstGeom>
            </p:spPr>
            <p:txBody>
              <a:bodyPr wrap="none">
                <a:spAutoFit/>
              </a:bodyPr>
              <a:lstStyle/>
              <a:p>
                <a:r>
                  <a:rPr lang="en-US" altLang="zh-CN" sz="1300" dirty="0" smtClean="0">
                    <a:latin typeface="Arial" pitchFamily="34" charset="0"/>
                    <a:cs typeface="Arial" pitchFamily="34" charset="0"/>
                  </a:rPr>
                  <a:t>Refrigerating oil</a:t>
                </a:r>
                <a:endParaRPr lang="zh-CN" altLang="en-US" sz="1300" dirty="0">
                  <a:latin typeface="Arial" pitchFamily="34" charset="0"/>
                  <a:cs typeface="Arial" pitchFamily="34" charset="0"/>
                </a:endParaRPr>
              </a:p>
            </p:txBody>
          </p:sp>
        </p:grpSp>
        <p:sp>
          <p:nvSpPr>
            <p:cNvPr id="76" name="矩形 75"/>
            <p:cNvSpPr/>
            <p:nvPr/>
          </p:nvSpPr>
          <p:spPr bwMode="auto">
            <a:xfrm>
              <a:off x="6784674" y="5562544"/>
              <a:ext cx="1548560" cy="15239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grpSp>
        <p:nvGrpSpPr>
          <p:cNvPr id="88" name="组合 87"/>
          <p:cNvGrpSpPr/>
          <p:nvPr/>
        </p:nvGrpSpPr>
        <p:grpSpPr>
          <a:xfrm>
            <a:off x="7031774" y="2100696"/>
            <a:ext cx="2699067" cy="4100091"/>
            <a:chOff x="5899614" y="1524050"/>
            <a:chExt cx="2703316" cy="5015142"/>
          </a:xfrm>
        </p:grpSpPr>
        <p:grpSp>
          <p:nvGrpSpPr>
            <p:cNvPr id="89" name="组合 88"/>
            <p:cNvGrpSpPr/>
            <p:nvPr/>
          </p:nvGrpSpPr>
          <p:grpSpPr>
            <a:xfrm>
              <a:off x="5899614" y="1524050"/>
              <a:ext cx="2703316" cy="5015142"/>
              <a:chOff x="5028675" y="954076"/>
              <a:chExt cx="2703316" cy="5015142"/>
            </a:xfrm>
          </p:grpSpPr>
          <p:grpSp>
            <p:nvGrpSpPr>
              <p:cNvPr id="92" name="组合 91"/>
              <p:cNvGrpSpPr/>
              <p:nvPr/>
            </p:nvGrpSpPr>
            <p:grpSpPr>
              <a:xfrm>
                <a:off x="5555292" y="954076"/>
                <a:ext cx="2176699" cy="4657500"/>
                <a:chOff x="5132895" y="990664"/>
                <a:chExt cx="2176699" cy="4657500"/>
              </a:xfrm>
            </p:grpSpPr>
            <p:grpSp>
              <p:nvGrpSpPr>
                <p:cNvPr id="99" name="组合 98"/>
                <p:cNvGrpSpPr/>
                <p:nvPr/>
              </p:nvGrpSpPr>
              <p:grpSpPr>
                <a:xfrm>
                  <a:off x="5132895" y="990664"/>
                  <a:ext cx="2176699" cy="4657500"/>
                  <a:chOff x="2235438" y="762070"/>
                  <a:chExt cx="2176699" cy="4657500"/>
                </a:xfrm>
              </p:grpSpPr>
              <p:pic>
                <p:nvPicPr>
                  <p:cNvPr id="101" name="图片 100"/>
                  <p:cNvPicPr>
                    <a:picLocks noChangeAspect="1"/>
                  </p:cNvPicPr>
                  <p:nvPr/>
                </p:nvPicPr>
                <p:blipFill>
                  <a:blip r:embed="rId3" cstate="print">
                    <a:extLst>
                      <a:ext uri="{BEBA8EAE-BF5A-486C-A8C5-ECC9F3942E4B}">
                        <a14:imgProps xmlns:a14="http://schemas.microsoft.com/office/drawing/2010/main">
                          <a14:imgLayer r:embed="rId4">
                            <a14:imgEffect>
                              <a14:backgroundRemoval t="656" b="98798" l="713" r="99525"/>
                            </a14:imgEffect>
                          </a14:imgLayer>
                        </a14:imgProps>
                      </a:ext>
                      <a:ext uri="{28A0092B-C50C-407E-A947-70E740481C1C}">
                        <a14:useLocalDpi xmlns:a14="http://schemas.microsoft.com/office/drawing/2010/main" val="0"/>
                      </a:ext>
                    </a:extLst>
                  </a:blip>
                  <a:stretch>
                    <a:fillRect/>
                  </a:stretch>
                </p:blipFill>
                <p:spPr>
                  <a:xfrm flipH="1">
                    <a:off x="2235438" y="762070"/>
                    <a:ext cx="2176699" cy="4657500"/>
                  </a:xfrm>
                  <a:prstGeom prst="rect">
                    <a:avLst/>
                  </a:prstGeom>
                  <a:noFill/>
                </p:spPr>
              </p:pic>
              <p:sp>
                <p:nvSpPr>
                  <p:cNvPr id="102" name="圆角矩形 101"/>
                  <p:cNvSpPr/>
                  <p:nvPr/>
                </p:nvSpPr>
                <p:spPr bwMode="auto">
                  <a:xfrm>
                    <a:off x="2743248" y="4648168"/>
                    <a:ext cx="1295366" cy="457188"/>
                  </a:xfrm>
                  <a:prstGeom prst="roundRect">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sp>
              <p:nvSpPr>
                <p:cNvPr id="100" name="矩形 99"/>
                <p:cNvSpPr/>
                <p:nvPr/>
              </p:nvSpPr>
              <p:spPr bwMode="auto">
                <a:xfrm>
                  <a:off x="5478128" y="5029158"/>
                  <a:ext cx="154329" cy="152396"/>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cxnSp>
            <p:nvCxnSpPr>
              <p:cNvPr id="93" name="直接箭头连接符 92"/>
              <p:cNvCxnSpPr/>
              <p:nvPr/>
            </p:nvCxnSpPr>
            <p:spPr bwMode="auto">
              <a:xfrm>
                <a:off x="5522134" y="4815740"/>
                <a:ext cx="345232" cy="228594"/>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94" name="直接箭头连接符 93"/>
              <p:cNvCxnSpPr/>
              <p:nvPr/>
            </p:nvCxnSpPr>
            <p:spPr bwMode="auto">
              <a:xfrm flipV="1">
                <a:off x="6288030" y="5111648"/>
                <a:ext cx="229360" cy="49992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95" name="矩形 94"/>
              <p:cNvSpPr/>
              <p:nvPr/>
            </p:nvSpPr>
            <p:spPr>
              <a:xfrm>
                <a:off x="5159509" y="3199286"/>
                <a:ext cx="902361" cy="602346"/>
              </a:xfrm>
              <a:prstGeom prst="rect">
                <a:avLst/>
              </a:prstGeom>
            </p:spPr>
            <p:txBody>
              <a:bodyPr wrap="square">
                <a:spAutoFit/>
              </a:bodyPr>
              <a:lstStyle/>
              <a:p>
                <a:r>
                  <a:rPr lang="en-US" altLang="zh-CN" sz="1300" dirty="0" smtClean="0">
                    <a:latin typeface="Arial" pitchFamily="34" charset="0"/>
                    <a:cs typeface="Arial" pitchFamily="34" charset="0"/>
                  </a:rPr>
                  <a:t>Motor winding</a:t>
                </a:r>
                <a:endParaRPr lang="zh-CN" altLang="en-US" sz="1300" dirty="0">
                  <a:latin typeface="Arial" pitchFamily="34" charset="0"/>
                  <a:cs typeface="Arial" pitchFamily="34" charset="0"/>
                </a:endParaRPr>
              </a:p>
            </p:txBody>
          </p:sp>
          <p:sp>
            <p:nvSpPr>
              <p:cNvPr id="96" name="矩形 95"/>
              <p:cNvSpPr/>
              <p:nvPr/>
            </p:nvSpPr>
            <p:spPr>
              <a:xfrm>
                <a:off x="5028675" y="4200187"/>
                <a:ext cx="985619" cy="602346"/>
              </a:xfrm>
              <a:prstGeom prst="rect">
                <a:avLst/>
              </a:prstGeom>
            </p:spPr>
            <p:txBody>
              <a:bodyPr wrap="square">
                <a:spAutoFit/>
              </a:bodyPr>
              <a:lstStyle/>
              <a:p>
                <a:r>
                  <a:rPr lang="en-US" altLang="zh-CN" sz="1300" dirty="0" smtClean="0">
                    <a:latin typeface="Arial" pitchFamily="34" charset="0"/>
                    <a:cs typeface="Arial" pitchFamily="34" charset="0"/>
                  </a:rPr>
                  <a:t>Oil heating belt</a:t>
                </a:r>
                <a:endParaRPr lang="zh-CN" altLang="en-US" sz="1300" dirty="0" smtClean="0">
                  <a:latin typeface="Arial" pitchFamily="34" charset="0"/>
                  <a:cs typeface="Arial" pitchFamily="34" charset="0"/>
                </a:endParaRPr>
              </a:p>
            </p:txBody>
          </p:sp>
          <p:sp>
            <p:nvSpPr>
              <p:cNvPr id="97" name="矩形 96"/>
              <p:cNvSpPr/>
              <p:nvPr/>
            </p:nvSpPr>
            <p:spPr>
              <a:xfrm>
                <a:off x="5977689" y="5611575"/>
                <a:ext cx="1356991" cy="357643"/>
              </a:xfrm>
              <a:prstGeom prst="rect">
                <a:avLst/>
              </a:prstGeom>
            </p:spPr>
            <p:txBody>
              <a:bodyPr wrap="none">
                <a:spAutoFit/>
              </a:bodyPr>
              <a:lstStyle/>
              <a:p>
                <a:r>
                  <a:rPr lang="en-US" altLang="zh-CN" sz="1300" dirty="0" smtClean="0">
                    <a:latin typeface="Arial" pitchFamily="34" charset="0"/>
                    <a:cs typeface="Arial" pitchFamily="34" charset="0"/>
                  </a:rPr>
                  <a:t>Refrigerating oil</a:t>
                </a:r>
                <a:endParaRPr lang="zh-CN" altLang="en-US" sz="1300" dirty="0">
                  <a:latin typeface="Arial" pitchFamily="34" charset="0"/>
                  <a:cs typeface="Arial" pitchFamily="34" charset="0"/>
                </a:endParaRPr>
              </a:p>
            </p:txBody>
          </p:sp>
          <p:cxnSp>
            <p:nvCxnSpPr>
              <p:cNvPr id="98" name="直接箭头连接符 97"/>
              <p:cNvCxnSpPr/>
              <p:nvPr/>
            </p:nvCxnSpPr>
            <p:spPr bwMode="auto">
              <a:xfrm>
                <a:off x="5409796" y="3743694"/>
                <a:ext cx="659169" cy="478145"/>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grpSp>
        <p:sp>
          <p:nvSpPr>
            <p:cNvPr id="90" name="矩形 89"/>
            <p:cNvSpPr/>
            <p:nvPr/>
          </p:nvSpPr>
          <p:spPr bwMode="auto">
            <a:xfrm>
              <a:off x="6934041" y="3773402"/>
              <a:ext cx="1219265" cy="125575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sp>
          <p:nvSpPr>
            <p:cNvPr id="91" name="矩形 90"/>
            <p:cNvSpPr/>
            <p:nvPr/>
          </p:nvSpPr>
          <p:spPr bwMode="auto">
            <a:xfrm>
              <a:off x="6784674" y="5562544"/>
              <a:ext cx="1548560" cy="15239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sp>
        <p:nvSpPr>
          <p:cNvPr id="8" name="禁止符 7"/>
          <p:cNvSpPr/>
          <p:nvPr/>
        </p:nvSpPr>
        <p:spPr bwMode="auto">
          <a:xfrm>
            <a:off x="5565093" y="5367515"/>
            <a:ext cx="310669" cy="249181"/>
          </a:xfrm>
          <a:prstGeom prst="noSmoking">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同心圆 10"/>
          <p:cNvSpPr/>
          <p:nvPr/>
        </p:nvSpPr>
        <p:spPr bwMode="auto">
          <a:xfrm>
            <a:off x="2617950" y="5317798"/>
            <a:ext cx="339005" cy="298897"/>
          </a:xfrm>
          <a:prstGeom prst="donu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同心圆 102"/>
          <p:cNvSpPr/>
          <p:nvPr/>
        </p:nvSpPr>
        <p:spPr bwMode="auto">
          <a:xfrm>
            <a:off x="8541737" y="4231897"/>
            <a:ext cx="339005" cy="298897"/>
          </a:xfrm>
          <a:prstGeom prst="donu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禁止符 103"/>
          <p:cNvSpPr/>
          <p:nvPr/>
        </p:nvSpPr>
        <p:spPr bwMode="auto">
          <a:xfrm>
            <a:off x="8555904" y="5330161"/>
            <a:ext cx="310669" cy="249181"/>
          </a:xfrm>
          <a:prstGeom prst="noSmoking">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矩形 11"/>
          <p:cNvSpPr/>
          <p:nvPr/>
        </p:nvSpPr>
        <p:spPr>
          <a:xfrm>
            <a:off x="1375272" y="6182857"/>
            <a:ext cx="2691259" cy="646331"/>
          </a:xfrm>
          <a:prstGeom prst="rect">
            <a:avLst/>
          </a:prstGeom>
        </p:spPr>
        <p:txBody>
          <a:bodyPr wrap="square">
            <a:spAutoFit/>
          </a:bodyPr>
          <a:lstStyle/>
          <a:p>
            <a:pPr algn="ctr"/>
            <a:r>
              <a:rPr lang="en-US" altLang="zh-CN" b="1" dirty="0" smtClean="0">
                <a:latin typeface="Arial" pitchFamily="34" charset="0"/>
                <a:cs typeface="Arial" pitchFamily="34" charset="0"/>
              </a:rPr>
              <a:t>External heating belt working</a:t>
            </a:r>
            <a:endParaRPr lang="zh-CN" altLang="en-US" b="1" dirty="0">
              <a:latin typeface="Arial" pitchFamily="34" charset="0"/>
              <a:cs typeface="Arial" pitchFamily="34" charset="0"/>
            </a:endParaRPr>
          </a:p>
        </p:txBody>
      </p:sp>
      <p:sp>
        <p:nvSpPr>
          <p:cNvPr id="105" name="矩形 104"/>
          <p:cNvSpPr/>
          <p:nvPr/>
        </p:nvSpPr>
        <p:spPr>
          <a:xfrm>
            <a:off x="4331868" y="6191036"/>
            <a:ext cx="2827150" cy="646331"/>
          </a:xfrm>
          <a:prstGeom prst="rect">
            <a:avLst/>
          </a:prstGeom>
        </p:spPr>
        <p:txBody>
          <a:bodyPr wrap="square">
            <a:spAutoFit/>
          </a:bodyPr>
          <a:lstStyle/>
          <a:p>
            <a:pPr algn="ctr"/>
            <a:r>
              <a:rPr lang="en-US" altLang="zh-CN" b="1" dirty="0" smtClean="0">
                <a:latin typeface="Arial" pitchFamily="34" charset="0"/>
                <a:cs typeface="Arial" pitchFamily="34" charset="0"/>
              </a:rPr>
              <a:t>External heating belt malfunction</a:t>
            </a:r>
            <a:endParaRPr lang="zh-CN" altLang="en-US" b="1" dirty="0">
              <a:latin typeface="Arial" pitchFamily="34" charset="0"/>
              <a:cs typeface="Arial" pitchFamily="34" charset="0"/>
            </a:endParaRPr>
          </a:p>
        </p:txBody>
      </p:sp>
      <p:sp>
        <p:nvSpPr>
          <p:cNvPr id="106" name="矩形 105"/>
          <p:cNvSpPr/>
          <p:nvPr/>
        </p:nvSpPr>
        <p:spPr>
          <a:xfrm>
            <a:off x="7758792" y="6209447"/>
            <a:ext cx="1977977" cy="369332"/>
          </a:xfrm>
          <a:prstGeom prst="rect">
            <a:avLst/>
          </a:prstGeom>
        </p:spPr>
        <p:txBody>
          <a:bodyPr wrap="none">
            <a:spAutoFit/>
          </a:bodyPr>
          <a:lstStyle/>
          <a:p>
            <a:r>
              <a:rPr lang="en-US" altLang="zh-CN" b="1" dirty="0" smtClean="0">
                <a:latin typeface="Arial" pitchFamily="34" charset="0"/>
                <a:cs typeface="Arial" pitchFamily="34" charset="0"/>
              </a:rPr>
              <a:t>Winding heating</a:t>
            </a:r>
            <a:endParaRPr lang="zh-CN" altLang="en-US" b="1" dirty="0">
              <a:latin typeface="Arial" pitchFamily="34" charset="0"/>
              <a:cs typeface="Arial" pitchFamily="34" charset="0"/>
            </a:endParaRPr>
          </a:p>
        </p:txBody>
      </p:sp>
      <p:sp>
        <p:nvSpPr>
          <p:cNvPr id="13" name="右箭头 12"/>
          <p:cNvSpPr/>
          <p:nvPr/>
        </p:nvSpPr>
        <p:spPr bwMode="auto">
          <a:xfrm>
            <a:off x="3895106" y="3844929"/>
            <a:ext cx="462894" cy="73185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右箭头 106"/>
          <p:cNvSpPr/>
          <p:nvPr/>
        </p:nvSpPr>
        <p:spPr bwMode="auto">
          <a:xfrm>
            <a:off x="6786139" y="3844929"/>
            <a:ext cx="462894" cy="73185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矩形 60"/>
          <p:cNvSpPr/>
          <p:nvPr/>
        </p:nvSpPr>
        <p:spPr>
          <a:xfrm>
            <a:off x="281968" y="1141643"/>
            <a:ext cx="11455730" cy="954103"/>
          </a:xfrm>
          <a:prstGeom prst="rect">
            <a:avLst/>
          </a:prstGeom>
        </p:spPr>
        <p:txBody>
          <a:bodyPr wrap="square" lIns="121917" tIns="60958" rIns="121917" bIns="60958">
            <a:spAutoFit/>
          </a:bodyPr>
          <a:lstStyle/>
          <a:p>
            <a:r>
              <a:rPr lang="en-US" altLang="zh-CN" dirty="0" smtClean="0">
                <a:latin typeface="Arial" pitchFamily="34" charset="0"/>
                <a:ea typeface="微软雅黑" pitchFamily="34" charset="-122"/>
                <a:cs typeface="Arial" pitchFamily="34" charset="0"/>
              </a:rPr>
              <a:t>If the external heating belt malfunctions, the winding heating can also work to ensure compressor reliability.</a:t>
            </a:r>
          </a:p>
          <a:p>
            <a:r>
              <a:rPr lang="en-US" altLang="zh-CN" dirty="0" smtClean="0">
                <a:latin typeface="Arial" pitchFamily="34" charset="0"/>
                <a:ea typeface="微软雅黑" pitchFamily="34" charset="-122"/>
                <a:cs typeface="Arial" pitchFamily="34" charset="0"/>
              </a:rPr>
              <a:t>For ordinary units, there is only external electric heating control. Once the electric heating is abnormal, the compressor will be easily damaged.</a:t>
            </a:r>
            <a:endParaRPr lang="en-US" altLang="zh-CN" dirty="0">
              <a:latin typeface="Arial" pitchFamily="34" charset="0"/>
              <a:ea typeface="微软雅黑" pitchFamily="34" charset="-122"/>
              <a:cs typeface="Arial" pitchFamily="34" charset="0"/>
            </a:endParaRPr>
          </a:p>
        </p:txBody>
      </p:sp>
      <p:grpSp>
        <p:nvGrpSpPr>
          <p:cNvPr id="57" name="组合 56"/>
          <p:cNvGrpSpPr/>
          <p:nvPr/>
        </p:nvGrpSpPr>
        <p:grpSpPr>
          <a:xfrm>
            <a:off x="10337800" y="-38100"/>
            <a:ext cx="1854200" cy="833747"/>
            <a:chOff x="10337800" y="-38100"/>
            <a:chExt cx="1854200" cy="833747"/>
          </a:xfrm>
        </p:grpSpPr>
        <p:sp>
          <p:nvSpPr>
            <p:cNvPr id="58"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60"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16016603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76762" y="740720"/>
            <a:ext cx="12268762"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 Oil system management</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Differential </a:t>
            </a:r>
            <a:r>
              <a:rPr lang="en-US" altLang="zh-CN" sz="2400" b="1" dirty="0" smtClean="0">
                <a:solidFill>
                  <a:srgbClr val="FF0000"/>
                </a:solidFill>
                <a:ea typeface="微软雅黑" pitchFamily="34" charset="-122"/>
                <a:cs typeface="Arial" pitchFamily="34" charset="0"/>
              </a:rPr>
              <a:t>pressure variable flow oil return</a:t>
            </a:r>
            <a:endParaRPr lang="en-US" altLang="zh-CN" sz="2400" b="1" dirty="0">
              <a:solidFill>
                <a:srgbClr val="FF0000"/>
              </a:solidFill>
              <a:ea typeface="微软雅黑" pitchFamily="34" charset="-122"/>
              <a:cs typeface="Arial" pitchFamily="34" charset="0"/>
            </a:endParaRPr>
          </a:p>
        </p:txBody>
      </p:sp>
      <p:sp>
        <p:nvSpPr>
          <p:cNvPr id="9" name="矩形 8"/>
          <p:cNvSpPr/>
          <p:nvPr/>
        </p:nvSpPr>
        <p:spPr>
          <a:xfrm>
            <a:off x="329744" y="1171979"/>
            <a:ext cx="11366103" cy="954103"/>
          </a:xfrm>
          <a:prstGeom prst="rect">
            <a:avLst/>
          </a:prstGeom>
        </p:spPr>
        <p:txBody>
          <a:bodyPr wrap="square" lIns="121917" tIns="60958" rIns="121917" bIns="60958">
            <a:spAutoFit/>
          </a:bodyPr>
          <a:lstStyle/>
          <a:p>
            <a:r>
              <a:rPr lang="en-US" altLang="zh-CN" dirty="0" smtClean="0">
                <a:latin typeface="Arial" pitchFamily="34" charset="0"/>
                <a:ea typeface="微软雅黑" pitchFamily="34" charset="-122"/>
                <a:cs typeface="Arial" pitchFamily="34" charset="0"/>
              </a:rPr>
              <a:t>According to the different working conditions, differential pressure control factor is introduced. Based on the real-time operating parameters, system can achieve intelligent variable flow oil return to ensure maximum flow rate and duration of oil return and improve reliability.</a:t>
            </a:r>
            <a:endParaRPr lang="en-US" altLang="zh-CN" dirty="0">
              <a:latin typeface="Arial" pitchFamily="34" charset="0"/>
              <a:ea typeface="微软雅黑" pitchFamily="34" charset="-122"/>
              <a:cs typeface="Arial" pitchFamily="34" charset="0"/>
            </a:endParaRPr>
          </a:p>
        </p:txBody>
      </p:sp>
      <p:sp>
        <p:nvSpPr>
          <p:cNvPr id="1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8" name="图片 17"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19" name="矩形 18"/>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cxnSp>
        <p:nvCxnSpPr>
          <p:cNvPr id="10" name="直接连接符 9"/>
          <p:cNvCxnSpPr/>
          <p:nvPr/>
        </p:nvCxnSpPr>
        <p:spPr bwMode="auto">
          <a:xfrm>
            <a:off x="3853436" y="5412106"/>
            <a:ext cx="0" cy="688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接连接符 35"/>
          <p:cNvCxnSpPr/>
          <p:nvPr/>
        </p:nvCxnSpPr>
        <p:spPr bwMode="auto">
          <a:xfrm>
            <a:off x="3853436" y="5412106"/>
            <a:ext cx="35826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接连接符 36"/>
          <p:cNvCxnSpPr/>
          <p:nvPr/>
        </p:nvCxnSpPr>
        <p:spPr bwMode="auto">
          <a:xfrm>
            <a:off x="4211702" y="5412106"/>
            <a:ext cx="0" cy="688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接连接符 37"/>
          <p:cNvCxnSpPr/>
          <p:nvPr/>
        </p:nvCxnSpPr>
        <p:spPr bwMode="auto">
          <a:xfrm flipH="1">
            <a:off x="3321053" y="6100875"/>
            <a:ext cx="53238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接连接符 40"/>
          <p:cNvCxnSpPr/>
          <p:nvPr/>
        </p:nvCxnSpPr>
        <p:spPr bwMode="auto">
          <a:xfrm flipH="1">
            <a:off x="4211702" y="6100875"/>
            <a:ext cx="108558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接连接符 46"/>
          <p:cNvCxnSpPr/>
          <p:nvPr/>
        </p:nvCxnSpPr>
        <p:spPr bwMode="auto">
          <a:xfrm>
            <a:off x="5300248" y="5412106"/>
            <a:ext cx="0" cy="688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连接符 47"/>
          <p:cNvCxnSpPr/>
          <p:nvPr/>
        </p:nvCxnSpPr>
        <p:spPr bwMode="auto">
          <a:xfrm>
            <a:off x="5300248" y="5412106"/>
            <a:ext cx="358266"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接连接符 48"/>
          <p:cNvCxnSpPr/>
          <p:nvPr/>
        </p:nvCxnSpPr>
        <p:spPr bwMode="auto">
          <a:xfrm>
            <a:off x="5658514" y="5412106"/>
            <a:ext cx="0" cy="688769"/>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连接符 49"/>
          <p:cNvCxnSpPr/>
          <p:nvPr/>
        </p:nvCxnSpPr>
        <p:spPr bwMode="auto">
          <a:xfrm flipH="1">
            <a:off x="5658515" y="6100875"/>
            <a:ext cx="205042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连接符 50"/>
          <p:cNvCxnSpPr/>
          <p:nvPr/>
        </p:nvCxnSpPr>
        <p:spPr bwMode="auto">
          <a:xfrm>
            <a:off x="7708935" y="5032096"/>
            <a:ext cx="0" cy="10687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连接符 51"/>
          <p:cNvCxnSpPr/>
          <p:nvPr/>
        </p:nvCxnSpPr>
        <p:spPr bwMode="auto">
          <a:xfrm>
            <a:off x="7708935" y="5412106"/>
            <a:ext cx="358266"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接连接符 53"/>
          <p:cNvCxnSpPr/>
          <p:nvPr/>
        </p:nvCxnSpPr>
        <p:spPr bwMode="auto">
          <a:xfrm flipH="1">
            <a:off x="8076038" y="6100875"/>
            <a:ext cx="1076753" cy="118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接连接符 55"/>
          <p:cNvCxnSpPr/>
          <p:nvPr/>
        </p:nvCxnSpPr>
        <p:spPr bwMode="auto">
          <a:xfrm>
            <a:off x="4056379" y="3013080"/>
            <a:ext cx="0" cy="688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连接符 56"/>
          <p:cNvCxnSpPr/>
          <p:nvPr/>
        </p:nvCxnSpPr>
        <p:spPr bwMode="auto">
          <a:xfrm>
            <a:off x="4056379" y="3013080"/>
            <a:ext cx="35826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57"/>
          <p:cNvCxnSpPr/>
          <p:nvPr/>
        </p:nvCxnSpPr>
        <p:spPr bwMode="auto">
          <a:xfrm>
            <a:off x="4414645" y="3013080"/>
            <a:ext cx="0" cy="688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flipH="1">
            <a:off x="3523996" y="3701849"/>
            <a:ext cx="53238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flipH="1">
            <a:off x="4414645" y="3701849"/>
            <a:ext cx="108558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bwMode="auto">
          <a:xfrm>
            <a:off x="5503191" y="3013080"/>
            <a:ext cx="0" cy="688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bwMode="auto">
          <a:xfrm>
            <a:off x="5503191" y="3013080"/>
            <a:ext cx="12076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连接符 62"/>
          <p:cNvCxnSpPr/>
          <p:nvPr/>
        </p:nvCxnSpPr>
        <p:spPr bwMode="auto">
          <a:xfrm>
            <a:off x="5623957" y="3013080"/>
            <a:ext cx="0" cy="6887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接连接符 63"/>
          <p:cNvCxnSpPr/>
          <p:nvPr/>
        </p:nvCxnSpPr>
        <p:spPr bwMode="auto">
          <a:xfrm flipH="1">
            <a:off x="5623958" y="3701849"/>
            <a:ext cx="145868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接连接符 64"/>
          <p:cNvCxnSpPr/>
          <p:nvPr/>
        </p:nvCxnSpPr>
        <p:spPr bwMode="auto">
          <a:xfrm>
            <a:off x="6724378" y="3013080"/>
            <a:ext cx="0" cy="688769"/>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6724378" y="3013080"/>
            <a:ext cx="358266"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接连接符 66"/>
          <p:cNvCxnSpPr/>
          <p:nvPr/>
        </p:nvCxnSpPr>
        <p:spPr bwMode="auto">
          <a:xfrm>
            <a:off x="7082644" y="3013080"/>
            <a:ext cx="0" cy="688769"/>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接连接符 67"/>
          <p:cNvCxnSpPr/>
          <p:nvPr/>
        </p:nvCxnSpPr>
        <p:spPr bwMode="auto">
          <a:xfrm flipH="1">
            <a:off x="7082644" y="3701849"/>
            <a:ext cx="108558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接连接符 71"/>
          <p:cNvCxnSpPr/>
          <p:nvPr/>
        </p:nvCxnSpPr>
        <p:spPr bwMode="auto">
          <a:xfrm>
            <a:off x="5500234" y="3013080"/>
            <a:ext cx="358266" cy="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接连接符 72"/>
          <p:cNvCxnSpPr/>
          <p:nvPr/>
        </p:nvCxnSpPr>
        <p:spPr bwMode="auto">
          <a:xfrm>
            <a:off x="5858500" y="3013080"/>
            <a:ext cx="0" cy="688769"/>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接连接符 75"/>
          <p:cNvCxnSpPr/>
          <p:nvPr/>
        </p:nvCxnSpPr>
        <p:spPr bwMode="auto">
          <a:xfrm>
            <a:off x="5310148" y="5564506"/>
            <a:ext cx="63980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直接连接符 77"/>
          <p:cNvCxnSpPr/>
          <p:nvPr/>
        </p:nvCxnSpPr>
        <p:spPr bwMode="auto">
          <a:xfrm>
            <a:off x="5949949" y="5552629"/>
            <a:ext cx="0" cy="5601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直接连接符 81"/>
          <p:cNvCxnSpPr/>
          <p:nvPr/>
        </p:nvCxnSpPr>
        <p:spPr bwMode="auto">
          <a:xfrm>
            <a:off x="7718780" y="5030116"/>
            <a:ext cx="34741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接连接符 83"/>
          <p:cNvCxnSpPr/>
          <p:nvPr/>
        </p:nvCxnSpPr>
        <p:spPr bwMode="auto">
          <a:xfrm>
            <a:off x="8066193" y="5032096"/>
            <a:ext cx="9845" cy="108065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矩形 89"/>
          <p:cNvSpPr/>
          <p:nvPr/>
        </p:nvSpPr>
        <p:spPr>
          <a:xfrm>
            <a:off x="5137228" y="2397804"/>
            <a:ext cx="1387875" cy="646331"/>
          </a:xfrm>
          <a:prstGeom prst="rect">
            <a:avLst/>
          </a:prstGeom>
        </p:spPr>
        <p:txBody>
          <a:bodyPr wrap="square">
            <a:spAutoFit/>
          </a:bodyPr>
          <a:lstStyle/>
          <a:p>
            <a:r>
              <a:rPr lang="en-US" altLang="zh-CN" sz="1200" dirty="0" smtClean="0">
                <a:latin typeface="Arial" pitchFamily="34" charset="0"/>
                <a:cs typeface="Arial" pitchFamily="34" charset="0"/>
              </a:rPr>
              <a:t>Abnormal exit, insufficient oil return time</a:t>
            </a:r>
            <a:endParaRPr lang="zh-CN" altLang="en-US" sz="1200" dirty="0">
              <a:latin typeface="Arial" pitchFamily="34" charset="0"/>
              <a:cs typeface="Arial" pitchFamily="34" charset="0"/>
            </a:endParaRPr>
          </a:p>
        </p:txBody>
      </p:sp>
      <p:sp>
        <p:nvSpPr>
          <p:cNvPr id="91" name="矩形 90"/>
          <p:cNvSpPr/>
          <p:nvPr/>
        </p:nvSpPr>
        <p:spPr>
          <a:xfrm>
            <a:off x="6433184" y="2399696"/>
            <a:ext cx="1337767" cy="646331"/>
          </a:xfrm>
          <a:prstGeom prst="rect">
            <a:avLst/>
          </a:prstGeom>
        </p:spPr>
        <p:txBody>
          <a:bodyPr wrap="square">
            <a:spAutoFit/>
          </a:bodyPr>
          <a:lstStyle/>
          <a:p>
            <a:r>
              <a:rPr lang="en-US" altLang="zh-CN" sz="1200" dirty="0" smtClean="0">
                <a:latin typeface="Arial" pitchFamily="34" charset="0"/>
                <a:cs typeface="Arial" pitchFamily="34" charset="0"/>
              </a:rPr>
              <a:t>Abnormal, under to enter oil return operation</a:t>
            </a:r>
            <a:endParaRPr lang="zh-CN" altLang="en-US" sz="1200" dirty="0">
              <a:latin typeface="Arial" pitchFamily="34" charset="0"/>
              <a:cs typeface="Arial" pitchFamily="34" charset="0"/>
            </a:endParaRPr>
          </a:p>
        </p:txBody>
      </p:sp>
      <p:sp>
        <p:nvSpPr>
          <p:cNvPr id="92" name="矩形 91"/>
          <p:cNvSpPr/>
          <p:nvPr/>
        </p:nvSpPr>
        <p:spPr>
          <a:xfrm>
            <a:off x="5143474" y="4723505"/>
            <a:ext cx="1674938" cy="646331"/>
          </a:xfrm>
          <a:prstGeom prst="rect">
            <a:avLst/>
          </a:prstGeom>
        </p:spPr>
        <p:txBody>
          <a:bodyPr wrap="square">
            <a:spAutoFit/>
          </a:bodyPr>
          <a:lstStyle/>
          <a:p>
            <a:r>
              <a:rPr lang="en-US" altLang="zh-CN" sz="1200" dirty="0" smtClean="0">
                <a:latin typeface="Arial" pitchFamily="34" charset="0"/>
                <a:cs typeface="Arial" pitchFamily="34" charset="0"/>
              </a:rPr>
              <a:t>Differential pressure control, ensure the oil return time</a:t>
            </a:r>
            <a:endParaRPr lang="zh-CN" altLang="en-US" sz="1200" dirty="0">
              <a:latin typeface="Arial" pitchFamily="34" charset="0"/>
              <a:cs typeface="Arial" pitchFamily="34" charset="0"/>
            </a:endParaRPr>
          </a:p>
        </p:txBody>
      </p:sp>
      <p:sp>
        <p:nvSpPr>
          <p:cNvPr id="93" name="矩形 92"/>
          <p:cNvSpPr/>
          <p:nvPr/>
        </p:nvSpPr>
        <p:spPr>
          <a:xfrm>
            <a:off x="7550090" y="4400339"/>
            <a:ext cx="1602701" cy="646331"/>
          </a:xfrm>
          <a:prstGeom prst="rect">
            <a:avLst/>
          </a:prstGeom>
        </p:spPr>
        <p:txBody>
          <a:bodyPr wrap="square">
            <a:spAutoFit/>
          </a:bodyPr>
          <a:lstStyle/>
          <a:p>
            <a:r>
              <a:rPr lang="en-US" altLang="zh-CN" sz="1200" dirty="0" smtClean="0">
                <a:latin typeface="Arial" pitchFamily="34" charset="0"/>
                <a:cs typeface="Arial" pitchFamily="34" charset="0"/>
              </a:rPr>
              <a:t>Differential pressure control, maximize the flow</a:t>
            </a:r>
            <a:endParaRPr lang="zh-CN" altLang="en-US" sz="1200" dirty="0">
              <a:latin typeface="Arial" pitchFamily="34" charset="0"/>
              <a:cs typeface="Arial" pitchFamily="34" charset="0"/>
            </a:endParaRPr>
          </a:p>
        </p:txBody>
      </p:sp>
      <p:sp>
        <p:nvSpPr>
          <p:cNvPr id="138" name="矩形 137"/>
          <p:cNvSpPr/>
          <p:nvPr/>
        </p:nvSpPr>
        <p:spPr>
          <a:xfrm>
            <a:off x="3251027" y="2172384"/>
            <a:ext cx="2034531" cy="276999"/>
          </a:xfrm>
          <a:prstGeom prst="rect">
            <a:avLst/>
          </a:prstGeom>
        </p:spPr>
        <p:txBody>
          <a:bodyPr wrap="none">
            <a:spAutoFit/>
          </a:bodyPr>
          <a:lstStyle/>
          <a:p>
            <a:r>
              <a:rPr lang="en-US" altLang="zh-CN" sz="1200" b="1" dirty="0" smtClean="0">
                <a:latin typeface="Arial" pitchFamily="34" charset="0"/>
                <a:cs typeface="Arial" pitchFamily="34" charset="0"/>
              </a:rPr>
              <a:t>General oil return control</a:t>
            </a:r>
            <a:endParaRPr lang="zh-CN" altLang="en-US" sz="1200" b="1" dirty="0">
              <a:latin typeface="Arial" pitchFamily="34" charset="0"/>
              <a:cs typeface="Arial" pitchFamily="34" charset="0"/>
            </a:endParaRPr>
          </a:p>
        </p:txBody>
      </p:sp>
      <p:sp>
        <p:nvSpPr>
          <p:cNvPr id="139" name="矩形 138"/>
          <p:cNvSpPr/>
          <p:nvPr/>
        </p:nvSpPr>
        <p:spPr>
          <a:xfrm>
            <a:off x="3272733" y="4340431"/>
            <a:ext cx="3932487" cy="276999"/>
          </a:xfrm>
          <a:prstGeom prst="rect">
            <a:avLst/>
          </a:prstGeom>
        </p:spPr>
        <p:txBody>
          <a:bodyPr wrap="none">
            <a:spAutoFit/>
          </a:bodyPr>
          <a:lstStyle/>
          <a:p>
            <a:r>
              <a:rPr lang="en-US" altLang="zh-CN" sz="1200" b="1" dirty="0" smtClean="0">
                <a:latin typeface="Arial" pitchFamily="34" charset="0"/>
                <a:cs typeface="Arial" pitchFamily="34" charset="0"/>
              </a:rPr>
              <a:t>Differential pressure variable flow oil return control</a:t>
            </a:r>
            <a:endParaRPr lang="zh-CN" altLang="en-US" sz="1200" b="1" dirty="0">
              <a:latin typeface="Arial" pitchFamily="34" charset="0"/>
              <a:cs typeface="Arial" pitchFamily="34" charset="0"/>
            </a:endParaRPr>
          </a:p>
        </p:txBody>
      </p:sp>
      <p:pic>
        <p:nvPicPr>
          <p:cNvPr id="150" name="图片 149"/>
          <p:cNvPicPr>
            <a:picLocks noChangeAspect="1"/>
          </p:cNvPicPr>
          <p:nvPr/>
        </p:nvPicPr>
        <p:blipFill>
          <a:blip r:embed="rId4" cstate="print">
            <a:extLst>
              <a:ext uri="{BEBA8EAE-BF5A-486C-A8C5-ECC9F3942E4B}">
                <a14:imgProps xmlns:a14="http://schemas.microsoft.com/office/drawing/2010/main">
                  <a14:imgLayer r:embed="rId5">
                    <a14:imgEffect>
                      <a14:backgroundRemoval t="656" b="98798" l="713" r="99525"/>
                    </a14:imgEffect>
                  </a14:imgLayer>
                </a14:imgProps>
              </a:ext>
              <a:ext uri="{28A0092B-C50C-407E-A947-70E740481C1C}">
                <a14:useLocalDpi xmlns:a14="http://schemas.microsoft.com/office/drawing/2010/main" val="0"/>
              </a:ext>
            </a:extLst>
          </a:blip>
          <a:stretch>
            <a:fillRect/>
          </a:stretch>
        </p:blipFill>
        <p:spPr>
          <a:xfrm flipH="1">
            <a:off x="9323819" y="4627413"/>
            <a:ext cx="799112" cy="1569386"/>
          </a:xfrm>
          <a:prstGeom prst="rect">
            <a:avLst/>
          </a:prstGeom>
          <a:noFill/>
        </p:spPr>
      </p:pic>
      <p:grpSp>
        <p:nvGrpSpPr>
          <p:cNvPr id="2" name="组合 1"/>
          <p:cNvGrpSpPr/>
          <p:nvPr/>
        </p:nvGrpSpPr>
        <p:grpSpPr>
          <a:xfrm>
            <a:off x="9334199" y="2266909"/>
            <a:ext cx="778080" cy="1580413"/>
            <a:chOff x="9316269" y="2266909"/>
            <a:chExt cx="778080" cy="1580413"/>
          </a:xfrm>
        </p:grpSpPr>
        <p:pic>
          <p:nvPicPr>
            <p:cNvPr id="31" name="图片 30"/>
            <p:cNvPicPr>
              <a:picLocks noChangeAspect="1"/>
            </p:cNvPicPr>
            <p:nvPr/>
          </p:nvPicPr>
          <p:blipFill>
            <a:blip r:embed="rId6" cstate="print">
              <a:extLst>
                <a:ext uri="{BEBA8EAE-BF5A-486C-A8C5-ECC9F3942E4B}">
                  <a14:imgProps xmlns:a14="http://schemas.microsoft.com/office/drawing/2010/main">
                    <a14:imgLayer r:embed="rId7">
                      <a14:imgEffect>
                        <a14:backgroundRemoval t="656" b="98798" l="713" r="99525"/>
                      </a14:imgEffect>
                    </a14:imgLayer>
                  </a14:imgProps>
                </a:ext>
                <a:ext uri="{28A0092B-C50C-407E-A947-70E740481C1C}">
                  <a14:useLocalDpi xmlns:a14="http://schemas.microsoft.com/office/drawing/2010/main" val="0"/>
                </a:ext>
              </a:extLst>
            </a:blip>
            <a:stretch>
              <a:fillRect/>
            </a:stretch>
          </p:blipFill>
          <p:spPr>
            <a:xfrm flipH="1">
              <a:off x="9316269" y="2266909"/>
              <a:ext cx="778080" cy="1580413"/>
            </a:xfrm>
            <a:prstGeom prst="rect">
              <a:avLst/>
            </a:prstGeom>
            <a:noFill/>
          </p:spPr>
        </p:pic>
        <p:sp>
          <p:nvSpPr>
            <p:cNvPr id="152" name="禁止符 151"/>
            <p:cNvSpPr/>
            <p:nvPr/>
          </p:nvSpPr>
          <p:spPr bwMode="auto">
            <a:xfrm>
              <a:off x="9463452" y="3035592"/>
              <a:ext cx="475556" cy="431092"/>
            </a:xfrm>
            <a:prstGeom prst="noSmoking">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3" name="同心圆 152"/>
          <p:cNvSpPr/>
          <p:nvPr/>
        </p:nvSpPr>
        <p:spPr bwMode="auto">
          <a:xfrm>
            <a:off x="9501606" y="5376481"/>
            <a:ext cx="469511" cy="420583"/>
          </a:xfrm>
          <a:prstGeom prst="donu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94" name="组合 93"/>
          <p:cNvGrpSpPr/>
          <p:nvPr/>
        </p:nvGrpSpPr>
        <p:grpSpPr>
          <a:xfrm>
            <a:off x="10337800" y="-38100"/>
            <a:ext cx="1854200" cy="833747"/>
            <a:chOff x="10337800" y="-38100"/>
            <a:chExt cx="1854200" cy="833747"/>
          </a:xfrm>
        </p:grpSpPr>
        <p:sp>
          <p:nvSpPr>
            <p:cNvPr id="95"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96"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3" name="组合 2"/>
          <p:cNvGrpSpPr/>
          <p:nvPr/>
        </p:nvGrpSpPr>
        <p:grpSpPr>
          <a:xfrm>
            <a:off x="798499" y="2160013"/>
            <a:ext cx="2152217" cy="4451999"/>
            <a:chOff x="798499" y="2160013"/>
            <a:chExt cx="2152217" cy="4451999"/>
          </a:xfrm>
        </p:grpSpPr>
        <p:grpSp>
          <p:nvGrpSpPr>
            <p:cNvPr id="137" name="组合 136"/>
            <p:cNvGrpSpPr/>
            <p:nvPr/>
          </p:nvGrpSpPr>
          <p:grpSpPr>
            <a:xfrm>
              <a:off x="798499" y="2160013"/>
              <a:ext cx="2152217" cy="4451999"/>
              <a:chOff x="277760" y="2381457"/>
              <a:chExt cx="2152217" cy="4451999"/>
            </a:xfrm>
          </p:grpSpPr>
          <p:sp>
            <p:nvSpPr>
              <p:cNvPr id="136" name="圆角矩形 135"/>
              <p:cNvSpPr/>
              <p:nvPr/>
            </p:nvSpPr>
            <p:spPr bwMode="auto">
              <a:xfrm>
                <a:off x="277760" y="2403960"/>
                <a:ext cx="2063673" cy="442949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3" name="组合 132"/>
              <p:cNvGrpSpPr/>
              <p:nvPr/>
            </p:nvGrpSpPr>
            <p:grpSpPr>
              <a:xfrm>
                <a:off x="548366" y="2680258"/>
                <a:ext cx="1637940" cy="3086369"/>
                <a:chOff x="1893973" y="2477950"/>
                <a:chExt cx="1637940" cy="3086369"/>
              </a:xfrm>
            </p:grpSpPr>
            <p:sp>
              <p:nvSpPr>
                <p:cNvPr id="98" name="Text Box 8"/>
                <p:cNvSpPr txBox="1">
                  <a:spLocks noChangeArrowheads="1"/>
                </p:cNvSpPr>
                <p:nvPr/>
              </p:nvSpPr>
              <p:spPr bwMode="auto">
                <a:xfrm>
                  <a:off x="2404788" y="5210376"/>
                  <a:ext cx="112712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eaLnBrk="1" hangingPunct="1">
                    <a:lnSpc>
                      <a:spcPct val="90000"/>
                    </a:lnSpc>
                    <a:spcBef>
                      <a:spcPct val="50000"/>
                    </a:spcBef>
                  </a:pPr>
                  <a:r>
                    <a:rPr kumimoji="1" lang="en-US" altLang="zh-CN" sz="1000" b="1" dirty="0" smtClean="0">
                      <a:latin typeface="Arial" pitchFamily="34" charset="0"/>
                      <a:ea typeface="宋体" charset="-122"/>
                      <a:cs typeface="Arial" pitchFamily="34" charset="0"/>
                    </a:rPr>
                    <a:t>Refrigerant flow</a:t>
                  </a:r>
                  <a:endParaRPr kumimoji="1" lang="zh-CN" altLang="en-US" sz="1000" b="1" dirty="0">
                    <a:latin typeface="Arial" pitchFamily="34" charset="0"/>
                    <a:ea typeface="宋体" charset="-122"/>
                    <a:cs typeface="Arial" pitchFamily="34" charset="0"/>
                  </a:endParaRPr>
                </a:p>
                <a:p>
                  <a:pPr eaLnBrk="1" hangingPunct="1">
                    <a:lnSpc>
                      <a:spcPct val="90000"/>
                    </a:lnSpc>
                    <a:spcBef>
                      <a:spcPct val="50000"/>
                    </a:spcBef>
                  </a:pPr>
                  <a:r>
                    <a:rPr kumimoji="1" lang="en-US" altLang="zh-CN" sz="1000" b="1" dirty="0" smtClean="0">
                      <a:latin typeface="Arial" pitchFamily="34" charset="0"/>
                      <a:ea typeface="宋体" charset="-122"/>
                      <a:cs typeface="Arial" pitchFamily="34" charset="0"/>
                    </a:rPr>
                    <a:t>Oil flow</a:t>
                  </a:r>
                  <a:endParaRPr kumimoji="1" lang="zh-CN" altLang="en-US" sz="1000" b="1" dirty="0">
                    <a:latin typeface="Arial" pitchFamily="34" charset="0"/>
                    <a:ea typeface="宋体" charset="-122"/>
                    <a:cs typeface="Arial" pitchFamily="34" charset="0"/>
                  </a:endParaRPr>
                </a:p>
              </p:txBody>
            </p:sp>
            <p:grpSp>
              <p:nvGrpSpPr>
                <p:cNvPr id="99" name="Group 9"/>
                <p:cNvGrpSpPr>
                  <a:grpSpLocks/>
                </p:cNvGrpSpPr>
                <p:nvPr/>
              </p:nvGrpSpPr>
              <p:grpSpPr bwMode="auto">
                <a:xfrm>
                  <a:off x="1893973" y="2477950"/>
                  <a:ext cx="1570038" cy="2684122"/>
                  <a:chOff x="1876" y="1099"/>
                  <a:chExt cx="1617" cy="2887"/>
                </a:xfrm>
              </p:grpSpPr>
              <p:grpSp>
                <p:nvGrpSpPr>
                  <p:cNvPr id="100" name="Group 10"/>
                  <p:cNvGrpSpPr>
                    <a:grpSpLocks/>
                  </p:cNvGrpSpPr>
                  <p:nvPr/>
                </p:nvGrpSpPr>
                <p:grpSpPr bwMode="auto">
                  <a:xfrm>
                    <a:off x="1876" y="1099"/>
                    <a:ext cx="1617" cy="2887"/>
                    <a:chOff x="1876" y="1099"/>
                    <a:chExt cx="1617" cy="2887"/>
                  </a:xfrm>
                </p:grpSpPr>
                <p:grpSp>
                  <p:nvGrpSpPr>
                    <p:cNvPr id="103" name="Group 11"/>
                    <p:cNvGrpSpPr>
                      <a:grpSpLocks/>
                    </p:cNvGrpSpPr>
                    <p:nvPr/>
                  </p:nvGrpSpPr>
                  <p:grpSpPr bwMode="auto">
                    <a:xfrm>
                      <a:off x="1876" y="1099"/>
                      <a:ext cx="1617" cy="2887"/>
                      <a:chOff x="1852" y="987"/>
                      <a:chExt cx="1617" cy="2887"/>
                    </a:xfrm>
                  </p:grpSpPr>
                  <p:graphicFrame>
                    <p:nvGraphicFramePr>
                      <p:cNvPr id="129" name="Object 12"/>
                      <p:cNvGraphicFramePr>
                        <a:graphicFrameLocks noChangeAspect="1"/>
                      </p:cNvGraphicFramePr>
                      <p:nvPr/>
                    </p:nvGraphicFramePr>
                    <p:xfrm>
                      <a:off x="1852" y="987"/>
                      <a:ext cx="1617" cy="2887"/>
                    </p:xfrm>
                    <a:graphic>
                      <a:graphicData uri="http://schemas.openxmlformats.org/presentationml/2006/ole">
                        <mc:AlternateContent xmlns:mc="http://schemas.openxmlformats.org/markup-compatibility/2006">
                          <mc:Choice xmlns:v="urn:schemas-microsoft-com:vml" Requires="v">
                            <p:oleObj spid="_x0000_s1234" name="Photo Editor ｲﾒｰｼﾞ" r:id="rId8" imgW="3650296" imgH="6607113" progId="">
                              <p:embed/>
                            </p:oleObj>
                          </mc:Choice>
                          <mc:Fallback>
                            <p:oleObj name="Photo Editor ｲﾒｰｼﾞ" r:id="rId8" imgW="3650296" imgH="6607113" progId="">
                              <p:embed/>
                              <p:pic>
                                <p:nvPicPr>
                                  <p:cNvPr id="0" name="Picture 177"/>
                                  <p:cNvPicPr>
                                    <a:picLocks noChangeAspect="1" noChangeArrowheads="1"/>
                                  </p:cNvPicPr>
                                  <p:nvPr/>
                                </p:nvPicPr>
                                <p:blipFill>
                                  <a:blip r:embed="rId9">
                                    <a:extLst>
                                      <a:ext uri="{28A0092B-C50C-407E-A947-70E740481C1C}">
                                        <a14:useLocalDpi xmlns:a14="http://schemas.microsoft.com/office/drawing/2010/main" val="0"/>
                                      </a:ext>
                                    </a:extLst>
                                  </a:blip>
                                  <a:srcRect l="4605" t="8145" r="2303"/>
                                  <a:stretch>
                                    <a:fillRect/>
                                  </a:stretch>
                                </p:blipFill>
                                <p:spPr bwMode="auto">
                                  <a:xfrm>
                                    <a:off x="1852" y="987"/>
                                    <a:ext cx="1617" cy="28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0" name="Freeform 13"/>
                      <p:cNvSpPr>
                        <a:spLocks/>
                      </p:cNvSpPr>
                      <p:nvPr/>
                    </p:nvSpPr>
                    <p:spPr bwMode="auto">
                      <a:xfrm>
                        <a:off x="2640" y="993"/>
                        <a:ext cx="186" cy="434"/>
                      </a:xfrm>
                      <a:custGeom>
                        <a:avLst/>
                        <a:gdLst>
                          <a:gd name="T0" fmla="*/ 0 w 187"/>
                          <a:gd name="T1" fmla="*/ 0 h 669"/>
                          <a:gd name="T2" fmla="*/ 187 w 187"/>
                          <a:gd name="T3" fmla="*/ 0 h 669"/>
                          <a:gd name="T4" fmla="*/ 178 w 187"/>
                          <a:gd name="T5" fmla="*/ 669 h 669"/>
                          <a:gd name="T6" fmla="*/ 125 w 187"/>
                          <a:gd name="T7" fmla="*/ 662 h 669"/>
                          <a:gd name="T8" fmla="*/ 77 w 187"/>
                          <a:gd name="T9" fmla="*/ 657 h 669"/>
                          <a:gd name="T10" fmla="*/ 62 w 187"/>
                          <a:gd name="T11" fmla="*/ 655 h 669"/>
                          <a:gd name="T12" fmla="*/ 7 w 187"/>
                          <a:gd name="T13" fmla="*/ 652 h 669"/>
                          <a:gd name="T14" fmla="*/ 0 w 187"/>
                          <a:gd name="T15" fmla="*/ 0 h 6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669">
                            <a:moveTo>
                              <a:pt x="0" y="0"/>
                            </a:moveTo>
                            <a:lnTo>
                              <a:pt x="187" y="0"/>
                            </a:lnTo>
                            <a:lnTo>
                              <a:pt x="178" y="669"/>
                            </a:lnTo>
                            <a:lnTo>
                              <a:pt x="125" y="662"/>
                            </a:lnTo>
                            <a:lnTo>
                              <a:pt x="77" y="657"/>
                            </a:lnTo>
                            <a:lnTo>
                              <a:pt x="62" y="655"/>
                            </a:lnTo>
                            <a:lnTo>
                              <a:pt x="7" y="652"/>
                            </a:lnTo>
                            <a:lnTo>
                              <a:pt x="0" y="0"/>
                            </a:lnTo>
                            <a:close/>
                          </a:path>
                        </a:pathLst>
                      </a:custGeom>
                      <a:solidFill>
                        <a:srgbClr val="F8F8F8"/>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Arial" pitchFamily="34" charset="0"/>
                          <a:cs typeface="Arial" pitchFamily="34" charset="0"/>
                        </a:endParaRPr>
                      </a:p>
                    </p:txBody>
                  </p:sp>
                  <p:sp>
                    <p:nvSpPr>
                      <p:cNvPr id="131" name="Freeform 14"/>
                      <p:cNvSpPr>
                        <a:spLocks/>
                      </p:cNvSpPr>
                      <p:nvPr/>
                    </p:nvSpPr>
                    <p:spPr bwMode="auto">
                      <a:xfrm>
                        <a:off x="2692" y="1462"/>
                        <a:ext cx="117" cy="129"/>
                      </a:xfrm>
                      <a:custGeom>
                        <a:avLst/>
                        <a:gdLst>
                          <a:gd name="T0" fmla="*/ 104 w 108"/>
                          <a:gd name="T1" fmla="*/ 15 h 120"/>
                          <a:gd name="T2" fmla="*/ 53 w 108"/>
                          <a:gd name="T3" fmla="*/ 8 h 120"/>
                          <a:gd name="T4" fmla="*/ 0 w 108"/>
                          <a:gd name="T5" fmla="*/ 0 h 120"/>
                          <a:gd name="T6" fmla="*/ 0 w 108"/>
                          <a:gd name="T7" fmla="*/ 120 h 120"/>
                          <a:gd name="T8" fmla="*/ 108 w 108"/>
                          <a:gd name="T9" fmla="*/ 120 h 120"/>
                          <a:gd name="T10" fmla="*/ 104 w 108"/>
                          <a:gd name="T11" fmla="*/ 15 h 120"/>
                        </a:gdLst>
                        <a:ahLst/>
                        <a:cxnLst>
                          <a:cxn ang="0">
                            <a:pos x="T0" y="T1"/>
                          </a:cxn>
                          <a:cxn ang="0">
                            <a:pos x="T2" y="T3"/>
                          </a:cxn>
                          <a:cxn ang="0">
                            <a:pos x="T4" y="T5"/>
                          </a:cxn>
                          <a:cxn ang="0">
                            <a:pos x="T6" y="T7"/>
                          </a:cxn>
                          <a:cxn ang="0">
                            <a:pos x="T8" y="T9"/>
                          </a:cxn>
                          <a:cxn ang="0">
                            <a:pos x="T10" y="T11"/>
                          </a:cxn>
                        </a:cxnLst>
                        <a:rect l="0" t="0" r="r" b="b"/>
                        <a:pathLst>
                          <a:path w="108" h="120">
                            <a:moveTo>
                              <a:pt x="104" y="15"/>
                            </a:moveTo>
                            <a:lnTo>
                              <a:pt x="53" y="8"/>
                            </a:lnTo>
                            <a:lnTo>
                              <a:pt x="0" y="0"/>
                            </a:lnTo>
                            <a:lnTo>
                              <a:pt x="0" y="120"/>
                            </a:lnTo>
                            <a:lnTo>
                              <a:pt x="108" y="120"/>
                            </a:lnTo>
                            <a:lnTo>
                              <a:pt x="104" y="15"/>
                            </a:lnTo>
                            <a:close/>
                          </a:path>
                        </a:pathLst>
                      </a:custGeom>
                      <a:solidFill>
                        <a:srgbClr val="000066"/>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Arial" pitchFamily="34" charset="0"/>
                          <a:cs typeface="Arial" pitchFamily="34" charset="0"/>
                        </a:endParaRPr>
                      </a:p>
                    </p:txBody>
                  </p:sp>
                </p:grpSp>
                <p:grpSp>
                  <p:nvGrpSpPr>
                    <p:cNvPr id="104" name="Group 15"/>
                    <p:cNvGrpSpPr>
                      <a:grpSpLocks/>
                    </p:cNvGrpSpPr>
                    <p:nvPr/>
                  </p:nvGrpSpPr>
                  <p:grpSpPr bwMode="auto">
                    <a:xfrm>
                      <a:off x="1976" y="1331"/>
                      <a:ext cx="1138" cy="2294"/>
                      <a:chOff x="1976" y="1331"/>
                      <a:chExt cx="1138" cy="2294"/>
                    </a:xfrm>
                  </p:grpSpPr>
                  <p:grpSp>
                    <p:nvGrpSpPr>
                      <p:cNvPr id="105" name="Group 16"/>
                      <p:cNvGrpSpPr>
                        <a:grpSpLocks/>
                      </p:cNvGrpSpPr>
                      <p:nvPr/>
                    </p:nvGrpSpPr>
                    <p:grpSpPr bwMode="auto">
                      <a:xfrm>
                        <a:off x="2210" y="1972"/>
                        <a:ext cx="776" cy="1653"/>
                        <a:chOff x="2210" y="1972"/>
                        <a:chExt cx="776" cy="1653"/>
                      </a:xfrm>
                    </p:grpSpPr>
                    <p:sp>
                      <p:nvSpPr>
                        <p:cNvPr id="117" name="Line 17"/>
                        <p:cNvSpPr>
                          <a:spLocks noChangeAspect="1" noChangeShapeType="1"/>
                        </p:cNvSpPr>
                        <p:nvPr/>
                      </p:nvSpPr>
                      <p:spPr bwMode="auto">
                        <a:xfrm flipV="1">
                          <a:off x="2660" y="2294"/>
                          <a:ext cx="0" cy="20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18" name="Line 18"/>
                        <p:cNvSpPr>
                          <a:spLocks noChangeAspect="1" noChangeShapeType="1"/>
                        </p:cNvSpPr>
                        <p:nvPr/>
                      </p:nvSpPr>
                      <p:spPr bwMode="auto">
                        <a:xfrm flipV="1">
                          <a:off x="2668" y="2942"/>
                          <a:ext cx="0" cy="18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19" name="Line 19"/>
                        <p:cNvSpPr>
                          <a:spLocks noChangeAspect="1" noChangeShapeType="1"/>
                        </p:cNvSpPr>
                        <p:nvPr/>
                      </p:nvSpPr>
                      <p:spPr bwMode="auto">
                        <a:xfrm flipV="1">
                          <a:off x="2664" y="3419"/>
                          <a:ext cx="0" cy="20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0" name="Line 20"/>
                        <p:cNvSpPr>
                          <a:spLocks noChangeAspect="1" noChangeShapeType="1"/>
                        </p:cNvSpPr>
                        <p:nvPr/>
                      </p:nvSpPr>
                      <p:spPr bwMode="auto">
                        <a:xfrm>
                          <a:off x="2210" y="2869"/>
                          <a:ext cx="0" cy="18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1" name="Line 21"/>
                        <p:cNvSpPr>
                          <a:spLocks noChangeAspect="1" noChangeShapeType="1"/>
                        </p:cNvSpPr>
                        <p:nvPr/>
                      </p:nvSpPr>
                      <p:spPr bwMode="auto">
                        <a:xfrm>
                          <a:off x="2216" y="3440"/>
                          <a:ext cx="0" cy="18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2" name="Freeform 22"/>
                        <p:cNvSpPr>
                          <a:spLocks noChangeAspect="1"/>
                        </p:cNvSpPr>
                        <p:nvPr/>
                      </p:nvSpPr>
                      <p:spPr bwMode="auto">
                        <a:xfrm>
                          <a:off x="2219" y="2398"/>
                          <a:ext cx="137" cy="189"/>
                        </a:xfrm>
                        <a:custGeom>
                          <a:avLst/>
                          <a:gdLst>
                            <a:gd name="T0" fmla="*/ 186 w 186"/>
                            <a:gd name="T1" fmla="*/ 0 h 210"/>
                            <a:gd name="T2" fmla="*/ 99 w 186"/>
                            <a:gd name="T3" fmla="*/ 3 h 210"/>
                            <a:gd name="T4" fmla="*/ 30 w 186"/>
                            <a:gd name="T5" fmla="*/ 48 h 210"/>
                            <a:gd name="T6" fmla="*/ 6 w 186"/>
                            <a:gd name="T7" fmla="*/ 111 h 210"/>
                            <a:gd name="T8" fmla="*/ 0 w 186"/>
                            <a:gd name="T9" fmla="*/ 210 h 210"/>
                          </a:gdLst>
                          <a:ahLst/>
                          <a:cxnLst>
                            <a:cxn ang="0">
                              <a:pos x="T0" y="T1"/>
                            </a:cxn>
                            <a:cxn ang="0">
                              <a:pos x="T2" y="T3"/>
                            </a:cxn>
                            <a:cxn ang="0">
                              <a:pos x="T4" y="T5"/>
                            </a:cxn>
                            <a:cxn ang="0">
                              <a:pos x="T6" y="T7"/>
                            </a:cxn>
                            <a:cxn ang="0">
                              <a:pos x="T8" y="T9"/>
                            </a:cxn>
                          </a:cxnLst>
                          <a:rect l="0" t="0" r="r" b="b"/>
                          <a:pathLst>
                            <a:path w="186" h="210">
                              <a:moveTo>
                                <a:pt x="186" y="0"/>
                              </a:moveTo>
                              <a:lnTo>
                                <a:pt x="99" y="3"/>
                              </a:lnTo>
                              <a:cubicBezTo>
                                <a:pt x="73" y="11"/>
                                <a:pt x="45" y="30"/>
                                <a:pt x="30" y="48"/>
                              </a:cubicBezTo>
                              <a:cubicBezTo>
                                <a:pt x="15" y="66"/>
                                <a:pt x="11" y="84"/>
                                <a:pt x="6" y="111"/>
                              </a:cubicBezTo>
                              <a:lnTo>
                                <a:pt x="0" y="210"/>
                              </a:lnTo>
                            </a:path>
                          </a:pathLst>
                        </a:custGeom>
                        <a:noFill/>
                        <a:ln w="19050" cmpd="sng">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3" name="Line 23"/>
                        <p:cNvSpPr>
                          <a:spLocks noChangeAspect="1" noChangeShapeType="1"/>
                        </p:cNvSpPr>
                        <p:nvPr/>
                      </p:nvSpPr>
                      <p:spPr bwMode="auto">
                        <a:xfrm flipH="1">
                          <a:off x="2529" y="2305"/>
                          <a:ext cx="36" cy="8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4" name="Line 24"/>
                        <p:cNvSpPr>
                          <a:spLocks noChangeAspect="1" noChangeShapeType="1"/>
                        </p:cNvSpPr>
                        <p:nvPr/>
                      </p:nvSpPr>
                      <p:spPr bwMode="auto">
                        <a:xfrm>
                          <a:off x="2766" y="2079"/>
                          <a:ext cx="0" cy="8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5" name="Line 25"/>
                        <p:cNvSpPr>
                          <a:spLocks noChangeAspect="1" noChangeShapeType="1"/>
                        </p:cNvSpPr>
                        <p:nvPr/>
                      </p:nvSpPr>
                      <p:spPr bwMode="auto">
                        <a:xfrm>
                          <a:off x="2581" y="2079"/>
                          <a:ext cx="0" cy="8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6" name="Freeform 26"/>
                        <p:cNvSpPr>
                          <a:spLocks noChangeAspect="1"/>
                        </p:cNvSpPr>
                        <p:nvPr/>
                      </p:nvSpPr>
                      <p:spPr bwMode="auto">
                        <a:xfrm flipH="1">
                          <a:off x="2357" y="1984"/>
                          <a:ext cx="48" cy="82"/>
                        </a:xfrm>
                        <a:custGeom>
                          <a:avLst/>
                          <a:gdLst>
                            <a:gd name="T0" fmla="*/ 0 w 329"/>
                            <a:gd name="T1" fmla="*/ 300 h 313"/>
                            <a:gd name="T2" fmla="*/ 150 w 329"/>
                            <a:gd name="T3" fmla="*/ 292 h 313"/>
                            <a:gd name="T4" fmla="*/ 300 w 329"/>
                            <a:gd name="T5" fmla="*/ 172 h 313"/>
                            <a:gd name="T6" fmla="*/ 322 w 329"/>
                            <a:gd name="T7" fmla="*/ 0 h 313"/>
                          </a:gdLst>
                          <a:ahLst/>
                          <a:cxnLst>
                            <a:cxn ang="0">
                              <a:pos x="T0" y="T1"/>
                            </a:cxn>
                            <a:cxn ang="0">
                              <a:pos x="T2" y="T3"/>
                            </a:cxn>
                            <a:cxn ang="0">
                              <a:pos x="T4" y="T5"/>
                            </a:cxn>
                            <a:cxn ang="0">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cap="flat" cmpd="sng">
                          <a:solidFill>
                            <a:srgbClr val="FF0000"/>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7" name="Freeform 27"/>
                        <p:cNvSpPr>
                          <a:spLocks noChangeAspect="1"/>
                        </p:cNvSpPr>
                        <p:nvPr/>
                      </p:nvSpPr>
                      <p:spPr bwMode="auto">
                        <a:xfrm>
                          <a:off x="2938" y="1972"/>
                          <a:ext cx="48" cy="82"/>
                        </a:xfrm>
                        <a:custGeom>
                          <a:avLst/>
                          <a:gdLst>
                            <a:gd name="T0" fmla="*/ 0 w 329"/>
                            <a:gd name="T1" fmla="*/ 300 h 313"/>
                            <a:gd name="T2" fmla="*/ 150 w 329"/>
                            <a:gd name="T3" fmla="*/ 292 h 313"/>
                            <a:gd name="T4" fmla="*/ 300 w 329"/>
                            <a:gd name="T5" fmla="*/ 172 h 313"/>
                            <a:gd name="T6" fmla="*/ 322 w 329"/>
                            <a:gd name="T7" fmla="*/ 0 h 313"/>
                          </a:gdLst>
                          <a:ahLst/>
                          <a:cxnLst>
                            <a:cxn ang="0">
                              <a:pos x="T0" y="T1"/>
                            </a:cxn>
                            <a:cxn ang="0">
                              <a:pos x="T2" y="T3"/>
                            </a:cxn>
                            <a:cxn ang="0">
                              <a:pos x="T4" y="T5"/>
                            </a:cxn>
                            <a:cxn ang="0">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cap="flat" cmpd="sng">
                          <a:solidFill>
                            <a:srgbClr val="FF0000"/>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28" name="Line 28"/>
                        <p:cNvSpPr>
                          <a:spLocks noChangeAspect="1" noChangeShapeType="1"/>
                        </p:cNvSpPr>
                        <p:nvPr/>
                      </p:nvSpPr>
                      <p:spPr bwMode="auto">
                        <a:xfrm>
                          <a:off x="2773" y="2305"/>
                          <a:ext cx="35" cy="8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grpSp>
                  <p:grpSp>
                    <p:nvGrpSpPr>
                      <p:cNvPr id="106" name="Group 29"/>
                      <p:cNvGrpSpPr>
                        <a:grpSpLocks/>
                      </p:cNvGrpSpPr>
                      <p:nvPr/>
                    </p:nvGrpSpPr>
                    <p:grpSpPr bwMode="auto">
                      <a:xfrm>
                        <a:off x="1976" y="1331"/>
                        <a:ext cx="1138" cy="1434"/>
                        <a:chOff x="1976" y="1331"/>
                        <a:chExt cx="1138" cy="1434"/>
                      </a:xfrm>
                    </p:grpSpPr>
                    <p:sp>
                      <p:nvSpPr>
                        <p:cNvPr id="107" name="Line 30"/>
                        <p:cNvSpPr>
                          <a:spLocks noChangeAspect="1" noChangeShapeType="1"/>
                        </p:cNvSpPr>
                        <p:nvPr/>
                      </p:nvSpPr>
                      <p:spPr bwMode="auto">
                        <a:xfrm>
                          <a:off x="3114" y="2584"/>
                          <a:ext cx="0" cy="181"/>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grpSp>
                      <p:nvGrpSpPr>
                        <p:cNvPr id="108" name="Group 31"/>
                        <p:cNvGrpSpPr>
                          <a:grpSpLocks/>
                        </p:cNvGrpSpPr>
                        <p:nvPr/>
                      </p:nvGrpSpPr>
                      <p:grpSpPr bwMode="auto">
                        <a:xfrm>
                          <a:off x="1976" y="1331"/>
                          <a:ext cx="810" cy="981"/>
                          <a:chOff x="1976" y="1331"/>
                          <a:chExt cx="810" cy="981"/>
                        </a:xfrm>
                      </p:grpSpPr>
                      <p:sp>
                        <p:nvSpPr>
                          <p:cNvPr id="109" name="Line 32"/>
                          <p:cNvSpPr>
                            <a:spLocks noChangeAspect="1" noChangeShapeType="1"/>
                          </p:cNvSpPr>
                          <p:nvPr/>
                        </p:nvSpPr>
                        <p:spPr bwMode="auto">
                          <a:xfrm>
                            <a:off x="2460" y="1331"/>
                            <a:ext cx="0" cy="139"/>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grpSp>
                        <p:nvGrpSpPr>
                          <p:cNvPr id="110" name="Group 33"/>
                          <p:cNvGrpSpPr>
                            <a:grpSpLocks/>
                          </p:cNvGrpSpPr>
                          <p:nvPr/>
                        </p:nvGrpSpPr>
                        <p:grpSpPr bwMode="auto">
                          <a:xfrm>
                            <a:off x="1976" y="1667"/>
                            <a:ext cx="810" cy="645"/>
                            <a:chOff x="1976" y="1667"/>
                            <a:chExt cx="810" cy="645"/>
                          </a:xfrm>
                        </p:grpSpPr>
                        <p:sp>
                          <p:nvSpPr>
                            <p:cNvPr id="111" name="Freeform 34"/>
                            <p:cNvSpPr>
                              <a:spLocks noChangeAspect="1"/>
                            </p:cNvSpPr>
                            <p:nvPr/>
                          </p:nvSpPr>
                          <p:spPr bwMode="auto">
                            <a:xfrm>
                              <a:off x="2685" y="1667"/>
                              <a:ext cx="101" cy="81"/>
                            </a:xfrm>
                            <a:custGeom>
                              <a:avLst/>
                              <a:gdLst>
                                <a:gd name="T0" fmla="*/ 0 w 276"/>
                                <a:gd name="T1" fmla="*/ 252 h 252"/>
                                <a:gd name="T2" fmla="*/ 39 w 276"/>
                                <a:gd name="T3" fmla="*/ 117 h 252"/>
                                <a:gd name="T4" fmla="*/ 177 w 276"/>
                                <a:gd name="T5" fmla="*/ 42 h 252"/>
                                <a:gd name="T6" fmla="*/ 276 w 276"/>
                                <a:gd name="T7" fmla="*/ 0 h 252"/>
                              </a:gdLst>
                              <a:ahLst/>
                              <a:cxnLst>
                                <a:cxn ang="0">
                                  <a:pos x="T0" y="T1"/>
                                </a:cxn>
                                <a:cxn ang="0">
                                  <a:pos x="T2" y="T3"/>
                                </a:cxn>
                                <a:cxn ang="0">
                                  <a:pos x="T4" y="T5"/>
                                </a:cxn>
                                <a:cxn ang="0">
                                  <a:pos x="T6" y="T7"/>
                                </a:cxn>
                              </a:cxnLst>
                              <a:rect l="0" t="0" r="r" b="b"/>
                              <a:pathLst>
                                <a:path w="276" h="252">
                                  <a:moveTo>
                                    <a:pt x="0" y="252"/>
                                  </a:moveTo>
                                  <a:cubicBezTo>
                                    <a:pt x="5" y="202"/>
                                    <a:pt x="10" y="152"/>
                                    <a:pt x="39" y="117"/>
                                  </a:cubicBezTo>
                                  <a:cubicBezTo>
                                    <a:pt x="68" y="82"/>
                                    <a:pt x="138" y="62"/>
                                    <a:pt x="177" y="42"/>
                                  </a:cubicBezTo>
                                  <a:cubicBezTo>
                                    <a:pt x="216" y="22"/>
                                    <a:pt x="246" y="11"/>
                                    <a:pt x="276" y="0"/>
                                  </a:cubicBezTo>
                                </a:path>
                              </a:pathLst>
                            </a:custGeom>
                            <a:noFill/>
                            <a:ln w="1905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12" name="Freeform 35"/>
                            <p:cNvSpPr>
                              <a:spLocks noChangeAspect="1"/>
                            </p:cNvSpPr>
                            <p:nvPr/>
                          </p:nvSpPr>
                          <p:spPr bwMode="auto">
                            <a:xfrm flipH="1">
                              <a:off x="2543" y="1672"/>
                              <a:ext cx="101" cy="76"/>
                            </a:xfrm>
                            <a:custGeom>
                              <a:avLst/>
                              <a:gdLst>
                                <a:gd name="T0" fmla="*/ 0 w 276"/>
                                <a:gd name="T1" fmla="*/ 252 h 252"/>
                                <a:gd name="T2" fmla="*/ 39 w 276"/>
                                <a:gd name="T3" fmla="*/ 117 h 252"/>
                                <a:gd name="T4" fmla="*/ 177 w 276"/>
                                <a:gd name="T5" fmla="*/ 42 h 252"/>
                                <a:gd name="T6" fmla="*/ 276 w 276"/>
                                <a:gd name="T7" fmla="*/ 0 h 252"/>
                              </a:gdLst>
                              <a:ahLst/>
                              <a:cxnLst>
                                <a:cxn ang="0">
                                  <a:pos x="T0" y="T1"/>
                                </a:cxn>
                                <a:cxn ang="0">
                                  <a:pos x="T2" y="T3"/>
                                </a:cxn>
                                <a:cxn ang="0">
                                  <a:pos x="T4" y="T5"/>
                                </a:cxn>
                                <a:cxn ang="0">
                                  <a:pos x="T6" y="T7"/>
                                </a:cxn>
                              </a:cxnLst>
                              <a:rect l="0" t="0" r="r" b="b"/>
                              <a:pathLst>
                                <a:path w="276" h="252">
                                  <a:moveTo>
                                    <a:pt x="0" y="252"/>
                                  </a:moveTo>
                                  <a:cubicBezTo>
                                    <a:pt x="5" y="202"/>
                                    <a:pt x="10" y="152"/>
                                    <a:pt x="39" y="117"/>
                                  </a:cubicBezTo>
                                  <a:cubicBezTo>
                                    <a:pt x="68" y="82"/>
                                    <a:pt x="138" y="62"/>
                                    <a:pt x="177" y="42"/>
                                  </a:cubicBezTo>
                                  <a:cubicBezTo>
                                    <a:pt x="216" y="22"/>
                                    <a:pt x="246" y="11"/>
                                    <a:pt x="276" y="0"/>
                                  </a:cubicBezTo>
                                </a:path>
                              </a:pathLst>
                            </a:custGeom>
                            <a:noFill/>
                            <a:ln w="1905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13" name="Freeform 36"/>
                            <p:cNvSpPr>
                              <a:spLocks noChangeAspect="1"/>
                            </p:cNvSpPr>
                            <p:nvPr/>
                          </p:nvSpPr>
                          <p:spPr bwMode="auto">
                            <a:xfrm>
                              <a:off x="2456" y="1739"/>
                              <a:ext cx="167" cy="99"/>
                            </a:xfrm>
                            <a:custGeom>
                              <a:avLst/>
                              <a:gdLst>
                                <a:gd name="T0" fmla="*/ 0 w 189"/>
                                <a:gd name="T1" fmla="*/ 0 h 114"/>
                                <a:gd name="T2" fmla="*/ 12 w 189"/>
                                <a:gd name="T3" fmla="*/ 75 h 114"/>
                                <a:gd name="T4" fmla="*/ 48 w 189"/>
                                <a:gd name="T5" fmla="*/ 101 h 114"/>
                                <a:gd name="T6" fmla="*/ 189 w 189"/>
                                <a:gd name="T7" fmla="*/ 114 h 114"/>
                              </a:gdLst>
                              <a:ahLst/>
                              <a:cxnLst>
                                <a:cxn ang="0">
                                  <a:pos x="T0" y="T1"/>
                                </a:cxn>
                                <a:cxn ang="0">
                                  <a:pos x="T2" y="T3"/>
                                </a:cxn>
                                <a:cxn ang="0">
                                  <a:pos x="T4" y="T5"/>
                                </a:cxn>
                                <a:cxn ang="0">
                                  <a:pos x="T6" y="T7"/>
                                </a:cxn>
                              </a:cxnLst>
                              <a:rect l="0" t="0" r="r" b="b"/>
                              <a:pathLst>
                                <a:path w="189" h="114">
                                  <a:moveTo>
                                    <a:pt x="0" y="0"/>
                                  </a:moveTo>
                                  <a:cubicBezTo>
                                    <a:pt x="1" y="12"/>
                                    <a:pt x="4" y="58"/>
                                    <a:pt x="12" y="75"/>
                                  </a:cubicBezTo>
                                  <a:cubicBezTo>
                                    <a:pt x="20" y="92"/>
                                    <a:pt x="19" y="95"/>
                                    <a:pt x="48" y="101"/>
                                  </a:cubicBezTo>
                                  <a:cubicBezTo>
                                    <a:pt x="77" y="107"/>
                                    <a:pt x="160" y="111"/>
                                    <a:pt x="189" y="114"/>
                                  </a:cubicBezTo>
                                </a:path>
                              </a:pathLst>
                            </a:custGeom>
                            <a:noFill/>
                            <a:ln w="1905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14" name="Freeform 37"/>
                            <p:cNvSpPr>
                              <a:spLocks noChangeAspect="1"/>
                            </p:cNvSpPr>
                            <p:nvPr/>
                          </p:nvSpPr>
                          <p:spPr bwMode="auto">
                            <a:xfrm>
                              <a:off x="2552" y="1816"/>
                              <a:ext cx="100" cy="94"/>
                            </a:xfrm>
                            <a:custGeom>
                              <a:avLst/>
                              <a:gdLst>
                                <a:gd name="T0" fmla="*/ 0 w 329"/>
                                <a:gd name="T1" fmla="*/ 300 h 313"/>
                                <a:gd name="T2" fmla="*/ 150 w 329"/>
                                <a:gd name="T3" fmla="*/ 292 h 313"/>
                                <a:gd name="T4" fmla="*/ 300 w 329"/>
                                <a:gd name="T5" fmla="*/ 172 h 313"/>
                                <a:gd name="T6" fmla="*/ 322 w 329"/>
                                <a:gd name="T7" fmla="*/ 0 h 313"/>
                              </a:gdLst>
                              <a:ahLst/>
                              <a:cxnLst>
                                <a:cxn ang="0">
                                  <a:pos x="T0" y="T1"/>
                                </a:cxn>
                                <a:cxn ang="0">
                                  <a:pos x="T2" y="T3"/>
                                </a:cxn>
                                <a:cxn ang="0">
                                  <a:pos x="T4" y="T5"/>
                                </a:cxn>
                                <a:cxn ang="0">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15" name="Freeform 38"/>
                            <p:cNvSpPr>
                              <a:spLocks noChangeAspect="1"/>
                            </p:cNvSpPr>
                            <p:nvPr/>
                          </p:nvSpPr>
                          <p:spPr bwMode="auto">
                            <a:xfrm flipH="1">
                              <a:off x="2680" y="1812"/>
                              <a:ext cx="102" cy="95"/>
                            </a:xfrm>
                            <a:custGeom>
                              <a:avLst/>
                              <a:gdLst>
                                <a:gd name="T0" fmla="*/ 0 w 329"/>
                                <a:gd name="T1" fmla="*/ 300 h 313"/>
                                <a:gd name="T2" fmla="*/ 150 w 329"/>
                                <a:gd name="T3" fmla="*/ 292 h 313"/>
                                <a:gd name="T4" fmla="*/ 300 w 329"/>
                                <a:gd name="T5" fmla="*/ 172 h 313"/>
                                <a:gd name="T6" fmla="*/ 322 w 329"/>
                                <a:gd name="T7" fmla="*/ 0 h 313"/>
                              </a:gdLst>
                              <a:ahLst/>
                              <a:cxnLst>
                                <a:cxn ang="0">
                                  <a:pos x="T0" y="T1"/>
                                </a:cxn>
                                <a:cxn ang="0">
                                  <a:pos x="T2" y="T3"/>
                                </a:cxn>
                                <a:cxn ang="0">
                                  <a:pos x="T4" y="T5"/>
                                </a:cxn>
                                <a:cxn ang="0">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sp>
                          <p:nvSpPr>
                            <p:cNvPr id="116" name="Freeform 39"/>
                            <p:cNvSpPr>
                              <a:spLocks noChangeAspect="1"/>
                            </p:cNvSpPr>
                            <p:nvPr/>
                          </p:nvSpPr>
                          <p:spPr bwMode="auto">
                            <a:xfrm flipH="1">
                              <a:off x="1976" y="2124"/>
                              <a:ext cx="201" cy="188"/>
                            </a:xfrm>
                            <a:custGeom>
                              <a:avLst/>
                              <a:gdLst>
                                <a:gd name="T0" fmla="*/ 0 w 329"/>
                                <a:gd name="T1" fmla="*/ 300 h 313"/>
                                <a:gd name="T2" fmla="*/ 150 w 329"/>
                                <a:gd name="T3" fmla="*/ 292 h 313"/>
                                <a:gd name="T4" fmla="*/ 300 w 329"/>
                                <a:gd name="T5" fmla="*/ 172 h 313"/>
                                <a:gd name="T6" fmla="*/ 322 w 329"/>
                                <a:gd name="T7" fmla="*/ 0 h 313"/>
                              </a:gdLst>
                              <a:ahLst/>
                              <a:cxnLst>
                                <a:cxn ang="0">
                                  <a:pos x="T0" y="T1"/>
                                </a:cxn>
                                <a:cxn ang="0">
                                  <a:pos x="T2" y="T3"/>
                                </a:cxn>
                                <a:cxn ang="0">
                                  <a:pos x="T4" y="T5"/>
                                </a:cxn>
                                <a:cxn ang="0">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grpSp>
                    </p:grpSp>
                  </p:grpSp>
                </p:grpSp>
              </p:grpSp>
              <p:sp>
                <p:nvSpPr>
                  <p:cNvPr id="101" name="Freeform 40"/>
                  <p:cNvSpPr>
                    <a:spLocks/>
                  </p:cNvSpPr>
                  <p:nvPr/>
                </p:nvSpPr>
                <p:spPr bwMode="auto">
                  <a:xfrm>
                    <a:off x="2748" y="1569"/>
                    <a:ext cx="117" cy="129"/>
                  </a:xfrm>
                  <a:custGeom>
                    <a:avLst/>
                    <a:gdLst>
                      <a:gd name="T0" fmla="*/ 104 w 108"/>
                      <a:gd name="T1" fmla="*/ 15 h 120"/>
                      <a:gd name="T2" fmla="*/ 53 w 108"/>
                      <a:gd name="T3" fmla="*/ 8 h 120"/>
                      <a:gd name="T4" fmla="*/ 0 w 108"/>
                      <a:gd name="T5" fmla="*/ 0 h 120"/>
                      <a:gd name="T6" fmla="*/ 0 w 108"/>
                      <a:gd name="T7" fmla="*/ 120 h 120"/>
                      <a:gd name="T8" fmla="*/ 108 w 108"/>
                      <a:gd name="T9" fmla="*/ 120 h 120"/>
                      <a:gd name="T10" fmla="*/ 104 w 108"/>
                      <a:gd name="T11" fmla="*/ 15 h 120"/>
                    </a:gdLst>
                    <a:ahLst/>
                    <a:cxnLst>
                      <a:cxn ang="0">
                        <a:pos x="T0" y="T1"/>
                      </a:cxn>
                      <a:cxn ang="0">
                        <a:pos x="T2" y="T3"/>
                      </a:cxn>
                      <a:cxn ang="0">
                        <a:pos x="T4" y="T5"/>
                      </a:cxn>
                      <a:cxn ang="0">
                        <a:pos x="T6" y="T7"/>
                      </a:cxn>
                      <a:cxn ang="0">
                        <a:pos x="T8" y="T9"/>
                      </a:cxn>
                      <a:cxn ang="0">
                        <a:pos x="T10" y="T11"/>
                      </a:cxn>
                    </a:cxnLst>
                    <a:rect l="0" t="0" r="r" b="b"/>
                    <a:pathLst>
                      <a:path w="108" h="120">
                        <a:moveTo>
                          <a:pt x="104" y="15"/>
                        </a:moveTo>
                        <a:lnTo>
                          <a:pt x="53" y="8"/>
                        </a:lnTo>
                        <a:lnTo>
                          <a:pt x="0" y="0"/>
                        </a:lnTo>
                        <a:lnTo>
                          <a:pt x="0" y="120"/>
                        </a:lnTo>
                        <a:lnTo>
                          <a:pt x="108" y="120"/>
                        </a:lnTo>
                        <a:lnTo>
                          <a:pt x="104" y="15"/>
                        </a:lnTo>
                        <a:close/>
                      </a:path>
                    </a:pathLst>
                  </a:custGeom>
                  <a:solidFill>
                    <a:srgbClr val="000066"/>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Arial" pitchFamily="34" charset="0"/>
                      <a:cs typeface="Arial" pitchFamily="34" charset="0"/>
                    </a:endParaRPr>
                  </a:p>
                </p:txBody>
              </p:sp>
              <p:sp>
                <p:nvSpPr>
                  <p:cNvPr id="102" name="Freeform 41"/>
                  <p:cNvSpPr>
                    <a:spLocks noChangeAspect="1"/>
                  </p:cNvSpPr>
                  <p:nvPr/>
                </p:nvSpPr>
                <p:spPr bwMode="auto">
                  <a:xfrm flipH="1">
                    <a:off x="2465" y="2092"/>
                    <a:ext cx="47" cy="81"/>
                  </a:xfrm>
                  <a:custGeom>
                    <a:avLst/>
                    <a:gdLst>
                      <a:gd name="T0" fmla="*/ 0 w 329"/>
                      <a:gd name="T1" fmla="*/ 300 h 313"/>
                      <a:gd name="T2" fmla="*/ 150 w 329"/>
                      <a:gd name="T3" fmla="*/ 292 h 313"/>
                      <a:gd name="T4" fmla="*/ 300 w 329"/>
                      <a:gd name="T5" fmla="*/ 172 h 313"/>
                      <a:gd name="T6" fmla="*/ 322 w 329"/>
                      <a:gd name="T7" fmla="*/ 0 h 313"/>
                    </a:gdLst>
                    <a:ahLst/>
                    <a:cxnLst>
                      <a:cxn ang="0">
                        <a:pos x="T0" y="T1"/>
                      </a:cxn>
                      <a:cxn ang="0">
                        <a:pos x="T2" y="T3"/>
                      </a:cxn>
                      <a:cxn ang="0">
                        <a:pos x="T4" y="T5"/>
                      </a:cxn>
                      <a:cxn ang="0">
                        <a:pos x="T6" y="T7"/>
                      </a:cxn>
                    </a:cxnLst>
                    <a:rect l="0" t="0" r="r" b="b"/>
                    <a:pathLst>
                      <a:path w="329" h="313">
                        <a:moveTo>
                          <a:pt x="0" y="300"/>
                        </a:moveTo>
                        <a:cubicBezTo>
                          <a:pt x="50" y="306"/>
                          <a:pt x="100" y="313"/>
                          <a:pt x="150" y="292"/>
                        </a:cubicBezTo>
                        <a:cubicBezTo>
                          <a:pt x="200" y="271"/>
                          <a:pt x="271" y="221"/>
                          <a:pt x="300" y="172"/>
                        </a:cubicBezTo>
                        <a:cubicBezTo>
                          <a:pt x="329" y="123"/>
                          <a:pt x="325" y="61"/>
                          <a:pt x="322" y="0"/>
                        </a:cubicBezTo>
                      </a:path>
                    </a:pathLst>
                  </a:custGeom>
                  <a:noFill/>
                  <a:ln w="19050" cap="flat" cmpd="sng">
                    <a:solidFill>
                      <a:srgbClr val="FF0000"/>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latin typeface="Arial" pitchFamily="34" charset="0"/>
                      <a:cs typeface="Arial" pitchFamily="34" charset="0"/>
                    </a:endParaRPr>
                  </a:p>
                </p:txBody>
              </p:sp>
            </p:grpSp>
          </p:grpSp>
          <p:sp>
            <p:nvSpPr>
              <p:cNvPr id="134" name="矩形 133"/>
              <p:cNvSpPr/>
              <p:nvPr/>
            </p:nvSpPr>
            <p:spPr>
              <a:xfrm>
                <a:off x="518097" y="2381457"/>
                <a:ext cx="1630575" cy="323165"/>
              </a:xfrm>
              <a:prstGeom prst="rect">
                <a:avLst/>
              </a:prstGeom>
            </p:spPr>
            <p:txBody>
              <a:bodyPr wrap="none">
                <a:spAutoFit/>
              </a:bodyPr>
              <a:lstStyle/>
              <a:p>
                <a:r>
                  <a:rPr lang="en-US" altLang="zh-CN" sz="1500" dirty="0" smtClean="0">
                    <a:latin typeface="Arial" pitchFamily="34" charset="0"/>
                    <a:cs typeface="Arial" pitchFamily="34" charset="0"/>
                  </a:rPr>
                  <a:t>Internal oil circuit</a:t>
                </a:r>
                <a:endParaRPr lang="zh-CN" altLang="en-US" sz="1500" dirty="0">
                  <a:latin typeface="Arial" pitchFamily="34" charset="0"/>
                  <a:cs typeface="Arial" pitchFamily="34" charset="0"/>
                </a:endParaRPr>
              </a:p>
            </p:txBody>
          </p:sp>
          <p:sp>
            <p:nvSpPr>
              <p:cNvPr id="135" name="矩形 134"/>
              <p:cNvSpPr/>
              <p:nvPr/>
            </p:nvSpPr>
            <p:spPr>
              <a:xfrm>
                <a:off x="337515" y="5721345"/>
                <a:ext cx="2092462" cy="1092607"/>
              </a:xfrm>
              <a:prstGeom prst="rect">
                <a:avLst/>
              </a:prstGeom>
            </p:spPr>
            <p:txBody>
              <a:bodyPr wrap="square">
                <a:spAutoFit/>
              </a:bodyPr>
              <a:lstStyle/>
              <a:p>
                <a:r>
                  <a:rPr lang="en-US" altLang="zh-CN" sz="1300" dirty="0" smtClean="0">
                    <a:latin typeface="Arial" pitchFamily="34" charset="0"/>
                    <a:cs typeface="Arial" pitchFamily="34" charset="0"/>
                  </a:rPr>
                  <a:t>When there is not enough oil, the lubricating effect will be poor and the compressor will be worn easily.</a:t>
                </a:r>
                <a:endParaRPr lang="zh-CN" altLang="en-US" sz="1300" dirty="0">
                  <a:latin typeface="Arial" pitchFamily="34" charset="0"/>
                  <a:cs typeface="Arial" pitchFamily="34" charset="0"/>
                </a:endParaRPr>
              </a:p>
            </p:txBody>
          </p:sp>
        </p:grpSp>
        <p:sp>
          <p:nvSpPr>
            <p:cNvPr id="140" name="AutoShape 7"/>
            <p:cNvSpPr>
              <a:spLocks noChangeArrowheads="1"/>
            </p:cNvSpPr>
            <p:nvPr/>
          </p:nvSpPr>
          <p:spPr bwMode="auto">
            <a:xfrm>
              <a:off x="1277518" y="5395792"/>
              <a:ext cx="231774" cy="96607"/>
            </a:xfrm>
            <a:prstGeom prst="rightArrow">
              <a:avLst>
                <a:gd name="adj1" fmla="val 45676"/>
                <a:gd name="adj2" fmla="val 62329"/>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p>
              <a:endParaRPr lang="zh-CN" altLang="en-US"/>
            </a:p>
          </p:txBody>
        </p:sp>
        <p:sp>
          <p:nvSpPr>
            <p:cNvPr id="141" name="AutoShape 7"/>
            <p:cNvSpPr>
              <a:spLocks noChangeArrowheads="1"/>
            </p:cNvSpPr>
            <p:nvPr/>
          </p:nvSpPr>
          <p:spPr bwMode="auto">
            <a:xfrm>
              <a:off x="1277518" y="5213263"/>
              <a:ext cx="231774" cy="96607"/>
            </a:xfrm>
            <a:prstGeom prst="rightArrow">
              <a:avLst>
                <a:gd name="adj1" fmla="val 45676"/>
                <a:gd name="adj2" fmla="val 62329"/>
              </a:avLst>
            </a:prstGeom>
            <a:solidFill>
              <a:srgbClr val="FFFF00"/>
            </a:solidFill>
            <a:ln w="12700">
              <a:solidFill>
                <a:schemeClr val="tx1"/>
              </a:solidFill>
              <a:miter lim="800000"/>
              <a:headEnd/>
              <a:tailEnd/>
            </a:ln>
            <a:effectLst/>
          </p:spPr>
          <p:txBody>
            <a:bodyPr wrap="square" anchor="ctr">
              <a:spAutoFit/>
            </a:bodyPr>
            <a:lstStyle/>
            <a:p>
              <a:endParaRPr lang="zh-CN" altLang="en-US"/>
            </a:p>
          </p:txBody>
        </p:sp>
      </p:grpSp>
    </p:spTree>
    <p:extLst>
      <p:ext uri="{BB962C8B-B14F-4D97-AF65-F5344CB8AC3E}">
        <p14:creationId xmlns:p14="http://schemas.microsoft.com/office/powerpoint/2010/main" val="1842327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76762" y="740720"/>
            <a:ext cx="12268762"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Oil system management</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Low-temp </a:t>
            </a:r>
            <a:r>
              <a:rPr lang="en-US" altLang="zh-CN" sz="2400" b="1" dirty="0" smtClean="0">
                <a:solidFill>
                  <a:srgbClr val="FF0000"/>
                </a:solidFill>
                <a:ea typeface="微软雅黑" pitchFamily="34" charset="-122"/>
                <a:cs typeface="Arial" pitchFamily="34" charset="0"/>
              </a:rPr>
              <a:t>multi oil circuit management</a:t>
            </a:r>
            <a:endParaRPr lang="en-US" altLang="zh-CN" sz="2400" b="1" dirty="0">
              <a:solidFill>
                <a:srgbClr val="FF0000"/>
              </a:solidFill>
              <a:ea typeface="微软雅黑" pitchFamily="34" charset="-122"/>
              <a:cs typeface="Arial" pitchFamily="34" charset="0"/>
            </a:endParaRPr>
          </a:p>
        </p:txBody>
      </p:sp>
      <p:sp>
        <p:nvSpPr>
          <p:cNvPr id="9" name="矩形 8"/>
          <p:cNvSpPr/>
          <p:nvPr/>
        </p:nvSpPr>
        <p:spPr>
          <a:xfrm>
            <a:off x="292533" y="1198204"/>
            <a:ext cx="7964274" cy="400105"/>
          </a:xfrm>
          <a:prstGeom prst="rect">
            <a:avLst/>
          </a:prstGeom>
        </p:spPr>
        <p:txBody>
          <a:bodyPr wrap="square" lIns="121917" tIns="60958" rIns="121917" bIns="60958">
            <a:spAutoFit/>
          </a:bodyPr>
          <a:lstStyle/>
          <a:p>
            <a:r>
              <a:rPr lang="en-US" altLang="zh-CN" dirty="0" smtClean="0">
                <a:latin typeface="Arial" pitchFamily="34" charset="0"/>
                <a:ea typeface="微软雅黑" pitchFamily="34" charset="-122"/>
                <a:cs typeface="Arial" pitchFamily="34" charset="0"/>
              </a:rPr>
              <a:t>6</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major oil paths ensure the smooth and reliable oil circuit.</a:t>
            </a:r>
            <a:endParaRPr lang="en-US" altLang="zh-CN" dirty="0">
              <a:latin typeface="Arial" pitchFamily="34" charset="0"/>
              <a:ea typeface="微软雅黑" pitchFamily="34" charset="-122"/>
              <a:cs typeface="Arial" pitchFamily="34" charset="0"/>
            </a:endParaRPr>
          </a:p>
        </p:txBody>
      </p:sp>
      <p:sp>
        <p:nvSpPr>
          <p:cNvPr id="1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8" name="图片 17"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9" name="矩形 18"/>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pSp>
        <p:nvGrpSpPr>
          <p:cNvPr id="10" name="组合 9"/>
          <p:cNvGrpSpPr/>
          <p:nvPr/>
        </p:nvGrpSpPr>
        <p:grpSpPr>
          <a:xfrm>
            <a:off x="10337800" y="-38100"/>
            <a:ext cx="1854200" cy="833747"/>
            <a:chOff x="10337800" y="-38100"/>
            <a:chExt cx="1854200" cy="833747"/>
          </a:xfrm>
        </p:grpSpPr>
        <p:sp>
          <p:nvSpPr>
            <p:cNvPr id="11"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35" name="矩形 34"/>
          <p:cNvSpPr/>
          <p:nvPr/>
        </p:nvSpPr>
        <p:spPr bwMode="auto">
          <a:xfrm>
            <a:off x="4605053" y="5310056"/>
            <a:ext cx="1105465" cy="5889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nvGrpSpPr>
          <p:cNvPr id="6" name="组合 5"/>
          <p:cNvGrpSpPr/>
          <p:nvPr/>
        </p:nvGrpSpPr>
        <p:grpSpPr>
          <a:xfrm>
            <a:off x="1037013" y="1718068"/>
            <a:ext cx="9877425" cy="4257675"/>
            <a:chOff x="1299792" y="2013218"/>
            <a:chExt cx="9877425" cy="4257675"/>
          </a:xfrm>
        </p:grpSpPr>
        <p:grpSp>
          <p:nvGrpSpPr>
            <p:cNvPr id="4" name="组合 3"/>
            <p:cNvGrpSpPr/>
            <p:nvPr/>
          </p:nvGrpSpPr>
          <p:grpSpPr>
            <a:xfrm>
              <a:off x="1299792" y="2013218"/>
              <a:ext cx="9877425" cy="4257675"/>
              <a:chOff x="1299792" y="2013218"/>
              <a:chExt cx="9877425" cy="4257675"/>
            </a:xfrm>
          </p:grpSpPr>
          <p:grpSp>
            <p:nvGrpSpPr>
              <p:cNvPr id="3" name="组合 2"/>
              <p:cNvGrpSpPr/>
              <p:nvPr/>
            </p:nvGrpSpPr>
            <p:grpSpPr>
              <a:xfrm>
                <a:off x="1299792" y="2013218"/>
                <a:ext cx="9877425" cy="4257675"/>
                <a:chOff x="1299792" y="2013218"/>
                <a:chExt cx="9877425" cy="425767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9792" y="2013218"/>
                  <a:ext cx="987742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201547" y="2307033"/>
                  <a:ext cx="2220686" cy="369332"/>
                </a:xfrm>
                <a:prstGeom prst="rect">
                  <a:avLst/>
                </a:prstGeom>
                <a:solidFill>
                  <a:schemeClr val="bg1"/>
                </a:solidFill>
                <a:ln>
                  <a:noFill/>
                </a:ln>
              </p:spPr>
              <p:txBody>
                <a:bodyPr wrap="square" rtlCol="0">
                  <a:spAutoFit/>
                </a:bodyPr>
                <a:lstStyle/>
                <a:p>
                  <a:r>
                    <a:rPr lang="en-US" altLang="zh-CN" dirty="0" smtClean="0"/>
                    <a:t>2. Main pipe oil path</a:t>
                  </a:r>
                  <a:endParaRPr lang="zh-CN" altLang="en-US" dirty="0"/>
                </a:p>
              </p:txBody>
            </p:sp>
            <p:sp>
              <p:nvSpPr>
                <p:cNvPr id="2" name="矩形 1"/>
                <p:cNvSpPr/>
                <p:nvPr/>
              </p:nvSpPr>
              <p:spPr bwMode="auto">
                <a:xfrm>
                  <a:off x="2204482" y="3291531"/>
                  <a:ext cx="717697" cy="5889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13" name="TextBox 12"/>
                <p:cNvSpPr txBox="1"/>
                <p:nvPr/>
              </p:nvSpPr>
              <p:spPr>
                <a:xfrm>
                  <a:off x="1981345" y="3455263"/>
                  <a:ext cx="1223169" cy="338554"/>
                </a:xfrm>
                <a:prstGeom prst="rect">
                  <a:avLst/>
                </a:prstGeom>
                <a:noFill/>
              </p:spPr>
              <p:txBody>
                <a:bodyPr wrap="square" rtlCol="0">
                  <a:spAutoFit/>
                </a:bodyPr>
                <a:lstStyle/>
                <a:p>
                  <a:r>
                    <a:rPr lang="en-US" altLang="zh-CN" sz="1600" dirty="0" smtClean="0"/>
                    <a:t>Compressor</a:t>
                  </a:r>
                  <a:endParaRPr lang="zh-CN" altLang="en-US" sz="1600" dirty="0"/>
                </a:p>
              </p:txBody>
            </p:sp>
            <p:sp>
              <p:nvSpPr>
                <p:cNvPr id="29" name="TextBox 28"/>
                <p:cNvSpPr txBox="1"/>
                <p:nvPr/>
              </p:nvSpPr>
              <p:spPr>
                <a:xfrm>
                  <a:off x="4699515" y="5359142"/>
                  <a:ext cx="1126989" cy="646331"/>
                </a:xfrm>
                <a:prstGeom prst="rect">
                  <a:avLst/>
                </a:prstGeom>
                <a:noFill/>
              </p:spPr>
              <p:txBody>
                <a:bodyPr wrap="square" rtlCol="0">
                  <a:spAutoFit/>
                </a:bodyPr>
                <a:lstStyle/>
                <a:p>
                  <a:r>
                    <a:rPr lang="en-US" altLang="zh-CN" dirty="0" smtClean="0"/>
                    <a:t>Gas liquid separator</a:t>
                  </a:r>
                  <a:endParaRPr lang="zh-CN" altLang="en-US" dirty="0"/>
                </a:p>
              </p:txBody>
            </p:sp>
            <p:sp>
              <p:nvSpPr>
                <p:cNvPr id="48" name="矩形 47"/>
                <p:cNvSpPr/>
                <p:nvPr/>
              </p:nvSpPr>
              <p:spPr bwMode="auto">
                <a:xfrm>
                  <a:off x="4613342" y="5420241"/>
                  <a:ext cx="1097176" cy="5889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30" name="矩形 29"/>
              <p:cNvSpPr/>
              <p:nvPr/>
            </p:nvSpPr>
            <p:spPr bwMode="auto">
              <a:xfrm>
                <a:off x="3348139" y="3594848"/>
                <a:ext cx="1044567" cy="28558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1" name="矩形 30"/>
              <p:cNvSpPr/>
              <p:nvPr/>
            </p:nvSpPr>
            <p:spPr bwMode="auto">
              <a:xfrm>
                <a:off x="3470385" y="4095947"/>
                <a:ext cx="832674" cy="27746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2" name="矩形 31"/>
              <p:cNvSpPr/>
              <p:nvPr/>
            </p:nvSpPr>
            <p:spPr bwMode="auto">
              <a:xfrm>
                <a:off x="4201547" y="2950675"/>
                <a:ext cx="442171" cy="5634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3" name="矩形 32"/>
              <p:cNvSpPr/>
              <p:nvPr/>
            </p:nvSpPr>
            <p:spPr bwMode="auto">
              <a:xfrm>
                <a:off x="5018147" y="3755148"/>
                <a:ext cx="1136670" cy="5889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4" name="矩形 33"/>
              <p:cNvSpPr/>
              <p:nvPr/>
            </p:nvSpPr>
            <p:spPr bwMode="auto">
              <a:xfrm>
                <a:off x="2100944" y="4864294"/>
                <a:ext cx="1431150" cy="5889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6" name="矩形 35"/>
              <p:cNvSpPr/>
              <p:nvPr/>
            </p:nvSpPr>
            <p:spPr bwMode="auto">
              <a:xfrm>
                <a:off x="7036251" y="3567953"/>
                <a:ext cx="1910525" cy="31376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7" name="矩形 36"/>
              <p:cNvSpPr/>
              <p:nvPr/>
            </p:nvSpPr>
            <p:spPr bwMode="auto">
              <a:xfrm>
                <a:off x="7359796" y="4531711"/>
                <a:ext cx="1529250" cy="34508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8" name="矩形 37"/>
              <p:cNvSpPr/>
              <p:nvPr/>
            </p:nvSpPr>
            <p:spPr bwMode="auto">
              <a:xfrm>
                <a:off x="9626481" y="4074043"/>
                <a:ext cx="930007" cy="5889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grpSp>
          <p:nvGrpSpPr>
            <p:cNvPr id="5" name="组合 4"/>
            <p:cNvGrpSpPr/>
            <p:nvPr/>
          </p:nvGrpSpPr>
          <p:grpSpPr>
            <a:xfrm>
              <a:off x="1709470" y="3068572"/>
              <a:ext cx="8994366" cy="2840945"/>
              <a:chOff x="1709470" y="3068572"/>
              <a:chExt cx="8994366" cy="2840945"/>
            </a:xfrm>
          </p:grpSpPr>
          <p:sp>
            <p:nvSpPr>
              <p:cNvPr id="40" name="TextBox 23"/>
              <p:cNvSpPr txBox="1"/>
              <p:nvPr/>
            </p:nvSpPr>
            <p:spPr>
              <a:xfrm>
                <a:off x="3809952" y="3068572"/>
                <a:ext cx="1547154" cy="369332"/>
              </a:xfrm>
              <a:prstGeom prst="rect">
                <a:avLst/>
              </a:prstGeom>
              <a:noFill/>
            </p:spPr>
            <p:txBody>
              <a:bodyPr wrap="square" rtlCol="0">
                <a:spAutoFit/>
              </a:bodyPr>
              <a:lstStyle/>
              <a:p>
                <a:r>
                  <a:rPr lang="en-US" altLang="zh-CN" dirty="0" smtClean="0"/>
                  <a:t>Oil separator</a:t>
                </a:r>
                <a:endParaRPr lang="zh-CN" altLang="en-US" dirty="0"/>
              </a:p>
            </p:txBody>
          </p:sp>
          <p:sp>
            <p:nvSpPr>
              <p:cNvPr id="41" name="TextBox 21"/>
              <p:cNvSpPr txBox="1"/>
              <p:nvPr/>
            </p:nvSpPr>
            <p:spPr>
              <a:xfrm>
                <a:off x="3249168" y="3964249"/>
                <a:ext cx="1185942" cy="646331"/>
              </a:xfrm>
              <a:prstGeom prst="rect">
                <a:avLst/>
              </a:prstGeom>
              <a:noFill/>
            </p:spPr>
            <p:txBody>
              <a:bodyPr wrap="square" rtlCol="0">
                <a:spAutoFit/>
              </a:bodyPr>
              <a:lstStyle/>
              <a:p>
                <a:r>
                  <a:rPr lang="en-US" altLang="zh-CN" dirty="0" smtClean="0"/>
                  <a:t>1. Main oil path</a:t>
                </a:r>
                <a:endParaRPr lang="zh-CN" altLang="en-US" dirty="0"/>
              </a:p>
            </p:txBody>
          </p:sp>
          <p:sp>
            <p:nvSpPr>
              <p:cNvPr id="42" name="TextBox 22"/>
              <p:cNvSpPr txBox="1"/>
              <p:nvPr/>
            </p:nvSpPr>
            <p:spPr>
              <a:xfrm>
                <a:off x="3274707" y="3437904"/>
                <a:ext cx="1394410" cy="646331"/>
              </a:xfrm>
              <a:prstGeom prst="rect">
                <a:avLst/>
              </a:prstGeom>
              <a:noFill/>
            </p:spPr>
            <p:txBody>
              <a:bodyPr wrap="square" rtlCol="0">
                <a:spAutoFit/>
              </a:bodyPr>
              <a:lstStyle/>
              <a:p>
                <a:r>
                  <a:rPr lang="en-US" altLang="zh-CN" dirty="0" smtClean="0"/>
                  <a:t>5. Balancing oil path</a:t>
                </a:r>
                <a:endParaRPr lang="zh-CN" altLang="en-US" dirty="0"/>
              </a:p>
            </p:txBody>
          </p:sp>
          <p:sp>
            <p:nvSpPr>
              <p:cNvPr id="43" name="TextBox 24"/>
              <p:cNvSpPr txBox="1"/>
              <p:nvPr/>
            </p:nvSpPr>
            <p:spPr>
              <a:xfrm>
                <a:off x="4956851" y="3865137"/>
                <a:ext cx="1606045" cy="646331"/>
              </a:xfrm>
              <a:prstGeom prst="rect">
                <a:avLst/>
              </a:prstGeom>
              <a:noFill/>
            </p:spPr>
            <p:txBody>
              <a:bodyPr wrap="square" rtlCol="0">
                <a:spAutoFit/>
              </a:bodyPr>
              <a:lstStyle/>
              <a:p>
                <a:r>
                  <a:rPr lang="en-US" altLang="zh-CN" dirty="0" smtClean="0"/>
                  <a:t>4. Low-temp oil path</a:t>
                </a:r>
                <a:endParaRPr lang="zh-CN" altLang="en-US" dirty="0"/>
              </a:p>
            </p:txBody>
          </p:sp>
          <p:sp>
            <p:nvSpPr>
              <p:cNvPr id="44" name="TextBox 20"/>
              <p:cNvSpPr txBox="1"/>
              <p:nvPr/>
            </p:nvSpPr>
            <p:spPr>
              <a:xfrm>
                <a:off x="1709470" y="4794405"/>
                <a:ext cx="1707719" cy="646331"/>
              </a:xfrm>
              <a:prstGeom prst="rect">
                <a:avLst/>
              </a:prstGeom>
              <a:noFill/>
            </p:spPr>
            <p:txBody>
              <a:bodyPr wrap="square" rtlCol="0">
                <a:spAutoFit/>
              </a:bodyPr>
              <a:lstStyle/>
              <a:p>
                <a:r>
                  <a:rPr lang="en-US" altLang="zh-CN" dirty="0" smtClean="0"/>
                  <a:t>3. Gas separator oil path</a:t>
                </a:r>
                <a:endParaRPr lang="zh-CN" altLang="en-US" dirty="0"/>
              </a:p>
            </p:txBody>
          </p:sp>
          <p:sp>
            <p:nvSpPr>
              <p:cNvPr id="45" name="TextBox 26"/>
              <p:cNvSpPr txBox="1"/>
              <p:nvPr/>
            </p:nvSpPr>
            <p:spPr>
              <a:xfrm>
                <a:off x="6480774" y="4511468"/>
                <a:ext cx="2863933" cy="369332"/>
              </a:xfrm>
              <a:prstGeom prst="rect">
                <a:avLst/>
              </a:prstGeom>
              <a:noFill/>
            </p:spPr>
            <p:txBody>
              <a:bodyPr wrap="square" rtlCol="0">
                <a:spAutoFit/>
              </a:bodyPr>
              <a:lstStyle/>
              <a:p>
                <a:r>
                  <a:rPr lang="en-US" altLang="zh-CN" dirty="0" smtClean="0"/>
                  <a:t>6. Heat exchanger oil path</a:t>
                </a:r>
                <a:endParaRPr lang="zh-CN" altLang="en-US" dirty="0"/>
              </a:p>
            </p:txBody>
          </p:sp>
          <p:sp>
            <p:nvSpPr>
              <p:cNvPr id="46" name="TextBox 25"/>
              <p:cNvSpPr txBox="1"/>
              <p:nvPr/>
            </p:nvSpPr>
            <p:spPr>
              <a:xfrm>
                <a:off x="9523066" y="4059911"/>
                <a:ext cx="1180770" cy="646331"/>
              </a:xfrm>
              <a:prstGeom prst="rect">
                <a:avLst/>
              </a:prstGeom>
              <a:noFill/>
            </p:spPr>
            <p:txBody>
              <a:bodyPr wrap="square" rtlCol="0">
                <a:spAutoFit/>
              </a:bodyPr>
              <a:lstStyle/>
              <a:p>
                <a:r>
                  <a:rPr lang="en-US" altLang="zh-CN" dirty="0" smtClean="0"/>
                  <a:t>Throttling device</a:t>
                </a:r>
                <a:endParaRPr lang="zh-CN" altLang="en-US" dirty="0"/>
              </a:p>
            </p:txBody>
          </p:sp>
          <p:sp>
            <p:nvSpPr>
              <p:cNvPr id="47" name="TextBox 26"/>
              <p:cNvSpPr txBox="1"/>
              <p:nvPr/>
            </p:nvSpPr>
            <p:spPr>
              <a:xfrm>
                <a:off x="6480774" y="3570482"/>
                <a:ext cx="2863933" cy="369332"/>
              </a:xfrm>
              <a:prstGeom prst="rect">
                <a:avLst/>
              </a:prstGeom>
              <a:noFill/>
            </p:spPr>
            <p:txBody>
              <a:bodyPr wrap="square" rtlCol="0">
                <a:spAutoFit/>
              </a:bodyPr>
              <a:lstStyle/>
              <a:p>
                <a:r>
                  <a:rPr lang="en-US" altLang="zh-CN" dirty="0" smtClean="0"/>
                  <a:t>6. Heat exchanger oil path</a:t>
                </a:r>
                <a:endParaRPr lang="zh-CN" altLang="en-US" dirty="0"/>
              </a:p>
            </p:txBody>
          </p:sp>
          <p:sp>
            <p:nvSpPr>
              <p:cNvPr id="49" name="TextBox 28"/>
              <p:cNvSpPr txBox="1"/>
              <p:nvPr/>
            </p:nvSpPr>
            <p:spPr>
              <a:xfrm>
                <a:off x="4562518" y="5263186"/>
                <a:ext cx="1126989" cy="646331"/>
              </a:xfrm>
              <a:prstGeom prst="rect">
                <a:avLst/>
              </a:prstGeom>
              <a:noFill/>
            </p:spPr>
            <p:txBody>
              <a:bodyPr wrap="square" rtlCol="0">
                <a:spAutoFit/>
              </a:bodyPr>
              <a:lstStyle/>
              <a:p>
                <a:r>
                  <a:rPr lang="en-US" altLang="zh-CN" dirty="0" smtClean="0"/>
                  <a:t>Gas liquid separator</a:t>
                </a:r>
                <a:endParaRPr lang="zh-CN" altLang="en-US" dirty="0"/>
              </a:p>
            </p:txBody>
          </p:sp>
        </p:grpSp>
      </p:grpSp>
    </p:spTree>
    <p:extLst>
      <p:ext uri="{BB962C8B-B14F-4D97-AF65-F5344CB8AC3E}">
        <p14:creationId xmlns:p14="http://schemas.microsoft.com/office/powerpoint/2010/main" val="402925737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08788" y="1214982"/>
            <a:ext cx="11366103" cy="954103"/>
          </a:xfrm>
          <a:prstGeom prst="rect">
            <a:avLst/>
          </a:prstGeom>
        </p:spPr>
        <p:txBody>
          <a:bodyPr wrap="square" lIns="121917" tIns="60958" rIns="121917" bIns="60958">
            <a:spAutoFit/>
          </a:bodyPr>
          <a:lstStyle/>
          <a:p>
            <a:r>
              <a:rPr lang="en-US" altLang="zh-CN" dirty="0" smtClean="0">
                <a:latin typeface="Arial" pitchFamily="34" charset="0"/>
                <a:ea typeface="微软雅黑" pitchFamily="34" charset="-122"/>
                <a:cs typeface="Arial" pitchFamily="34" charset="0"/>
              </a:rPr>
              <a:t>There is no need for external oil balance pipe. By collecting and calculating the capacity output and threshold of each module, the distribution of refrigerating oil is automatically controlled to ensure stable operation of the system.</a:t>
            </a:r>
            <a:endParaRPr lang="en-US" altLang="zh-CN" dirty="0">
              <a:latin typeface="Arial" pitchFamily="34" charset="0"/>
              <a:ea typeface="微软雅黑" pitchFamily="34" charset="-122"/>
              <a:cs typeface="Arial" pitchFamily="34" charset="0"/>
            </a:endParaRPr>
          </a:p>
        </p:txBody>
      </p:sp>
      <p:sp>
        <p:nvSpPr>
          <p:cNvPr id="2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7" name="图片 36"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8" name="矩形 37"/>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39" name="Text Box 15"/>
          <p:cNvSpPr txBox="1">
            <a:spLocks noChangeArrowheads="1"/>
          </p:cNvSpPr>
          <p:nvPr/>
        </p:nvSpPr>
        <p:spPr bwMode="gray">
          <a:xfrm>
            <a:off x="-110821" y="712147"/>
            <a:ext cx="12302821"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 Oil system management</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Self-balancing </a:t>
            </a:r>
            <a:r>
              <a:rPr lang="en-US" altLang="zh-CN" sz="2400" b="1" dirty="0" smtClean="0">
                <a:solidFill>
                  <a:srgbClr val="FF0000"/>
                </a:solidFill>
                <a:ea typeface="微软雅黑" pitchFamily="34" charset="-122"/>
                <a:cs typeface="Arial" pitchFamily="34" charset="0"/>
              </a:rPr>
              <a:t>control without oil balance pipe</a:t>
            </a:r>
            <a:endParaRPr lang="en-US" altLang="zh-CN" sz="2400" b="1" dirty="0">
              <a:solidFill>
                <a:srgbClr val="FF0000"/>
              </a:solidFill>
              <a:ea typeface="微软雅黑" pitchFamily="34" charset="-122"/>
              <a:cs typeface="Arial" pitchFamily="34" charset="0"/>
            </a:endParaRPr>
          </a:p>
        </p:txBody>
      </p:sp>
      <p:grpSp>
        <p:nvGrpSpPr>
          <p:cNvPr id="40" name="组合 39"/>
          <p:cNvGrpSpPr/>
          <p:nvPr/>
        </p:nvGrpSpPr>
        <p:grpSpPr>
          <a:xfrm>
            <a:off x="10337800" y="-38100"/>
            <a:ext cx="1854200" cy="833747"/>
            <a:chOff x="10337800" y="-38100"/>
            <a:chExt cx="1854200" cy="833747"/>
          </a:xfrm>
        </p:grpSpPr>
        <p:sp>
          <p:nvSpPr>
            <p:cNvPr id="41"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4"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2" name="组合 1"/>
          <p:cNvGrpSpPr/>
          <p:nvPr/>
        </p:nvGrpSpPr>
        <p:grpSpPr>
          <a:xfrm>
            <a:off x="439296" y="2430367"/>
            <a:ext cx="10177577" cy="2884914"/>
            <a:chOff x="1075790" y="2385543"/>
            <a:chExt cx="10177577" cy="2884914"/>
          </a:xfrm>
        </p:grpSpPr>
        <p:grpSp>
          <p:nvGrpSpPr>
            <p:cNvPr id="83" name="组合 82"/>
            <p:cNvGrpSpPr/>
            <p:nvPr/>
          </p:nvGrpSpPr>
          <p:grpSpPr>
            <a:xfrm>
              <a:off x="1518653" y="3128447"/>
              <a:ext cx="9734714" cy="2142010"/>
              <a:chOff x="701522" y="4343376"/>
              <a:chExt cx="7301036" cy="1676356"/>
            </a:xfrm>
          </p:grpSpPr>
          <p:grpSp>
            <p:nvGrpSpPr>
              <p:cNvPr id="43" name="组合 42"/>
              <p:cNvGrpSpPr/>
              <p:nvPr/>
            </p:nvGrpSpPr>
            <p:grpSpPr>
              <a:xfrm>
                <a:off x="701522" y="5333950"/>
                <a:ext cx="5029068" cy="685782"/>
                <a:chOff x="2057466" y="3657594"/>
                <a:chExt cx="5029068" cy="685782"/>
              </a:xfrm>
            </p:grpSpPr>
            <p:cxnSp>
              <p:nvCxnSpPr>
                <p:cNvPr id="3" name="直接连接符 2"/>
                <p:cNvCxnSpPr/>
                <p:nvPr/>
              </p:nvCxnSpPr>
              <p:spPr bwMode="auto">
                <a:xfrm>
                  <a:off x="2057466"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 name="直接连接符 4"/>
                <p:cNvCxnSpPr/>
                <p:nvPr/>
              </p:nvCxnSpPr>
              <p:spPr bwMode="auto">
                <a:xfrm>
                  <a:off x="2057466" y="4343376"/>
                  <a:ext cx="50290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直接连接符 17"/>
                <p:cNvCxnSpPr/>
                <p:nvPr/>
              </p:nvCxnSpPr>
              <p:spPr bwMode="auto">
                <a:xfrm>
                  <a:off x="3429030"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直接连接符 18"/>
                <p:cNvCxnSpPr/>
                <p:nvPr/>
              </p:nvCxnSpPr>
              <p:spPr bwMode="auto">
                <a:xfrm>
                  <a:off x="4800594"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直接连接符 19"/>
                <p:cNvCxnSpPr/>
                <p:nvPr/>
              </p:nvCxnSpPr>
              <p:spPr bwMode="auto">
                <a:xfrm>
                  <a:off x="6172158" y="3657594"/>
                  <a:ext cx="0" cy="685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直接连接符 20"/>
                <p:cNvCxnSpPr/>
                <p:nvPr/>
              </p:nvCxnSpPr>
              <p:spPr bwMode="auto">
                <a:xfrm>
                  <a:off x="2133664" y="3657594"/>
                  <a:ext cx="0" cy="5333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直接连接符 21"/>
                <p:cNvCxnSpPr/>
                <p:nvPr/>
              </p:nvCxnSpPr>
              <p:spPr bwMode="auto">
                <a:xfrm>
                  <a:off x="2133664" y="4190980"/>
                  <a:ext cx="49528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直接连接符 22"/>
                <p:cNvCxnSpPr/>
                <p:nvPr/>
              </p:nvCxnSpPr>
              <p:spPr bwMode="auto">
                <a:xfrm>
                  <a:off x="3505228" y="3657594"/>
                  <a:ext cx="0" cy="5333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直接连接符 23"/>
                <p:cNvCxnSpPr/>
                <p:nvPr/>
              </p:nvCxnSpPr>
              <p:spPr bwMode="auto">
                <a:xfrm>
                  <a:off x="4876792" y="3657594"/>
                  <a:ext cx="0" cy="5333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直接连接符 24"/>
                <p:cNvCxnSpPr/>
                <p:nvPr/>
              </p:nvCxnSpPr>
              <p:spPr bwMode="auto">
                <a:xfrm>
                  <a:off x="6248356" y="3657594"/>
                  <a:ext cx="0" cy="5333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直接连接符 29"/>
                <p:cNvCxnSpPr/>
                <p:nvPr/>
              </p:nvCxnSpPr>
              <p:spPr bwMode="auto">
                <a:xfrm>
                  <a:off x="2209862" y="3657594"/>
                  <a:ext cx="0" cy="38099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1" name="直接连接符 30"/>
                <p:cNvCxnSpPr/>
                <p:nvPr/>
              </p:nvCxnSpPr>
              <p:spPr bwMode="auto">
                <a:xfrm>
                  <a:off x="2209862" y="4038584"/>
                  <a:ext cx="4114692"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2" name="直接连接符 31"/>
                <p:cNvCxnSpPr/>
                <p:nvPr/>
              </p:nvCxnSpPr>
              <p:spPr bwMode="auto">
                <a:xfrm>
                  <a:off x="3581426" y="3657594"/>
                  <a:ext cx="0" cy="38099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3" name="直接连接符 32"/>
                <p:cNvCxnSpPr/>
                <p:nvPr/>
              </p:nvCxnSpPr>
              <p:spPr bwMode="auto">
                <a:xfrm>
                  <a:off x="4952990" y="3657594"/>
                  <a:ext cx="0" cy="38099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4" name="直接连接符 33"/>
                <p:cNvCxnSpPr/>
                <p:nvPr/>
              </p:nvCxnSpPr>
              <p:spPr bwMode="auto">
                <a:xfrm>
                  <a:off x="6324554" y="3657594"/>
                  <a:ext cx="0" cy="38099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42" name="乘号 41"/>
                <p:cNvSpPr/>
                <p:nvPr/>
              </p:nvSpPr>
              <p:spPr bwMode="auto">
                <a:xfrm>
                  <a:off x="5226681" y="3867138"/>
                  <a:ext cx="304792" cy="266693"/>
                </a:xfrm>
                <a:prstGeom prst="mathMultiply">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sp>
            <p:nvSpPr>
              <p:cNvPr id="82" name="矩形 81"/>
              <p:cNvSpPr/>
              <p:nvPr/>
            </p:nvSpPr>
            <p:spPr>
              <a:xfrm>
                <a:off x="6037837" y="4343376"/>
                <a:ext cx="1964721" cy="879170"/>
              </a:xfrm>
              <a:prstGeom prst="rect">
                <a:avLst/>
              </a:prstGeom>
              <a:noFill/>
            </p:spPr>
            <p:txBody>
              <a:bodyPr wrap="none" lIns="91440" tIns="45720" rIns="91440" bIns="45720">
                <a:spAutoFit/>
              </a:bodyPr>
              <a:lstStyle/>
              <a:p>
                <a:pPr algn="ctr"/>
                <a:r>
                  <a:rPr lang="en-US" altLang="zh-CN" sz="67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GMV6</a:t>
                </a:r>
                <a:endParaRPr lang="zh-CN" altLang="en-US" sz="67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pSp>
        <p:pic>
          <p:nvPicPr>
            <p:cNvPr id="35" name="图片 34"/>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1075790" y="2385543"/>
              <a:ext cx="1764874" cy="2108249"/>
            </a:xfrm>
            <a:prstGeom prst="rect">
              <a:avLst/>
            </a:prstGeom>
          </p:spPr>
        </p:pic>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2904541" y="2385543"/>
              <a:ext cx="1764874" cy="2108249"/>
            </a:xfrm>
            <a:prstGeom prst="rect">
              <a:avLst/>
            </a:prstGeom>
          </p:spPr>
        </p:pic>
        <p:pic>
          <p:nvPicPr>
            <p:cNvPr id="45" name="图片 44"/>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4717898" y="2385543"/>
              <a:ext cx="1764874" cy="2108249"/>
            </a:xfrm>
            <a:prstGeom prst="rect">
              <a:avLst/>
            </a:prstGeom>
          </p:spPr>
        </p:pic>
        <p:pic>
          <p:nvPicPr>
            <p:cNvPr id="46" name="图片 45"/>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6556635" y="2385543"/>
              <a:ext cx="1764874" cy="2108249"/>
            </a:xfrm>
            <a:prstGeom prst="rect">
              <a:avLst/>
            </a:prstGeom>
          </p:spPr>
        </p:pic>
      </p:grpSp>
    </p:spTree>
    <p:extLst>
      <p:ext uri="{BB962C8B-B14F-4D97-AF65-F5344CB8AC3E}">
        <p14:creationId xmlns:p14="http://schemas.microsoft.com/office/powerpoint/2010/main" val="61695391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93893" y="1222902"/>
            <a:ext cx="11366103" cy="954103"/>
          </a:xfrm>
          <a:prstGeom prst="rect">
            <a:avLst/>
          </a:prstGeom>
        </p:spPr>
        <p:txBody>
          <a:bodyPr wrap="square" lIns="121917" tIns="60958" rIns="121917" bIns="60958">
            <a:spAutoFit/>
          </a:bodyPr>
          <a:lstStyle/>
          <a:p>
            <a:r>
              <a:rPr lang="en-US" altLang="zh-CN" dirty="0" smtClean="0">
                <a:latin typeface="Arial" pitchFamily="34" charset="0"/>
                <a:ea typeface="微软雅黑" pitchFamily="34" charset="-122"/>
                <a:cs typeface="Arial" pitchFamily="34" charset="0"/>
              </a:rPr>
              <a:t>When the system is running at low load, the compressor  will actively raise the frequency to discharge the excessive refrigerating oil and store it in the oil separator. This will effectively ensure the heat dissipation of the compressor.</a:t>
            </a:r>
            <a:endParaRPr lang="en-US" altLang="zh-CN" dirty="0">
              <a:latin typeface="Arial" pitchFamily="34" charset="0"/>
              <a:ea typeface="微软雅黑" pitchFamily="34" charset="-122"/>
              <a:cs typeface="Arial" pitchFamily="34" charset="0"/>
            </a:endParaRPr>
          </a:p>
        </p:txBody>
      </p:sp>
      <p:grpSp>
        <p:nvGrpSpPr>
          <p:cNvPr id="28" name="组合 27"/>
          <p:cNvGrpSpPr/>
          <p:nvPr/>
        </p:nvGrpSpPr>
        <p:grpSpPr>
          <a:xfrm>
            <a:off x="2535518" y="2275590"/>
            <a:ext cx="6001999" cy="4140092"/>
            <a:chOff x="1919281" y="1524050"/>
            <a:chExt cx="4853462" cy="3581306"/>
          </a:xfrm>
        </p:grpSpPr>
        <p:grpSp>
          <p:nvGrpSpPr>
            <p:cNvPr id="3" name="组合 2"/>
            <p:cNvGrpSpPr/>
            <p:nvPr/>
          </p:nvGrpSpPr>
          <p:grpSpPr>
            <a:xfrm>
              <a:off x="2018486" y="1524050"/>
              <a:ext cx="1487854" cy="2784383"/>
              <a:chOff x="3962416" y="1524050"/>
              <a:chExt cx="2054516" cy="4460739"/>
            </a:xfrm>
          </p:grpSpPr>
          <p:pic>
            <p:nvPicPr>
              <p:cNvPr id="9" name="图片 8"/>
              <p:cNvPicPr>
                <a:picLocks noChangeAspect="1"/>
              </p:cNvPicPr>
              <p:nvPr/>
            </p:nvPicPr>
            <p:blipFill>
              <a:blip r:embed="rId2" cstate="print">
                <a:extLst>
                  <a:ext uri="{BEBA8EAE-BF5A-486C-A8C5-ECC9F3942E4B}">
                    <a14:imgProps xmlns:a14="http://schemas.microsoft.com/office/drawing/2010/main">
                      <a14:imgLayer r:embed="rId3">
                        <a14:imgEffect>
                          <a14:backgroundRemoval t="897" b="98954" l="1397" r="98324"/>
                        </a14:imgEffect>
                      </a14:imgLayer>
                    </a14:imgProps>
                  </a:ext>
                  <a:ext uri="{28A0092B-C50C-407E-A947-70E740481C1C}">
                    <a14:useLocalDpi xmlns:a14="http://schemas.microsoft.com/office/drawing/2010/main" val="0"/>
                  </a:ext>
                </a:extLst>
              </a:blip>
              <a:stretch>
                <a:fillRect/>
              </a:stretch>
            </p:blipFill>
            <p:spPr>
              <a:xfrm flipH="1">
                <a:off x="3962416" y="1524050"/>
                <a:ext cx="2054516" cy="4460739"/>
              </a:xfrm>
              <a:prstGeom prst="rect">
                <a:avLst/>
              </a:prstGeom>
              <a:noFill/>
            </p:spPr>
          </p:pic>
          <p:sp>
            <p:nvSpPr>
              <p:cNvPr id="2" name="圆角矩形 1"/>
              <p:cNvSpPr/>
              <p:nvPr/>
            </p:nvSpPr>
            <p:spPr bwMode="auto">
              <a:xfrm>
                <a:off x="4419604" y="3657594"/>
                <a:ext cx="1219168" cy="2057346"/>
              </a:xfrm>
              <a:prstGeom prst="roundRect">
                <a:avLst/>
              </a:prstGeom>
              <a:solidFill>
                <a:srgbClr val="EEDEB0">
                  <a:alpha val="42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n w="38100">
                    <a:solidFill>
                      <a:srgbClr val="FF0000"/>
                    </a:solidFill>
                  </a:ln>
                  <a:latin typeface="Arial" pitchFamily="34" charset="0"/>
                  <a:ea typeface="黑体" pitchFamily="2" charset="-122"/>
                  <a:cs typeface="Arial" pitchFamily="34" charset="0"/>
                </a:endParaRPr>
              </a:p>
            </p:txBody>
          </p:sp>
        </p:grpSp>
        <p:grpSp>
          <p:nvGrpSpPr>
            <p:cNvPr id="4" name="组合 3"/>
            <p:cNvGrpSpPr/>
            <p:nvPr/>
          </p:nvGrpSpPr>
          <p:grpSpPr>
            <a:xfrm>
              <a:off x="5280596" y="1524050"/>
              <a:ext cx="1492147" cy="2784383"/>
              <a:chOff x="6327384" y="1524050"/>
              <a:chExt cx="2054516" cy="4460739"/>
            </a:xfrm>
          </p:grpSpPr>
          <p:pic>
            <p:nvPicPr>
              <p:cNvPr id="10" name="图片 9"/>
              <p:cNvPicPr>
                <a:picLocks noChangeAspect="1"/>
              </p:cNvPicPr>
              <p:nvPr/>
            </p:nvPicPr>
            <p:blipFill>
              <a:blip r:embed="rId4" cstate="print">
                <a:extLst>
                  <a:ext uri="{BEBA8EAE-BF5A-486C-A8C5-ECC9F3942E4B}">
                    <a14:imgProps xmlns:a14="http://schemas.microsoft.com/office/drawing/2010/main">
                      <a14:imgLayer r:embed="rId5">
                        <a14:imgEffect>
                          <a14:backgroundRemoval t="598" b="98356" l="2786" r="99164"/>
                        </a14:imgEffect>
                      </a14:imgLayer>
                    </a14:imgProps>
                  </a:ext>
                  <a:ext uri="{28A0092B-C50C-407E-A947-70E740481C1C}">
                    <a14:useLocalDpi xmlns:a14="http://schemas.microsoft.com/office/drawing/2010/main" val="0"/>
                  </a:ext>
                </a:extLst>
              </a:blip>
              <a:stretch>
                <a:fillRect/>
              </a:stretch>
            </p:blipFill>
            <p:spPr>
              <a:xfrm flipH="1">
                <a:off x="6327384" y="1524050"/>
                <a:ext cx="2054516" cy="4460739"/>
              </a:xfrm>
              <a:prstGeom prst="rect">
                <a:avLst/>
              </a:prstGeom>
              <a:noFill/>
            </p:spPr>
          </p:pic>
          <p:sp>
            <p:nvSpPr>
              <p:cNvPr id="11" name="圆角矩形 10"/>
              <p:cNvSpPr/>
              <p:nvPr/>
            </p:nvSpPr>
            <p:spPr bwMode="auto">
              <a:xfrm>
                <a:off x="6784572" y="4952960"/>
                <a:ext cx="1219168" cy="761980"/>
              </a:xfrm>
              <a:prstGeom prst="roundRect">
                <a:avLst/>
              </a:prstGeom>
              <a:solidFill>
                <a:srgbClr val="EEDEB0">
                  <a:alpha val="42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grpSp>
        <p:cxnSp>
          <p:nvCxnSpPr>
            <p:cNvPr id="6" name="直接连接符 5"/>
            <p:cNvCxnSpPr/>
            <p:nvPr/>
          </p:nvCxnSpPr>
          <p:spPr bwMode="auto">
            <a:xfrm>
              <a:off x="1919281" y="5105356"/>
              <a:ext cx="1966936"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6" name="直接连接符 15"/>
            <p:cNvCxnSpPr/>
            <p:nvPr/>
          </p:nvCxnSpPr>
          <p:spPr bwMode="auto">
            <a:xfrm>
              <a:off x="3886218" y="4648168"/>
              <a:ext cx="0" cy="457188"/>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8" name="直接连接符 17"/>
            <p:cNvCxnSpPr/>
            <p:nvPr/>
          </p:nvCxnSpPr>
          <p:spPr bwMode="auto">
            <a:xfrm flipH="1">
              <a:off x="3886218" y="4648168"/>
              <a:ext cx="761976"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0" name="直接连接符 19"/>
            <p:cNvCxnSpPr/>
            <p:nvPr/>
          </p:nvCxnSpPr>
          <p:spPr bwMode="auto">
            <a:xfrm>
              <a:off x="4648194" y="4648168"/>
              <a:ext cx="0" cy="457188"/>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3" name="直接箭头连接符 22"/>
            <p:cNvCxnSpPr/>
            <p:nvPr/>
          </p:nvCxnSpPr>
          <p:spPr bwMode="auto">
            <a:xfrm>
              <a:off x="4648194" y="5105356"/>
              <a:ext cx="2124549"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24" name="右箭头 23"/>
            <p:cNvSpPr/>
            <p:nvPr/>
          </p:nvSpPr>
          <p:spPr bwMode="auto">
            <a:xfrm>
              <a:off x="3810020" y="2590822"/>
              <a:ext cx="1219168" cy="685782"/>
            </a:xfrm>
            <a:prstGeom prst="rightArrow">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sp>
          <p:nvSpPr>
            <p:cNvPr id="25" name="矩形 24"/>
            <p:cNvSpPr/>
            <p:nvPr/>
          </p:nvSpPr>
          <p:spPr>
            <a:xfrm>
              <a:off x="3254496" y="4219898"/>
              <a:ext cx="2358145" cy="399354"/>
            </a:xfrm>
            <a:prstGeom prst="rect">
              <a:avLst/>
            </a:prstGeom>
          </p:spPr>
          <p:txBody>
            <a:bodyPr wrap="none">
              <a:spAutoFit/>
            </a:bodyPr>
            <a:lstStyle/>
            <a:p>
              <a:r>
                <a:rPr lang="en-US" altLang="zh-CN" sz="2400" b="1" dirty="0" smtClean="0">
                  <a:solidFill>
                    <a:srgbClr val="FF0000"/>
                  </a:solidFill>
                  <a:latin typeface="Arial" pitchFamily="34" charset="0"/>
                  <a:ea typeface="微软雅黑" pitchFamily="34" charset="-122"/>
                  <a:cs typeface="Arial" pitchFamily="34" charset="0"/>
                </a:rPr>
                <a:t>Oil drain operation</a:t>
              </a:r>
              <a:endParaRPr lang="zh-CN" altLang="en-US" dirty="0">
                <a:latin typeface="Arial" pitchFamily="34" charset="0"/>
                <a:cs typeface="Arial" pitchFamily="34" charset="0"/>
              </a:endParaRPr>
            </a:p>
          </p:txBody>
        </p:sp>
        <p:sp>
          <p:nvSpPr>
            <p:cNvPr id="26" name="矩形 25"/>
            <p:cNvSpPr/>
            <p:nvPr/>
          </p:nvSpPr>
          <p:spPr>
            <a:xfrm>
              <a:off x="2275040" y="2999565"/>
              <a:ext cx="1100779" cy="505848"/>
            </a:xfrm>
            <a:prstGeom prst="rect">
              <a:avLst/>
            </a:prstGeom>
          </p:spPr>
          <p:txBody>
            <a:bodyPr wrap="none">
              <a:spAutoFit/>
            </a:bodyPr>
            <a:lstStyle/>
            <a:p>
              <a:r>
                <a:rPr lang="en-US" altLang="zh-CN" sz="1600" b="1" dirty="0" smtClean="0">
                  <a:solidFill>
                    <a:srgbClr val="FF0000"/>
                  </a:solidFill>
                  <a:latin typeface="Arial" pitchFamily="34" charset="0"/>
                  <a:ea typeface="微软雅黑" pitchFamily="34" charset="-122"/>
                  <a:cs typeface="Arial" pitchFamily="34" charset="0"/>
                </a:rPr>
                <a:t>Motor temp.</a:t>
              </a:r>
            </a:p>
            <a:p>
              <a:pPr algn="ctr"/>
              <a:r>
                <a:rPr lang="en-US" altLang="zh-CN" sz="1600" b="1" dirty="0" smtClean="0">
                  <a:solidFill>
                    <a:srgbClr val="FF0000"/>
                  </a:solidFill>
                  <a:latin typeface="Arial" pitchFamily="34" charset="0"/>
                  <a:ea typeface="微软雅黑" pitchFamily="34" charset="-122"/>
                  <a:cs typeface="Arial" pitchFamily="34" charset="0"/>
                </a:rPr>
                <a:t>T</a:t>
              </a:r>
              <a:endParaRPr lang="zh-CN" altLang="en-US" sz="1600" dirty="0">
                <a:latin typeface="Arial" pitchFamily="34" charset="0"/>
                <a:cs typeface="Arial" pitchFamily="34" charset="0"/>
              </a:endParaRPr>
            </a:p>
          </p:txBody>
        </p:sp>
        <p:sp>
          <p:nvSpPr>
            <p:cNvPr id="27" name="矩形 26"/>
            <p:cNvSpPr/>
            <p:nvPr/>
          </p:nvSpPr>
          <p:spPr>
            <a:xfrm>
              <a:off x="5520964" y="3023680"/>
              <a:ext cx="1100779" cy="505848"/>
            </a:xfrm>
            <a:prstGeom prst="rect">
              <a:avLst/>
            </a:prstGeom>
          </p:spPr>
          <p:txBody>
            <a:bodyPr wrap="none">
              <a:spAutoFit/>
            </a:bodyPr>
            <a:lstStyle/>
            <a:p>
              <a:r>
                <a:rPr lang="en-US" altLang="zh-CN" sz="1600" b="1" dirty="0" smtClean="0">
                  <a:solidFill>
                    <a:srgbClr val="FF0000"/>
                  </a:solidFill>
                  <a:latin typeface="Arial" pitchFamily="34" charset="0"/>
                  <a:ea typeface="微软雅黑" pitchFamily="34" charset="-122"/>
                  <a:cs typeface="Arial" pitchFamily="34" charset="0"/>
                </a:rPr>
                <a:t>Motor temp.</a:t>
              </a:r>
              <a:endParaRPr lang="en-US" altLang="zh-CN" sz="1600" b="1" dirty="0">
                <a:solidFill>
                  <a:srgbClr val="FF0000"/>
                </a:solidFill>
                <a:latin typeface="Arial" pitchFamily="34" charset="0"/>
                <a:ea typeface="微软雅黑" pitchFamily="34" charset="-122"/>
                <a:cs typeface="Arial" pitchFamily="34" charset="0"/>
              </a:endParaRPr>
            </a:p>
            <a:p>
              <a:pPr algn="ctr"/>
              <a:r>
                <a:rPr lang="en-US" altLang="zh-CN" sz="1600" b="1" dirty="0">
                  <a:solidFill>
                    <a:srgbClr val="FF0000"/>
                  </a:solidFill>
                  <a:latin typeface="Arial" pitchFamily="34" charset="0"/>
                  <a:ea typeface="微软雅黑" pitchFamily="34" charset="-122"/>
                  <a:cs typeface="Arial" pitchFamily="34" charset="0"/>
                </a:rPr>
                <a:t>T-5</a:t>
              </a:r>
              <a:endParaRPr lang="zh-CN" altLang="en-US" sz="1600" dirty="0">
                <a:latin typeface="Arial" pitchFamily="34" charset="0"/>
                <a:cs typeface="Arial" pitchFamily="34" charset="0"/>
              </a:endParaRPr>
            </a:p>
          </p:txBody>
        </p:sp>
      </p:grpSp>
      <p:sp>
        <p:nvSpPr>
          <p:cNvPr id="21"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0" name="图片 29" descr="格力中央空调-彩色.png"/>
          <p:cNvPicPr>
            <a:picLocks noChangeAspect="1"/>
          </p:cNvPicPr>
          <p:nvPr/>
        </p:nvPicPr>
        <p:blipFill>
          <a:blip r:embed="rId6" cstate="print"/>
          <a:stretch>
            <a:fillRect/>
          </a:stretch>
        </p:blipFill>
        <p:spPr>
          <a:xfrm>
            <a:off x="219213" y="131797"/>
            <a:ext cx="1635601" cy="504150"/>
          </a:xfrm>
          <a:prstGeom prst="rect">
            <a:avLst/>
          </a:prstGeom>
        </p:spPr>
      </p:pic>
      <p:sp>
        <p:nvSpPr>
          <p:cNvPr id="31" name="矩形 30"/>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32" name="Text Box 15"/>
          <p:cNvSpPr txBox="1">
            <a:spLocks noChangeArrowheads="1"/>
          </p:cNvSpPr>
          <p:nvPr/>
        </p:nvSpPr>
        <p:spPr bwMode="gray">
          <a:xfrm>
            <a:off x="-81899" y="724847"/>
            <a:ext cx="12273899"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 Oil system management</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Active </a:t>
            </a:r>
            <a:r>
              <a:rPr lang="en-US" altLang="zh-CN" sz="2400" b="1" dirty="0" smtClean="0">
                <a:solidFill>
                  <a:srgbClr val="FF0000"/>
                </a:solidFill>
                <a:ea typeface="微软雅黑" pitchFamily="34" charset="-122"/>
                <a:cs typeface="Arial" pitchFamily="34" charset="0"/>
              </a:rPr>
              <a:t>compressor oil drain control</a:t>
            </a:r>
            <a:endParaRPr lang="en-US" altLang="zh-CN" sz="2400" b="1" dirty="0">
              <a:solidFill>
                <a:srgbClr val="FF0000"/>
              </a:solidFill>
              <a:ea typeface="微软雅黑" pitchFamily="34" charset="-122"/>
              <a:cs typeface="Arial" pitchFamily="34" charset="0"/>
            </a:endParaRPr>
          </a:p>
        </p:txBody>
      </p:sp>
      <p:grpSp>
        <p:nvGrpSpPr>
          <p:cNvPr id="33" name="组合 32"/>
          <p:cNvGrpSpPr/>
          <p:nvPr/>
        </p:nvGrpSpPr>
        <p:grpSpPr>
          <a:xfrm>
            <a:off x="10337800" y="-38100"/>
            <a:ext cx="1854200" cy="833747"/>
            <a:chOff x="10337800" y="-38100"/>
            <a:chExt cx="1854200" cy="833747"/>
          </a:xfrm>
        </p:grpSpPr>
        <p:sp>
          <p:nvSpPr>
            <p:cNvPr id="34"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5"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9903413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76246" y="1121314"/>
            <a:ext cx="11366103" cy="1231102"/>
          </a:xfrm>
          <a:prstGeom prst="rect">
            <a:avLst/>
          </a:prstGeom>
        </p:spPr>
        <p:txBody>
          <a:bodyPr wrap="square" lIns="121917" tIns="60958" rIns="121917" bIns="60958">
            <a:spAutoFit/>
          </a:bodyPr>
          <a:lstStyle/>
          <a:p>
            <a:r>
              <a:rPr lang="en-US" altLang="zh-CN" dirty="0" smtClean="0">
                <a:latin typeface="Arial" pitchFamily="34" charset="0"/>
                <a:ea typeface="微软雅黑" pitchFamily="34" charset="-122"/>
                <a:cs typeface="Arial" pitchFamily="34" charset="0"/>
              </a:rPr>
              <a:t>In terms of modular design, the ODU detects the parameters of each module and the system defines the drift module, memorizes the operating features of the drift module. Each module adjusts the control mode and control threshold of key components according to the difference in characteristics. They can memorize and quickly achieve efficient operation when being restarted the next time.</a:t>
            </a:r>
            <a:endParaRPr lang="en-US" altLang="zh-CN" dirty="0">
              <a:latin typeface="Arial" pitchFamily="34" charset="0"/>
              <a:ea typeface="微软雅黑" pitchFamily="34" charset="-122"/>
              <a:cs typeface="Arial" pitchFamily="34" charset="0"/>
            </a:endParaRPr>
          </a:p>
        </p:txBody>
      </p:sp>
      <p:sp>
        <p:nvSpPr>
          <p:cNvPr id="21"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0" name="图片 2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1" name="矩形 30"/>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32" name="Text Box 15"/>
          <p:cNvSpPr txBox="1">
            <a:spLocks noChangeArrowheads="1"/>
          </p:cNvSpPr>
          <p:nvPr/>
        </p:nvSpPr>
        <p:spPr bwMode="gray">
          <a:xfrm>
            <a:off x="-81899" y="724847"/>
            <a:ext cx="11957224"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③</a:t>
            </a:r>
            <a:r>
              <a:rPr lang="en-US" altLang="zh-CN" sz="2400" b="1" dirty="0" smtClean="0">
                <a:ea typeface="微软雅黑" pitchFamily="34" charset="-122"/>
                <a:cs typeface="Arial" pitchFamily="34" charset="0"/>
              </a:rPr>
              <a:t> Oil system management</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Module </a:t>
            </a:r>
            <a:r>
              <a:rPr lang="en-US" altLang="zh-CN" sz="2400" b="1" dirty="0" smtClean="0">
                <a:solidFill>
                  <a:srgbClr val="FF0000"/>
                </a:solidFill>
                <a:ea typeface="微软雅黑" pitchFamily="34" charset="-122"/>
                <a:cs typeface="Arial" pitchFamily="34" charset="0"/>
              </a:rPr>
              <a:t>piping adaptive control</a:t>
            </a:r>
            <a:endParaRPr lang="en-US" altLang="zh-CN" sz="2400" b="1" dirty="0">
              <a:solidFill>
                <a:srgbClr val="FF0000"/>
              </a:solidFill>
              <a:ea typeface="微软雅黑" pitchFamily="34" charset="-122"/>
              <a:cs typeface="Arial" pitchFamily="34" charset="0"/>
            </a:endParaRPr>
          </a:p>
        </p:txBody>
      </p:sp>
      <p:grpSp>
        <p:nvGrpSpPr>
          <p:cNvPr id="23" name="组合 22"/>
          <p:cNvGrpSpPr/>
          <p:nvPr/>
        </p:nvGrpSpPr>
        <p:grpSpPr>
          <a:xfrm>
            <a:off x="10337800" y="-38100"/>
            <a:ext cx="1854200" cy="833747"/>
            <a:chOff x="10337800" y="-38100"/>
            <a:chExt cx="1854200" cy="833747"/>
          </a:xfrm>
        </p:grpSpPr>
        <p:sp>
          <p:nvSpPr>
            <p:cNvPr id="24"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5"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17" name="组合 16"/>
          <p:cNvGrpSpPr/>
          <p:nvPr/>
        </p:nvGrpSpPr>
        <p:grpSpPr>
          <a:xfrm>
            <a:off x="2278139" y="2355341"/>
            <a:ext cx="7369494" cy="4443140"/>
            <a:chOff x="2278139" y="2355341"/>
            <a:chExt cx="7369494" cy="4443140"/>
          </a:xfrm>
        </p:grpSpPr>
        <p:sp>
          <p:nvSpPr>
            <p:cNvPr id="16" name="矩形 15"/>
            <p:cNvSpPr/>
            <p:nvPr/>
          </p:nvSpPr>
          <p:spPr bwMode="auto">
            <a:xfrm>
              <a:off x="9206753" y="4563479"/>
              <a:ext cx="439271" cy="2231768"/>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nvGrpSpPr>
            <p:cNvPr id="15" name="组合 14"/>
            <p:cNvGrpSpPr/>
            <p:nvPr/>
          </p:nvGrpSpPr>
          <p:grpSpPr>
            <a:xfrm>
              <a:off x="2278139" y="2355341"/>
              <a:ext cx="7369494" cy="4443140"/>
              <a:chOff x="2278139" y="2355341"/>
              <a:chExt cx="7369494" cy="4443140"/>
            </a:xfrm>
          </p:grpSpPr>
          <p:grpSp>
            <p:nvGrpSpPr>
              <p:cNvPr id="13" name="组合 12"/>
              <p:cNvGrpSpPr/>
              <p:nvPr/>
            </p:nvGrpSpPr>
            <p:grpSpPr>
              <a:xfrm>
                <a:off x="2278139" y="2355341"/>
                <a:ext cx="7369494" cy="4443140"/>
                <a:chOff x="2278139" y="2355341"/>
                <a:chExt cx="7369494" cy="4443140"/>
              </a:xfrm>
            </p:grpSpPr>
            <p:grpSp>
              <p:nvGrpSpPr>
                <p:cNvPr id="11" name="组合 10"/>
                <p:cNvGrpSpPr/>
                <p:nvPr/>
              </p:nvGrpSpPr>
              <p:grpSpPr>
                <a:xfrm>
                  <a:off x="2278139" y="2355341"/>
                  <a:ext cx="7369494" cy="4443140"/>
                  <a:chOff x="2278139" y="2355341"/>
                  <a:chExt cx="7369494" cy="4443140"/>
                </a:xfrm>
              </p:grpSpPr>
              <p:grpSp>
                <p:nvGrpSpPr>
                  <p:cNvPr id="9" name="组合 8"/>
                  <p:cNvGrpSpPr/>
                  <p:nvPr/>
                </p:nvGrpSpPr>
                <p:grpSpPr>
                  <a:xfrm>
                    <a:off x="2278139" y="2355341"/>
                    <a:ext cx="7369494" cy="4443140"/>
                    <a:chOff x="2278139" y="2355341"/>
                    <a:chExt cx="7369494" cy="4443140"/>
                  </a:xfrm>
                </p:grpSpPr>
                <p:grpSp>
                  <p:nvGrpSpPr>
                    <p:cNvPr id="6" name="组合 5"/>
                    <p:cNvGrpSpPr/>
                    <p:nvPr/>
                  </p:nvGrpSpPr>
                  <p:grpSpPr>
                    <a:xfrm>
                      <a:off x="2278139" y="2355341"/>
                      <a:ext cx="6928614" cy="4443140"/>
                      <a:chOff x="2278139" y="2355341"/>
                      <a:chExt cx="6928614" cy="4443140"/>
                    </a:xfrm>
                  </p:grpSpPr>
                  <p:grpSp>
                    <p:nvGrpSpPr>
                      <p:cNvPr id="5" name="组合 4"/>
                      <p:cNvGrpSpPr/>
                      <p:nvPr/>
                    </p:nvGrpSpPr>
                    <p:grpSpPr>
                      <a:xfrm>
                        <a:off x="2278139" y="2355341"/>
                        <a:ext cx="6928614" cy="4443140"/>
                        <a:chOff x="2278139" y="2355341"/>
                        <a:chExt cx="6928614" cy="4443140"/>
                      </a:xfrm>
                    </p:grpSpPr>
                    <p:grpSp>
                      <p:nvGrpSpPr>
                        <p:cNvPr id="38" name="组合 37"/>
                        <p:cNvGrpSpPr/>
                        <p:nvPr/>
                      </p:nvGrpSpPr>
                      <p:grpSpPr>
                        <a:xfrm>
                          <a:off x="2433231" y="2356783"/>
                          <a:ext cx="3220443" cy="2152800"/>
                          <a:chOff x="428626" y="2478177"/>
                          <a:chExt cx="3542322" cy="2424023"/>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6" y="2478177"/>
                            <a:ext cx="3542322" cy="242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接箭头连接符 7"/>
                          <p:cNvCxnSpPr/>
                          <p:nvPr/>
                        </p:nvCxnSpPr>
                        <p:spPr bwMode="auto">
                          <a:xfrm>
                            <a:off x="1295400" y="3671976"/>
                            <a:ext cx="904387" cy="18212"/>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连接符 13"/>
                          <p:cNvCxnSpPr/>
                          <p:nvPr/>
                        </p:nvCxnSpPr>
                        <p:spPr bwMode="auto">
                          <a:xfrm>
                            <a:off x="2225187" y="3505200"/>
                            <a:ext cx="0" cy="18498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p:cNvCxnSpPr/>
                          <p:nvPr/>
                        </p:nvCxnSpPr>
                        <p:spPr bwMode="auto">
                          <a:xfrm flipH="1">
                            <a:off x="660401" y="3671976"/>
                            <a:ext cx="634999" cy="18212"/>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箭头连接符 34"/>
                          <p:cNvCxnSpPr/>
                          <p:nvPr/>
                        </p:nvCxnSpPr>
                        <p:spPr bwMode="auto">
                          <a:xfrm flipV="1">
                            <a:off x="1295400" y="3403600"/>
                            <a:ext cx="0" cy="277482"/>
                          </a:xfrm>
                          <a:prstGeom prst="straightConnector1">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组合 40"/>
                        <p:cNvGrpSpPr/>
                        <p:nvPr/>
                      </p:nvGrpSpPr>
                      <p:grpSpPr>
                        <a:xfrm>
                          <a:off x="5896713" y="2355341"/>
                          <a:ext cx="3147373" cy="2153758"/>
                          <a:chOff x="428626" y="2478177"/>
                          <a:chExt cx="3542322" cy="2424023"/>
                        </a:xfrm>
                      </p:grpSpPr>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6" y="2478177"/>
                            <a:ext cx="3542322" cy="242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3" name="直接箭头连接符 42"/>
                          <p:cNvCxnSpPr/>
                          <p:nvPr/>
                        </p:nvCxnSpPr>
                        <p:spPr bwMode="auto">
                          <a:xfrm>
                            <a:off x="1295400" y="3671976"/>
                            <a:ext cx="904387" cy="18212"/>
                          </a:xfrm>
                          <a:prstGeom prst="straightConnector1">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接连接符 43"/>
                          <p:cNvCxnSpPr/>
                          <p:nvPr/>
                        </p:nvCxnSpPr>
                        <p:spPr bwMode="auto">
                          <a:xfrm>
                            <a:off x="2225187" y="3505200"/>
                            <a:ext cx="0" cy="184988"/>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接连接符 44"/>
                          <p:cNvCxnSpPr/>
                          <p:nvPr/>
                        </p:nvCxnSpPr>
                        <p:spPr bwMode="auto">
                          <a:xfrm flipH="1">
                            <a:off x="660401" y="3671976"/>
                            <a:ext cx="634999" cy="18212"/>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接箭头连接符 45"/>
                          <p:cNvCxnSpPr/>
                          <p:nvPr/>
                        </p:nvCxnSpPr>
                        <p:spPr bwMode="auto">
                          <a:xfrm flipV="1">
                            <a:off x="1295400" y="3403600"/>
                            <a:ext cx="0" cy="277482"/>
                          </a:xfrm>
                          <a:prstGeom prst="straightConnector1">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139" y="4567351"/>
                          <a:ext cx="6928614" cy="223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bwMode="auto">
                        <a:xfrm>
                          <a:off x="3221244" y="2483224"/>
                          <a:ext cx="454285" cy="125505"/>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6" name="矩形 25"/>
                        <p:cNvSpPr/>
                        <p:nvPr/>
                      </p:nvSpPr>
                      <p:spPr bwMode="auto">
                        <a:xfrm>
                          <a:off x="3936498" y="2483224"/>
                          <a:ext cx="454285" cy="125505"/>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7" name="矩形 26"/>
                        <p:cNvSpPr/>
                        <p:nvPr/>
                      </p:nvSpPr>
                      <p:spPr bwMode="auto">
                        <a:xfrm>
                          <a:off x="6666846" y="2483224"/>
                          <a:ext cx="454285" cy="125505"/>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8" name="矩形 27"/>
                        <p:cNvSpPr/>
                        <p:nvPr/>
                      </p:nvSpPr>
                      <p:spPr bwMode="auto">
                        <a:xfrm>
                          <a:off x="7436979" y="2483224"/>
                          <a:ext cx="454285" cy="125505"/>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29" name="矩形 28"/>
                        <p:cNvSpPr/>
                        <p:nvPr/>
                      </p:nvSpPr>
                      <p:spPr bwMode="auto">
                        <a:xfrm>
                          <a:off x="4390783" y="4850970"/>
                          <a:ext cx="454285" cy="125505"/>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4" name="矩形 33"/>
                        <p:cNvSpPr/>
                        <p:nvPr/>
                      </p:nvSpPr>
                      <p:spPr bwMode="auto">
                        <a:xfrm>
                          <a:off x="4390783" y="5026341"/>
                          <a:ext cx="454285" cy="125505"/>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6" name="矩形 35"/>
                        <p:cNvSpPr/>
                        <p:nvPr/>
                      </p:nvSpPr>
                      <p:spPr bwMode="auto">
                        <a:xfrm>
                          <a:off x="8571871" y="4821216"/>
                          <a:ext cx="454285" cy="330630"/>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2" name="矩形 1"/>
                      <p:cNvSpPr/>
                      <p:nvPr/>
                    </p:nvSpPr>
                    <p:spPr bwMode="auto">
                      <a:xfrm>
                        <a:off x="5298141" y="5325035"/>
                        <a:ext cx="672353" cy="152400"/>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050" b="0" i="0" u="none" strike="noStrike" cap="none" normalizeH="0" baseline="0" dirty="0" smtClean="0">
                          <a:ln>
                            <a:noFill/>
                          </a:ln>
                          <a:solidFill>
                            <a:schemeClr val="tx1"/>
                          </a:solidFill>
                          <a:effectLst/>
                        </a:endParaRPr>
                      </a:p>
                    </p:txBody>
                  </p:sp>
                </p:grpSp>
                <p:sp>
                  <p:nvSpPr>
                    <p:cNvPr id="3" name="文本框 2"/>
                    <p:cNvSpPr txBox="1"/>
                    <p:nvPr/>
                  </p:nvSpPr>
                  <p:spPr>
                    <a:xfrm>
                      <a:off x="5164222" y="5270430"/>
                      <a:ext cx="1156447" cy="261610"/>
                    </a:xfrm>
                    <a:prstGeom prst="rect">
                      <a:avLst/>
                    </a:prstGeom>
                    <a:noFill/>
                  </p:spPr>
                  <p:txBody>
                    <a:bodyPr wrap="square" rtlCol="0">
                      <a:spAutoFit/>
                    </a:bodyPr>
                    <a:lstStyle/>
                    <a:p>
                      <a:r>
                        <a:rPr lang="en-US" altLang="zh-CN" sz="1100" dirty="0"/>
                        <a:t>Adaptive </a:t>
                      </a:r>
                      <a:r>
                        <a:rPr lang="en-US" altLang="zh-CN" sz="1100" dirty="0" smtClean="0"/>
                        <a:t>control</a:t>
                      </a:r>
                      <a:endParaRPr lang="zh-CN" altLang="en-US" sz="1100" dirty="0"/>
                    </a:p>
                  </p:txBody>
                </p:sp>
                <p:sp>
                  <p:nvSpPr>
                    <p:cNvPr id="37" name="文本框 36"/>
                    <p:cNvSpPr txBox="1"/>
                    <p:nvPr/>
                  </p:nvSpPr>
                  <p:spPr>
                    <a:xfrm>
                      <a:off x="2849052" y="2376803"/>
                      <a:ext cx="1156447" cy="261610"/>
                    </a:xfrm>
                    <a:prstGeom prst="rect">
                      <a:avLst/>
                    </a:prstGeom>
                    <a:noFill/>
                  </p:spPr>
                  <p:txBody>
                    <a:bodyPr wrap="square" rtlCol="0">
                      <a:spAutoFit/>
                    </a:bodyPr>
                    <a:lstStyle/>
                    <a:p>
                      <a:r>
                        <a:rPr lang="en-US" altLang="zh-CN" sz="1100" dirty="0" smtClean="0"/>
                        <a:t>Normal module</a:t>
                      </a:r>
                      <a:endParaRPr lang="zh-CN" altLang="en-US" sz="1100" dirty="0"/>
                    </a:p>
                  </p:txBody>
                </p:sp>
                <p:sp>
                  <p:nvSpPr>
                    <p:cNvPr id="39" name="文本框 38"/>
                    <p:cNvSpPr txBox="1"/>
                    <p:nvPr/>
                  </p:nvSpPr>
                  <p:spPr>
                    <a:xfrm>
                      <a:off x="3867438" y="2376803"/>
                      <a:ext cx="1156447" cy="261610"/>
                    </a:xfrm>
                    <a:prstGeom prst="rect">
                      <a:avLst/>
                    </a:prstGeom>
                    <a:noFill/>
                  </p:spPr>
                  <p:txBody>
                    <a:bodyPr wrap="square" rtlCol="0">
                      <a:spAutoFit/>
                    </a:bodyPr>
                    <a:lstStyle/>
                    <a:p>
                      <a:r>
                        <a:rPr lang="en-US" altLang="zh-CN" sz="1100" dirty="0" smtClean="0"/>
                        <a:t>Drift module</a:t>
                      </a:r>
                      <a:endParaRPr lang="zh-CN" altLang="en-US" sz="1100" dirty="0"/>
                    </a:p>
                  </p:txBody>
                </p:sp>
                <p:sp>
                  <p:nvSpPr>
                    <p:cNvPr id="40" name="文本框 39"/>
                    <p:cNvSpPr txBox="1"/>
                    <p:nvPr/>
                  </p:nvSpPr>
                  <p:spPr>
                    <a:xfrm>
                      <a:off x="6280532" y="2376803"/>
                      <a:ext cx="1156447" cy="261610"/>
                    </a:xfrm>
                    <a:prstGeom prst="rect">
                      <a:avLst/>
                    </a:prstGeom>
                    <a:noFill/>
                  </p:spPr>
                  <p:txBody>
                    <a:bodyPr wrap="square" rtlCol="0">
                      <a:spAutoFit/>
                    </a:bodyPr>
                    <a:lstStyle/>
                    <a:p>
                      <a:r>
                        <a:rPr lang="en-US" altLang="zh-CN" sz="1100" dirty="0" smtClean="0"/>
                        <a:t>Normal module</a:t>
                      </a:r>
                      <a:endParaRPr lang="zh-CN" altLang="en-US" sz="1100" dirty="0"/>
                    </a:p>
                  </p:txBody>
                </p:sp>
                <p:sp>
                  <p:nvSpPr>
                    <p:cNvPr id="47" name="文本框 46"/>
                    <p:cNvSpPr txBox="1"/>
                    <p:nvPr/>
                  </p:nvSpPr>
                  <p:spPr>
                    <a:xfrm>
                      <a:off x="7298918" y="2376803"/>
                      <a:ext cx="1156447" cy="261610"/>
                    </a:xfrm>
                    <a:prstGeom prst="rect">
                      <a:avLst/>
                    </a:prstGeom>
                    <a:noFill/>
                  </p:spPr>
                  <p:txBody>
                    <a:bodyPr wrap="square" rtlCol="0">
                      <a:spAutoFit/>
                    </a:bodyPr>
                    <a:lstStyle/>
                    <a:p>
                      <a:r>
                        <a:rPr lang="en-US" altLang="zh-CN" sz="1100" dirty="0" smtClean="0"/>
                        <a:t>Drift module</a:t>
                      </a:r>
                      <a:endParaRPr lang="zh-CN" altLang="en-US" sz="1100" dirty="0"/>
                    </a:p>
                  </p:txBody>
                </p:sp>
                <p:sp>
                  <p:nvSpPr>
                    <p:cNvPr id="48" name="文本框 47"/>
                    <p:cNvSpPr txBox="1"/>
                    <p:nvPr/>
                  </p:nvSpPr>
                  <p:spPr>
                    <a:xfrm>
                      <a:off x="4328028" y="4777283"/>
                      <a:ext cx="1156447" cy="261610"/>
                    </a:xfrm>
                    <a:prstGeom prst="rect">
                      <a:avLst/>
                    </a:prstGeom>
                    <a:noFill/>
                  </p:spPr>
                  <p:txBody>
                    <a:bodyPr wrap="square" rtlCol="0">
                      <a:spAutoFit/>
                    </a:bodyPr>
                    <a:lstStyle/>
                    <a:p>
                      <a:r>
                        <a:rPr lang="en-US" altLang="zh-CN" sz="1100" dirty="0" smtClean="0"/>
                        <a:t>Normal module</a:t>
                      </a:r>
                      <a:endParaRPr lang="zh-CN" altLang="en-US" sz="1100" dirty="0"/>
                    </a:p>
                  </p:txBody>
                </p:sp>
                <p:sp>
                  <p:nvSpPr>
                    <p:cNvPr id="49" name="文本框 48"/>
                    <p:cNvSpPr txBox="1"/>
                    <p:nvPr/>
                  </p:nvSpPr>
                  <p:spPr>
                    <a:xfrm>
                      <a:off x="4328028" y="4959636"/>
                      <a:ext cx="1156447" cy="261610"/>
                    </a:xfrm>
                    <a:prstGeom prst="rect">
                      <a:avLst/>
                    </a:prstGeom>
                    <a:noFill/>
                  </p:spPr>
                  <p:txBody>
                    <a:bodyPr wrap="square" rtlCol="0">
                      <a:spAutoFit/>
                    </a:bodyPr>
                    <a:lstStyle/>
                    <a:p>
                      <a:r>
                        <a:rPr lang="en-US" altLang="zh-CN" sz="1100" dirty="0" smtClean="0"/>
                        <a:t>Drift module</a:t>
                      </a:r>
                      <a:endParaRPr lang="zh-CN" altLang="en-US" sz="1100" dirty="0"/>
                    </a:p>
                  </p:txBody>
                </p:sp>
                <p:sp>
                  <p:nvSpPr>
                    <p:cNvPr id="50" name="文本框 49"/>
                    <p:cNvSpPr txBox="1"/>
                    <p:nvPr/>
                  </p:nvSpPr>
                  <p:spPr>
                    <a:xfrm>
                      <a:off x="8491186" y="4765664"/>
                      <a:ext cx="1156447" cy="261610"/>
                    </a:xfrm>
                    <a:prstGeom prst="rect">
                      <a:avLst/>
                    </a:prstGeom>
                    <a:noFill/>
                  </p:spPr>
                  <p:txBody>
                    <a:bodyPr wrap="square" rtlCol="0">
                      <a:spAutoFit/>
                    </a:bodyPr>
                    <a:lstStyle/>
                    <a:p>
                      <a:r>
                        <a:rPr lang="en-US" altLang="zh-CN" sz="1100" dirty="0" smtClean="0"/>
                        <a:t>Normal module</a:t>
                      </a:r>
                      <a:endParaRPr lang="zh-CN" altLang="en-US" sz="1100" dirty="0"/>
                    </a:p>
                  </p:txBody>
                </p:sp>
                <p:sp>
                  <p:nvSpPr>
                    <p:cNvPr id="51" name="文本框 50"/>
                    <p:cNvSpPr txBox="1"/>
                    <p:nvPr/>
                  </p:nvSpPr>
                  <p:spPr>
                    <a:xfrm>
                      <a:off x="8491186" y="4959636"/>
                      <a:ext cx="1156447" cy="261610"/>
                    </a:xfrm>
                    <a:prstGeom prst="rect">
                      <a:avLst/>
                    </a:prstGeom>
                    <a:noFill/>
                  </p:spPr>
                  <p:txBody>
                    <a:bodyPr wrap="square" rtlCol="0">
                      <a:spAutoFit/>
                    </a:bodyPr>
                    <a:lstStyle/>
                    <a:p>
                      <a:r>
                        <a:rPr lang="en-US" altLang="zh-CN" sz="1100" dirty="0" smtClean="0"/>
                        <a:t>Drift module</a:t>
                      </a:r>
                      <a:endParaRPr lang="zh-CN" altLang="en-US" sz="1100" dirty="0"/>
                    </a:p>
                  </p:txBody>
                </p:sp>
              </p:grpSp>
              <p:sp>
                <p:nvSpPr>
                  <p:cNvPr id="10" name="矩形 9"/>
                  <p:cNvSpPr/>
                  <p:nvPr/>
                </p:nvSpPr>
                <p:spPr bwMode="auto">
                  <a:xfrm>
                    <a:off x="2433231" y="5221246"/>
                    <a:ext cx="210714" cy="713389"/>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12" name="矩形 11"/>
                <p:cNvSpPr/>
                <p:nvPr/>
              </p:nvSpPr>
              <p:spPr bwMode="auto">
                <a:xfrm>
                  <a:off x="6580094" y="5221246"/>
                  <a:ext cx="216617" cy="632707"/>
                </a:xfrm>
                <a:prstGeom prst="rect">
                  <a:avLst/>
                </a:prstGeom>
                <a:solidFill>
                  <a:srgbClr val="EFEBE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53" name="文本框 52"/>
              <p:cNvSpPr txBox="1"/>
              <p:nvPr/>
            </p:nvSpPr>
            <p:spPr>
              <a:xfrm rot="16200000">
                <a:off x="1829916" y="5300349"/>
                <a:ext cx="1366449" cy="261610"/>
              </a:xfrm>
              <a:prstGeom prst="rect">
                <a:avLst/>
              </a:prstGeom>
              <a:noFill/>
            </p:spPr>
            <p:txBody>
              <a:bodyPr wrap="square" rtlCol="0">
                <a:spAutoFit/>
              </a:bodyPr>
              <a:lstStyle/>
              <a:p>
                <a:r>
                  <a:rPr lang="en-US" altLang="zh-CN" sz="1100" dirty="0" smtClean="0"/>
                  <a:t>Module parameters</a:t>
                </a:r>
                <a:endParaRPr lang="zh-CN" altLang="en-US" sz="1100" dirty="0"/>
              </a:p>
            </p:txBody>
          </p:sp>
          <p:sp>
            <p:nvSpPr>
              <p:cNvPr id="54" name="文本框 53"/>
              <p:cNvSpPr txBox="1"/>
              <p:nvPr/>
            </p:nvSpPr>
            <p:spPr>
              <a:xfrm rot="16200000">
                <a:off x="5982682" y="5300350"/>
                <a:ext cx="1366449" cy="261610"/>
              </a:xfrm>
              <a:prstGeom prst="rect">
                <a:avLst/>
              </a:prstGeom>
              <a:noFill/>
            </p:spPr>
            <p:txBody>
              <a:bodyPr wrap="square" rtlCol="0">
                <a:spAutoFit/>
              </a:bodyPr>
              <a:lstStyle/>
              <a:p>
                <a:r>
                  <a:rPr lang="en-US" altLang="zh-CN" sz="1100" dirty="0" smtClean="0"/>
                  <a:t>Module parameters</a:t>
                </a:r>
                <a:endParaRPr lang="zh-CN" altLang="en-US" sz="1100" dirty="0"/>
              </a:p>
            </p:txBody>
          </p:sp>
        </p:grpSp>
      </p:grpSp>
    </p:spTree>
    <p:extLst>
      <p:ext uri="{BB962C8B-B14F-4D97-AF65-F5344CB8AC3E}">
        <p14:creationId xmlns:p14="http://schemas.microsoft.com/office/powerpoint/2010/main" val="70499103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76246" y="1195864"/>
            <a:ext cx="11366103" cy="861770"/>
          </a:xfrm>
          <a:prstGeom prst="rect">
            <a:avLst/>
          </a:prstGeom>
        </p:spPr>
        <p:txBody>
          <a:bodyPr wrap="square" lIns="121917" tIns="60958" rIns="121917" bIns="60958">
            <a:spAutoFit/>
          </a:bodyPr>
          <a:lstStyle/>
          <a:p>
            <a:pPr defTabSz="559883">
              <a:defRPr/>
            </a:pPr>
            <a:r>
              <a:rPr lang="en-US" altLang="zh-CN" sz="1600" dirty="0" smtClean="0">
                <a:latin typeface="Arial" pitchFamily="34" charset="0"/>
                <a:ea typeface="微软雅黑" panose="020B0503020204020204" pitchFamily="34" charset="-122"/>
                <a:cs typeface="Arial" pitchFamily="34" charset="0"/>
              </a:rPr>
              <a:t>According to the parameters of compressor reliability (suction and discharge pressure, temperature, operating current, protection), and in combination with historical data correlation analysis, it can intelligently balance the running time and load, achieve variable cycle module rotation control, and extend system’s service life.</a:t>
            </a:r>
            <a:r>
              <a:rPr lang="zh-CN" altLang="en-US" sz="1600" dirty="0" smtClean="0">
                <a:latin typeface="Arial" pitchFamily="34" charset="0"/>
                <a:ea typeface="微软雅黑" panose="020B0503020204020204" pitchFamily="34" charset="-122"/>
                <a:cs typeface="Arial" pitchFamily="34" charset="0"/>
              </a:rPr>
              <a:t> </a:t>
            </a:r>
            <a:endParaRPr lang="zh-CN" altLang="en-US" sz="1600" dirty="0">
              <a:latin typeface="Arial" pitchFamily="34" charset="0"/>
              <a:ea typeface="微软雅黑" panose="020B0503020204020204" pitchFamily="34" charset="-122"/>
              <a:cs typeface="Arial" pitchFamily="34" charset="0"/>
            </a:endParaRPr>
          </a:p>
        </p:txBody>
      </p:sp>
      <p:sp>
        <p:nvSpPr>
          <p:cNvPr id="21"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0" name="图片 2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1" name="矩形 30"/>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32" name="Text Box 15"/>
          <p:cNvSpPr txBox="1">
            <a:spLocks noChangeArrowheads="1"/>
          </p:cNvSpPr>
          <p:nvPr/>
        </p:nvSpPr>
        <p:spPr bwMode="gray">
          <a:xfrm>
            <a:off x="-81899" y="724847"/>
            <a:ext cx="8497503"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④ </a:t>
            </a:r>
            <a:r>
              <a:rPr lang="en-US" altLang="zh-CN" sz="2400" b="1" dirty="0" smtClean="0">
                <a:ea typeface="微软雅黑" pitchFamily="34" charset="-122"/>
                <a:cs typeface="Arial" pitchFamily="34" charset="0"/>
              </a:rPr>
              <a:t>Rotation control</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Variable </a:t>
            </a:r>
            <a:r>
              <a:rPr lang="en-US" altLang="zh-CN" sz="2400" b="1" dirty="0" smtClean="0">
                <a:solidFill>
                  <a:srgbClr val="FF0000"/>
                </a:solidFill>
                <a:ea typeface="微软雅黑" pitchFamily="34" charset="-122"/>
                <a:cs typeface="Arial" pitchFamily="34" charset="0"/>
              </a:rPr>
              <a:t>cycle module rotation</a:t>
            </a:r>
            <a:endParaRPr lang="en-US" altLang="zh-CN" sz="2400" b="1" dirty="0">
              <a:solidFill>
                <a:srgbClr val="FF0000"/>
              </a:solidFill>
              <a:ea typeface="微软雅黑" pitchFamily="34" charset="-122"/>
              <a:cs typeface="Arial" pitchFamily="34" charset="0"/>
            </a:endParaRPr>
          </a:p>
        </p:txBody>
      </p:sp>
      <p:grpSp>
        <p:nvGrpSpPr>
          <p:cNvPr id="166" name="组合 165"/>
          <p:cNvGrpSpPr/>
          <p:nvPr/>
        </p:nvGrpSpPr>
        <p:grpSpPr>
          <a:xfrm>
            <a:off x="202028" y="2074716"/>
            <a:ext cx="3123070" cy="3639958"/>
            <a:chOff x="202028" y="2419091"/>
            <a:chExt cx="3123070" cy="3639958"/>
          </a:xfrm>
        </p:grpSpPr>
        <p:grpSp>
          <p:nvGrpSpPr>
            <p:cNvPr id="91" name="组合 90"/>
            <p:cNvGrpSpPr/>
            <p:nvPr/>
          </p:nvGrpSpPr>
          <p:grpSpPr>
            <a:xfrm>
              <a:off x="202028" y="2419091"/>
              <a:ext cx="3123070" cy="2270950"/>
              <a:chOff x="611783" y="1905964"/>
              <a:chExt cx="4174766" cy="2714589"/>
            </a:xfrm>
            <a:solidFill>
              <a:schemeClr val="tx1"/>
            </a:solidFill>
          </p:grpSpPr>
          <p:pic>
            <p:nvPicPr>
              <p:cNvPr id="92" name="Picture 3" descr="E:\1-科室项目\2-各组项目\7-V6多联机开发需求\宣传资料\2018-4中国制冷展\大数据底图\白线框的大数据点图正常运行白色线框.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783" y="1905964"/>
                <a:ext cx="4174766" cy="2714589"/>
              </a:xfrm>
              <a:prstGeom prst="rect">
                <a:avLst/>
              </a:prstGeom>
              <a:grpFill/>
              <a:extLst/>
            </p:spPr>
          </p:pic>
          <p:grpSp>
            <p:nvGrpSpPr>
              <p:cNvPr id="97" name="组合 20"/>
              <p:cNvGrpSpPr>
                <a:grpSpLocks/>
              </p:cNvGrpSpPr>
              <p:nvPr/>
            </p:nvGrpSpPr>
            <p:grpSpPr bwMode="auto">
              <a:xfrm>
                <a:off x="1477149" y="2222635"/>
                <a:ext cx="2706165" cy="2331758"/>
                <a:chOff x="1515829" y="3086742"/>
                <a:chExt cx="3772847" cy="3250769"/>
              </a:xfrm>
              <a:grpFill/>
            </p:grpSpPr>
            <p:sp>
              <p:nvSpPr>
                <p:cNvPr id="99" name="TextBox 21"/>
                <p:cNvSpPr txBox="1">
                  <a:spLocks noChangeArrowheads="1"/>
                </p:cNvSpPr>
                <p:nvPr/>
              </p:nvSpPr>
              <p:spPr bwMode="auto">
                <a:xfrm>
                  <a:off x="3115589" y="3086742"/>
                  <a:ext cx="1177169" cy="769354"/>
                </a:xfrm>
                <a:prstGeom prst="rect">
                  <a:avLst/>
                </a:prstGeom>
                <a:grpFill/>
                <a:ln w="9525">
                  <a:noFill/>
                  <a:miter lim="800000"/>
                  <a:headEnd/>
                  <a:tailEnd/>
                </a:ln>
              </p:spPr>
              <p:txBody>
                <a:bodyPr wrap="square">
                  <a:spAutoFit/>
                </a:bodyPr>
                <a:lstStyle/>
                <a:p>
                  <a:r>
                    <a:rPr lang="en-US" altLang="zh-CN" sz="1200" b="1" dirty="0">
                      <a:solidFill>
                        <a:schemeClr val="bg1"/>
                      </a:solidFill>
                      <a:latin typeface="Arial" pitchFamily="34" charset="0"/>
                      <a:ea typeface="微软雅黑"/>
                      <a:cs typeface="Arial" pitchFamily="34" charset="0"/>
                    </a:rPr>
                    <a:t>B </a:t>
                  </a:r>
                  <a:r>
                    <a:rPr lang="zh-CN" altLang="en-US" sz="1200" b="1" dirty="0" smtClean="0">
                      <a:solidFill>
                        <a:schemeClr val="bg1"/>
                      </a:solidFill>
                      <a:latin typeface="Arial" pitchFamily="34" charset="0"/>
                      <a:ea typeface="微软雅黑"/>
                      <a:cs typeface="Arial" pitchFamily="34" charset="0"/>
                    </a:rPr>
                    <a:t> </a:t>
                  </a:r>
                  <a:r>
                    <a:rPr lang="en-US" altLang="zh-CN" sz="1200" b="1" dirty="0" smtClean="0">
                      <a:solidFill>
                        <a:schemeClr val="bg1"/>
                      </a:solidFill>
                      <a:latin typeface="Arial" pitchFamily="34" charset="0"/>
                      <a:ea typeface="微软雅黑"/>
                      <a:cs typeface="Arial" pitchFamily="34" charset="0"/>
                    </a:rPr>
                    <a:t>zone</a:t>
                  </a:r>
                  <a:endParaRPr lang="zh-CN" altLang="en-US" sz="1200" b="1" dirty="0">
                    <a:solidFill>
                      <a:schemeClr val="bg1"/>
                    </a:solidFill>
                    <a:latin typeface="Arial" pitchFamily="34" charset="0"/>
                    <a:ea typeface="微软雅黑"/>
                    <a:cs typeface="Arial" pitchFamily="34" charset="0"/>
                  </a:endParaRPr>
                </a:p>
              </p:txBody>
            </p:sp>
            <p:sp>
              <p:nvSpPr>
                <p:cNvPr id="100" name="TextBox 22"/>
                <p:cNvSpPr txBox="1">
                  <a:spLocks noChangeArrowheads="1"/>
                </p:cNvSpPr>
                <p:nvPr/>
              </p:nvSpPr>
              <p:spPr bwMode="auto">
                <a:xfrm>
                  <a:off x="1515829" y="3551799"/>
                  <a:ext cx="1094936" cy="769354"/>
                </a:xfrm>
                <a:prstGeom prst="rect">
                  <a:avLst/>
                </a:prstGeom>
                <a:grpFill/>
                <a:ln w="9525">
                  <a:noFill/>
                  <a:miter lim="800000"/>
                  <a:headEnd/>
                  <a:tailEnd/>
                </a:ln>
              </p:spPr>
              <p:txBody>
                <a:bodyPr wrap="square">
                  <a:spAutoFit/>
                </a:bodyPr>
                <a:lstStyle/>
                <a:p>
                  <a:r>
                    <a:rPr lang="en-US" altLang="zh-CN" sz="1200" b="1" dirty="0" smtClean="0">
                      <a:solidFill>
                        <a:schemeClr val="bg1"/>
                      </a:solidFill>
                      <a:latin typeface="Arial" pitchFamily="34" charset="0"/>
                      <a:ea typeface="微软雅黑"/>
                      <a:cs typeface="Arial" pitchFamily="34" charset="0"/>
                    </a:rPr>
                    <a:t>A </a:t>
                  </a:r>
                  <a:r>
                    <a:rPr lang="zh-CN" altLang="en-US" sz="1200" b="1" dirty="0" smtClean="0">
                      <a:solidFill>
                        <a:schemeClr val="bg1"/>
                      </a:solidFill>
                      <a:latin typeface="Arial" pitchFamily="34" charset="0"/>
                      <a:ea typeface="微软雅黑"/>
                      <a:cs typeface="Arial" pitchFamily="34" charset="0"/>
                    </a:rPr>
                    <a:t> </a:t>
                  </a:r>
                  <a:r>
                    <a:rPr lang="en-US" altLang="zh-CN" sz="1200" b="1" dirty="0" smtClean="0">
                      <a:solidFill>
                        <a:schemeClr val="bg1"/>
                      </a:solidFill>
                      <a:latin typeface="Arial" pitchFamily="34" charset="0"/>
                      <a:ea typeface="微软雅黑"/>
                      <a:cs typeface="Arial" pitchFamily="34" charset="0"/>
                    </a:rPr>
                    <a:t>zone</a:t>
                  </a:r>
                  <a:endParaRPr lang="zh-CN" altLang="en-US" sz="1200" b="1" dirty="0">
                    <a:solidFill>
                      <a:schemeClr val="bg1"/>
                    </a:solidFill>
                    <a:latin typeface="Arial" pitchFamily="34" charset="0"/>
                    <a:ea typeface="微软雅黑"/>
                    <a:cs typeface="Arial" pitchFamily="34" charset="0"/>
                  </a:endParaRPr>
                </a:p>
              </p:txBody>
            </p:sp>
            <p:sp>
              <p:nvSpPr>
                <p:cNvPr id="101" name="TextBox 23"/>
                <p:cNvSpPr txBox="1">
                  <a:spLocks noChangeArrowheads="1"/>
                </p:cNvSpPr>
                <p:nvPr/>
              </p:nvSpPr>
              <p:spPr bwMode="auto">
                <a:xfrm>
                  <a:off x="4137592" y="4756874"/>
                  <a:ext cx="1151084" cy="769354"/>
                </a:xfrm>
                <a:prstGeom prst="rect">
                  <a:avLst/>
                </a:prstGeom>
                <a:grpFill/>
                <a:ln w="9525">
                  <a:noFill/>
                  <a:miter lim="800000"/>
                  <a:headEnd/>
                  <a:tailEnd/>
                </a:ln>
              </p:spPr>
              <p:txBody>
                <a:bodyPr wrap="square">
                  <a:spAutoFit/>
                </a:bodyPr>
                <a:lstStyle/>
                <a:p>
                  <a:r>
                    <a:rPr lang="en-US" altLang="zh-CN" sz="1200" b="1" dirty="0">
                      <a:solidFill>
                        <a:schemeClr val="bg1"/>
                      </a:solidFill>
                      <a:latin typeface="Arial" pitchFamily="34" charset="0"/>
                      <a:ea typeface="微软雅黑"/>
                      <a:cs typeface="Arial" pitchFamily="34" charset="0"/>
                    </a:rPr>
                    <a:t>C </a:t>
                  </a:r>
                  <a:r>
                    <a:rPr lang="en-US" altLang="zh-CN" sz="1200" b="1" dirty="0" smtClean="0">
                      <a:solidFill>
                        <a:schemeClr val="bg1"/>
                      </a:solidFill>
                      <a:latin typeface="Arial" pitchFamily="34" charset="0"/>
                      <a:ea typeface="微软雅黑"/>
                      <a:cs typeface="Arial" pitchFamily="34" charset="0"/>
                    </a:rPr>
                    <a:t>zone</a:t>
                  </a:r>
                  <a:endParaRPr lang="zh-CN" altLang="en-US" sz="1200" b="1" dirty="0">
                    <a:solidFill>
                      <a:schemeClr val="bg1"/>
                    </a:solidFill>
                    <a:latin typeface="Arial" pitchFamily="34" charset="0"/>
                    <a:ea typeface="微软雅黑"/>
                    <a:cs typeface="Arial" pitchFamily="34" charset="0"/>
                  </a:endParaRPr>
                </a:p>
              </p:txBody>
            </p:sp>
            <p:sp>
              <p:nvSpPr>
                <p:cNvPr id="102" name="TextBox 24"/>
                <p:cNvSpPr txBox="1">
                  <a:spLocks noChangeArrowheads="1"/>
                </p:cNvSpPr>
                <p:nvPr/>
              </p:nvSpPr>
              <p:spPr bwMode="auto">
                <a:xfrm>
                  <a:off x="2197392" y="5568157"/>
                  <a:ext cx="1022132" cy="769354"/>
                </a:xfrm>
                <a:prstGeom prst="rect">
                  <a:avLst/>
                </a:prstGeom>
                <a:grpFill/>
                <a:ln w="9525">
                  <a:noFill/>
                  <a:miter lim="800000"/>
                  <a:headEnd/>
                  <a:tailEnd/>
                </a:ln>
              </p:spPr>
              <p:txBody>
                <a:bodyPr wrap="square">
                  <a:spAutoFit/>
                </a:bodyPr>
                <a:lstStyle/>
                <a:p>
                  <a:r>
                    <a:rPr lang="en-US" altLang="zh-CN" sz="1200" b="1" dirty="0">
                      <a:solidFill>
                        <a:schemeClr val="bg1"/>
                      </a:solidFill>
                      <a:latin typeface="Arial" pitchFamily="34" charset="0"/>
                      <a:ea typeface="微软雅黑"/>
                      <a:cs typeface="Arial" pitchFamily="34" charset="0"/>
                    </a:rPr>
                    <a:t>D </a:t>
                  </a:r>
                  <a:r>
                    <a:rPr lang="en-US" altLang="zh-CN" sz="1200" b="1" dirty="0" smtClean="0">
                      <a:solidFill>
                        <a:schemeClr val="bg1"/>
                      </a:solidFill>
                      <a:latin typeface="Arial" pitchFamily="34" charset="0"/>
                      <a:ea typeface="微软雅黑"/>
                      <a:cs typeface="Arial" pitchFamily="34" charset="0"/>
                    </a:rPr>
                    <a:t>zone</a:t>
                  </a:r>
                  <a:endParaRPr lang="zh-CN" altLang="en-US" sz="1200" b="1" dirty="0">
                    <a:solidFill>
                      <a:schemeClr val="bg1"/>
                    </a:solidFill>
                    <a:latin typeface="Arial" pitchFamily="34" charset="0"/>
                    <a:ea typeface="微软雅黑"/>
                    <a:cs typeface="Arial" pitchFamily="34" charset="0"/>
                  </a:endParaRPr>
                </a:p>
              </p:txBody>
            </p:sp>
          </p:grpSp>
        </p:grpSp>
        <p:grpSp>
          <p:nvGrpSpPr>
            <p:cNvPr id="165" name="组合 164"/>
            <p:cNvGrpSpPr/>
            <p:nvPr/>
          </p:nvGrpSpPr>
          <p:grpSpPr>
            <a:xfrm>
              <a:off x="202028" y="4690756"/>
              <a:ext cx="3123070" cy="1368293"/>
              <a:chOff x="202028" y="4785756"/>
              <a:chExt cx="3123070" cy="1368293"/>
            </a:xfrm>
          </p:grpSpPr>
          <p:sp>
            <p:nvSpPr>
              <p:cNvPr id="118" name="矩形 117"/>
              <p:cNvSpPr/>
              <p:nvPr/>
            </p:nvSpPr>
            <p:spPr bwMode="auto">
              <a:xfrm>
                <a:off x="202028" y="4785756"/>
                <a:ext cx="3123070" cy="1368293"/>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bg1"/>
                  </a:solidFill>
                  <a:effectLst/>
                  <a:latin typeface="Arial" pitchFamily="34" charset="0"/>
                  <a:cs typeface="Arial" pitchFamily="34" charset="0"/>
                </a:endParaRPr>
              </a:p>
            </p:txBody>
          </p:sp>
          <p:grpSp>
            <p:nvGrpSpPr>
              <p:cNvPr id="116" name="组合 115"/>
              <p:cNvGrpSpPr/>
              <p:nvPr/>
            </p:nvGrpSpPr>
            <p:grpSpPr>
              <a:xfrm>
                <a:off x="219213" y="5160406"/>
                <a:ext cx="2761399" cy="460931"/>
                <a:chOff x="456713" y="5160406"/>
                <a:chExt cx="2761399" cy="460931"/>
              </a:xfrm>
            </p:grpSpPr>
            <p:cxnSp>
              <p:nvCxnSpPr>
                <p:cNvPr id="3" name="直接连接符 2"/>
                <p:cNvCxnSpPr/>
                <p:nvPr/>
              </p:nvCxnSpPr>
              <p:spPr bwMode="auto">
                <a:xfrm>
                  <a:off x="456713" y="5164520"/>
                  <a:ext cx="787791" cy="3448"/>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接连接符 102"/>
                <p:cNvCxnSpPr/>
                <p:nvPr/>
              </p:nvCxnSpPr>
              <p:spPr bwMode="auto">
                <a:xfrm>
                  <a:off x="1244504" y="5173384"/>
                  <a:ext cx="0" cy="44795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直接连接符 103"/>
                <p:cNvCxnSpPr/>
                <p:nvPr/>
              </p:nvCxnSpPr>
              <p:spPr bwMode="auto">
                <a:xfrm>
                  <a:off x="1312767" y="5173384"/>
                  <a:ext cx="0" cy="44795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接连接符 104"/>
                <p:cNvCxnSpPr/>
                <p:nvPr/>
              </p:nvCxnSpPr>
              <p:spPr bwMode="auto">
                <a:xfrm>
                  <a:off x="1244504" y="5621337"/>
                  <a:ext cx="762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接连接符 105"/>
                <p:cNvCxnSpPr/>
                <p:nvPr/>
              </p:nvCxnSpPr>
              <p:spPr bwMode="auto">
                <a:xfrm>
                  <a:off x="1762443" y="5173384"/>
                  <a:ext cx="0" cy="44795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接连接符 106"/>
                <p:cNvCxnSpPr/>
                <p:nvPr/>
              </p:nvCxnSpPr>
              <p:spPr bwMode="auto">
                <a:xfrm>
                  <a:off x="1830706" y="5173384"/>
                  <a:ext cx="0" cy="44795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接连接符 107"/>
                <p:cNvCxnSpPr/>
                <p:nvPr/>
              </p:nvCxnSpPr>
              <p:spPr bwMode="auto">
                <a:xfrm>
                  <a:off x="1762443" y="5621337"/>
                  <a:ext cx="762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直接连接符 108"/>
                <p:cNvCxnSpPr/>
                <p:nvPr/>
              </p:nvCxnSpPr>
              <p:spPr bwMode="auto">
                <a:xfrm flipV="1">
                  <a:off x="1320704" y="5171410"/>
                  <a:ext cx="441739" cy="1974"/>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接连接符 109"/>
                <p:cNvCxnSpPr/>
                <p:nvPr/>
              </p:nvCxnSpPr>
              <p:spPr bwMode="auto">
                <a:xfrm flipV="1">
                  <a:off x="1821794" y="5167968"/>
                  <a:ext cx="1016673" cy="541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接连接符 111"/>
                <p:cNvCxnSpPr/>
                <p:nvPr/>
              </p:nvCxnSpPr>
              <p:spPr bwMode="auto">
                <a:xfrm>
                  <a:off x="2848293" y="5160406"/>
                  <a:ext cx="0" cy="44795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接连接符 112"/>
                <p:cNvCxnSpPr/>
                <p:nvPr/>
              </p:nvCxnSpPr>
              <p:spPr bwMode="auto">
                <a:xfrm>
                  <a:off x="2916556" y="5160406"/>
                  <a:ext cx="0" cy="447953"/>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接连接符 113"/>
                <p:cNvCxnSpPr/>
                <p:nvPr/>
              </p:nvCxnSpPr>
              <p:spPr bwMode="auto">
                <a:xfrm>
                  <a:off x="2848293" y="5608359"/>
                  <a:ext cx="762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接连接符 114"/>
                <p:cNvCxnSpPr/>
                <p:nvPr/>
              </p:nvCxnSpPr>
              <p:spPr bwMode="auto">
                <a:xfrm>
                  <a:off x="2916556" y="5169283"/>
                  <a:ext cx="301556"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7" name="矩形 116"/>
              <p:cNvSpPr/>
              <p:nvPr/>
            </p:nvSpPr>
            <p:spPr>
              <a:xfrm>
                <a:off x="1102004" y="5761947"/>
                <a:ext cx="1609736" cy="323165"/>
              </a:xfrm>
              <a:prstGeom prst="rect">
                <a:avLst/>
              </a:prstGeom>
            </p:spPr>
            <p:txBody>
              <a:bodyPr wrap="none">
                <a:spAutoFit/>
              </a:bodyPr>
              <a:lstStyle/>
              <a:p>
                <a:r>
                  <a:rPr lang="en-US" altLang="zh-CN" sz="1500" dirty="0" smtClean="0">
                    <a:solidFill>
                      <a:schemeClr val="bg1"/>
                    </a:solidFill>
                    <a:latin typeface="Arial" pitchFamily="34" charset="0"/>
                    <a:ea typeface="微软雅黑" pitchFamily="34" charset="-122"/>
                    <a:cs typeface="Arial" pitchFamily="34" charset="0"/>
                  </a:rPr>
                  <a:t>Stability analysis</a:t>
                </a:r>
                <a:endParaRPr lang="zh-CN" altLang="en-US" sz="1500" dirty="0">
                  <a:solidFill>
                    <a:schemeClr val="bg1"/>
                  </a:solidFill>
                  <a:latin typeface="Arial" pitchFamily="34" charset="0"/>
                  <a:ea typeface="微软雅黑" pitchFamily="34" charset="-122"/>
                  <a:cs typeface="Arial" pitchFamily="34" charset="0"/>
                </a:endParaRPr>
              </a:p>
            </p:txBody>
          </p:sp>
          <p:sp>
            <p:nvSpPr>
              <p:cNvPr id="119" name="矩形 118"/>
              <p:cNvSpPr/>
              <p:nvPr/>
            </p:nvSpPr>
            <p:spPr>
              <a:xfrm>
                <a:off x="1821446" y="4933341"/>
                <a:ext cx="415498" cy="276999"/>
              </a:xfrm>
              <a:prstGeom prst="rect">
                <a:avLst/>
              </a:prstGeom>
            </p:spPr>
            <p:txBody>
              <a:bodyPr wrap="none">
                <a:spAutoFit/>
              </a:bodyPr>
              <a:lstStyle/>
              <a:p>
                <a:r>
                  <a:rPr lang="en-US" altLang="zh-CN" sz="1200" dirty="0" smtClean="0">
                    <a:solidFill>
                      <a:schemeClr val="bg1"/>
                    </a:solidFill>
                    <a:latin typeface="Arial" pitchFamily="34" charset="0"/>
                    <a:ea typeface="微软雅黑" pitchFamily="34" charset="-122"/>
                    <a:cs typeface="Arial" pitchFamily="34" charset="0"/>
                  </a:rPr>
                  <a:t>ON</a:t>
                </a:r>
                <a:endParaRPr lang="zh-CN" altLang="en-US" sz="1200" dirty="0">
                  <a:solidFill>
                    <a:schemeClr val="bg1"/>
                  </a:solidFill>
                  <a:latin typeface="Arial" pitchFamily="34" charset="0"/>
                  <a:ea typeface="微软雅黑" pitchFamily="34" charset="-122"/>
                  <a:cs typeface="Arial" pitchFamily="34" charset="0"/>
                </a:endParaRPr>
              </a:p>
            </p:txBody>
          </p:sp>
          <p:sp>
            <p:nvSpPr>
              <p:cNvPr id="120" name="矩形 119"/>
              <p:cNvSpPr/>
              <p:nvPr/>
            </p:nvSpPr>
            <p:spPr>
              <a:xfrm>
                <a:off x="1546196" y="5469859"/>
                <a:ext cx="878767" cy="276999"/>
              </a:xfrm>
              <a:prstGeom prst="rect">
                <a:avLst/>
              </a:prstGeom>
            </p:spPr>
            <p:txBody>
              <a:bodyPr wrap="none">
                <a:spAutoFit/>
              </a:bodyPr>
              <a:lstStyle/>
              <a:p>
                <a:r>
                  <a:rPr lang="en-US" altLang="zh-CN" sz="1200" dirty="0" smtClean="0">
                    <a:solidFill>
                      <a:schemeClr val="bg1"/>
                    </a:solidFill>
                    <a:latin typeface="Arial" pitchFamily="34" charset="0"/>
                    <a:ea typeface="微软雅黑" pitchFamily="34" charset="-122"/>
                    <a:cs typeface="Arial" pitchFamily="34" charset="0"/>
                  </a:rPr>
                  <a:t>Error OFF</a:t>
                </a:r>
                <a:endParaRPr lang="zh-CN" altLang="en-US" sz="1200" dirty="0">
                  <a:solidFill>
                    <a:schemeClr val="bg1"/>
                  </a:solidFill>
                  <a:latin typeface="Arial" pitchFamily="34" charset="0"/>
                  <a:ea typeface="微软雅黑" pitchFamily="34" charset="-122"/>
                  <a:cs typeface="Arial" pitchFamily="34" charset="0"/>
                </a:endParaRPr>
              </a:p>
            </p:txBody>
          </p:sp>
        </p:grpSp>
      </p:grpSp>
      <p:sp>
        <p:nvSpPr>
          <p:cNvPr id="122" name="加号 121"/>
          <p:cNvSpPr/>
          <p:nvPr/>
        </p:nvSpPr>
        <p:spPr bwMode="auto">
          <a:xfrm>
            <a:off x="3325098" y="3449754"/>
            <a:ext cx="475013" cy="486825"/>
          </a:xfrm>
          <a:prstGeom prst="mathPlus">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虚尾箭头 122"/>
          <p:cNvSpPr/>
          <p:nvPr/>
        </p:nvSpPr>
        <p:spPr bwMode="auto">
          <a:xfrm rot="5400000">
            <a:off x="2987094" y="5918679"/>
            <a:ext cx="368813" cy="381781"/>
          </a:xfrm>
          <a:prstGeom prst="stripedRight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矩形 123"/>
          <p:cNvSpPr/>
          <p:nvPr/>
        </p:nvSpPr>
        <p:spPr>
          <a:xfrm>
            <a:off x="969527" y="6224561"/>
            <a:ext cx="4994601" cy="477054"/>
          </a:xfrm>
          <a:prstGeom prst="rect">
            <a:avLst/>
          </a:prstGeom>
          <a:ln>
            <a:noFill/>
          </a:ln>
        </p:spPr>
        <p:txBody>
          <a:bodyPr wrap="square">
            <a:spAutoFit/>
          </a:bodyPr>
          <a:lstStyle/>
          <a:p>
            <a:r>
              <a:rPr lang="en-US" altLang="zh-CN" sz="2500" dirty="0" smtClean="0">
                <a:latin typeface="Arial" pitchFamily="34" charset="0"/>
                <a:ea typeface="微软雅黑" pitchFamily="34" charset="-122"/>
                <a:cs typeface="Arial" pitchFamily="34" charset="0"/>
              </a:rPr>
              <a:t>Decide module rotation cycle X</a:t>
            </a:r>
            <a:endParaRPr lang="zh-CN" altLang="en-US" sz="2500" dirty="0">
              <a:latin typeface="Arial" pitchFamily="34" charset="0"/>
              <a:ea typeface="微软雅黑" pitchFamily="34" charset="-122"/>
              <a:cs typeface="Arial" pitchFamily="34" charset="0"/>
            </a:endParaRPr>
          </a:p>
        </p:txBody>
      </p:sp>
      <p:sp>
        <p:nvSpPr>
          <p:cNvPr id="162" name="云形 161"/>
          <p:cNvSpPr/>
          <p:nvPr/>
        </p:nvSpPr>
        <p:spPr bwMode="auto">
          <a:xfrm>
            <a:off x="3763399" y="3120692"/>
            <a:ext cx="2120012" cy="1211694"/>
          </a:xfrm>
          <a:prstGeom prst="cloud">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altLang="zh-CN" sz="1600" b="1" dirty="0" smtClean="0">
                <a:latin typeface="Arial" pitchFamily="34" charset="0"/>
                <a:ea typeface="微软雅黑" pitchFamily="34" charset="-122"/>
                <a:cs typeface="Arial" pitchFamily="34" charset="0"/>
              </a:rPr>
              <a:t>Service data correlation analysis</a:t>
            </a:r>
            <a:endParaRPr lang="zh-CN" altLang="en-US" sz="1600" b="1" dirty="0" smtClean="0">
              <a:latin typeface="Arial" pitchFamily="34" charset="0"/>
              <a:ea typeface="微软雅黑" pitchFamily="34" charset="-122"/>
              <a:cs typeface="Arial" pitchFamily="34" charset="0"/>
            </a:endParaRPr>
          </a:p>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2000" b="1" i="0" u="none" strike="noStrike" cap="none" normalizeH="0" baseline="0" dirty="0" smtClean="0">
              <a:ln>
                <a:noFill/>
              </a:ln>
              <a:solidFill>
                <a:schemeClr val="tx1"/>
              </a:solidFill>
              <a:effectLst/>
              <a:latin typeface="Arial" pitchFamily="34" charset="0"/>
              <a:ea typeface="微软雅黑" pitchFamily="34" charset="-122"/>
              <a:cs typeface="Arial" pitchFamily="34" charset="0"/>
            </a:endParaRPr>
          </a:p>
        </p:txBody>
      </p:sp>
      <p:cxnSp>
        <p:nvCxnSpPr>
          <p:cNvPr id="168" name="直接连接符 167"/>
          <p:cNvCxnSpPr/>
          <p:nvPr/>
        </p:nvCxnSpPr>
        <p:spPr bwMode="auto">
          <a:xfrm>
            <a:off x="202028" y="5841634"/>
            <a:ext cx="5628756" cy="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5" name="组合 124"/>
          <p:cNvGrpSpPr/>
          <p:nvPr/>
        </p:nvGrpSpPr>
        <p:grpSpPr>
          <a:xfrm>
            <a:off x="10337800" y="-38100"/>
            <a:ext cx="1854200" cy="833747"/>
            <a:chOff x="10337800" y="-38100"/>
            <a:chExt cx="1854200" cy="833747"/>
          </a:xfrm>
        </p:grpSpPr>
        <p:sp>
          <p:nvSpPr>
            <p:cNvPr id="126"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27"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4" name="组合 3"/>
          <p:cNvGrpSpPr/>
          <p:nvPr/>
        </p:nvGrpSpPr>
        <p:grpSpPr>
          <a:xfrm>
            <a:off x="6046313" y="2030739"/>
            <a:ext cx="6054809" cy="4010707"/>
            <a:chOff x="5987390" y="2292534"/>
            <a:chExt cx="6054809" cy="4010707"/>
          </a:xfrm>
        </p:grpSpPr>
        <p:grpSp>
          <p:nvGrpSpPr>
            <p:cNvPr id="160" name="组合 159"/>
            <p:cNvGrpSpPr/>
            <p:nvPr/>
          </p:nvGrpSpPr>
          <p:grpSpPr>
            <a:xfrm>
              <a:off x="5987390" y="2292534"/>
              <a:ext cx="5996983" cy="4010707"/>
              <a:chOff x="5987390" y="2292534"/>
              <a:chExt cx="5996983" cy="4010707"/>
            </a:xfrm>
          </p:grpSpPr>
          <p:grpSp>
            <p:nvGrpSpPr>
              <p:cNvPr id="13" name="组合 12"/>
              <p:cNvGrpSpPr/>
              <p:nvPr/>
            </p:nvGrpSpPr>
            <p:grpSpPr>
              <a:xfrm>
                <a:off x="5987390" y="2316943"/>
                <a:ext cx="575372" cy="123245"/>
                <a:chOff x="19219354" y="9809981"/>
                <a:chExt cx="5377590" cy="1799617"/>
              </a:xfrm>
            </p:grpSpPr>
            <p:pic>
              <p:nvPicPr>
                <p:cNvPr id="86"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19354" y="9813961"/>
                  <a:ext cx="3003274" cy="179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89740"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a:xfrm>
                <a:off x="6637805" y="3263335"/>
                <a:ext cx="557442" cy="123245"/>
                <a:chOff x="18967987" y="10202699"/>
                <a:chExt cx="5210011" cy="1799617"/>
              </a:xfrm>
            </p:grpSpPr>
            <p:pic>
              <p:nvPicPr>
                <p:cNvPr id="41"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67987" y="10206685"/>
                  <a:ext cx="3003269" cy="179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70794" y="10202699"/>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6" desc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4762" y="4149474"/>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6" desc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2138" y="5035969"/>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a:xfrm>
                <a:off x="9860222" y="2313881"/>
                <a:ext cx="575372" cy="123245"/>
                <a:chOff x="20304523" y="9019023"/>
                <a:chExt cx="5377590" cy="1799617"/>
              </a:xfrm>
            </p:grpSpPr>
            <p:pic>
              <p:nvPicPr>
                <p:cNvPr id="39"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4523" y="9023009"/>
                  <a:ext cx="3003269" cy="179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4909" y="9019023"/>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图片 6" desc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5628" y="2292534"/>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组合 22"/>
              <p:cNvGrpSpPr/>
              <p:nvPr/>
            </p:nvGrpSpPr>
            <p:grpSpPr>
              <a:xfrm>
                <a:off x="10482102" y="3266385"/>
                <a:ext cx="575372" cy="123245"/>
                <a:chOff x="19722088" y="9809981"/>
                <a:chExt cx="5377590" cy="1799617"/>
              </a:xfrm>
            </p:grpSpPr>
            <p:pic>
              <p:nvPicPr>
                <p:cNvPr id="37"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22088" y="9813967"/>
                  <a:ext cx="3003269" cy="179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2474"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图片 6" desc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1078" y="3246145"/>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组合 24"/>
              <p:cNvGrpSpPr/>
              <p:nvPr/>
            </p:nvGrpSpPr>
            <p:grpSpPr>
              <a:xfrm>
                <a:off x="9871616" y="4165525"/>
                <a:ext cx="575372" cy="123245"/>
                <a:chOff x="20308579" y="9809981"/>
                <a:chExt cx="5377590" cy="1799617"/>
              </a:xfrm>
            </p:grpSpPr>
            <p:pic>
              <p:nvPicPr>
                <p:cNvPr id="35"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8579" y="9813967"/>
                  <a:ext cx="3003269" cy="179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8965" y="9809981"/>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图片 6" desc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02510" y="4153115"/>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组合 26"/>
              <p:cNvGrpSpPr/>
              <p:nvPr/>
            </p:nvGrpSpPr>
            <p:grpSpPr>
              <a:xfrm>
                <a:off x="10482102" y="5056642"/>
                <a:ext cx="575372" cy="123245"/>
                <a:chOff x="19804824" y="9704570"/>
                <a:chExt cx="5377590" cy="1799617"/>
              </a:xfrm>
            </p:grpSpPr>
            <p:pic>
              <p:nvPicPr>
                <p:cNvPr id="33" name="图片 5"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04824" y="9708556"/>
                  <a:ext cx="3003269" cy="179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6"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75210" y="9704570"/>
                  <a:ext cx="3007204" cy="17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图片 6" desc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8123" y="5035969"/>
                <a:ext cx="411813" cy="1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矩形 87"/>
              <p:cNvSpPr/>
              <p:nvPr/>
            </p:nvSpPr>
            <p:spPr>
              <a:xfrm>
                <a:off x="6309439" y="5988749"/>
                <a:ext cx="1652516" cy="267772"/>
              </a:xfrm>
              <a:prstGeom prst="rect">
                <a:avLst/>
              </a:prstGeom>
            </p:spPr>
            <p:txBody>
              <a:bodyPr wrap="none" lIns="21342" tIns="10671" rIns="21342" bIns="10671">
                <a:spAutoFit/>
              </a:bodyPr>
              <a:lstStyle/>
              <a:p>
                <a:r>
                  <a:rPr lang="en-US" altLang="zh-CN" sz="1600" b="1" dirty="0" smtClean="0">
                    <a:latin typeface="Arial" pitchFamily="34" charset="0"/>
                    <a:ea typeface="微软雅黑" pitchFamily="34" charset="-122"/>
                    <a:cs typeface="Arial" pitchFamily="34" charset="0"/>
                  </a:rPr>
                  <a:t>Ordinary control</a:t>
                </a:r>
                <a:endParaRPr lang="zh-CN" altLang="en-US" sz="1600" dirty="0">
                  <a:latin typeface="Arial" pitchFamily="34" charset="0"/>
                  <a:cs typeface="Arial" pitchFamily="34" charset="0"/>
                </a:endParaRPr>
              </a:p>
            </p:txBody>
          </p:sp>
          <p:sp>
            <p:nvSpPr>
              <p:cNvPr id="89" name="矩形 88"/>
              <p:cNvSpPr/>
              <p:nvPr/>
            </p:nvSpPr>
            <p:spPr>
              <a:xfrm>
                <a:off x="9830245" y="6035469"/>
                <a:ext cx="2154128" cy="267772"/>
              </a:xfrm>
              <a:prstGeom prst="rect">
                <a:avLst/>
              </a:prstGeom>
            </p:spPr>
            <p:txBody>
              <a:bodyPr wrap="none" lIns="21342" tIns="10671" rIns="21342" bIns="10671">
                <a:spAutoFit/>
              </a:bodyPr>
              <a:lstStyle/>
              <a:p>
                <a:r>
                  <a:rPr lang="en-US" altLang="zh-CN" sz="1600" b="1" dirty="0" smtClean="0">
                    <a:latin typeface="Arial" pitchFamily="34" charset="0"/>
                    <a:ea typeface="微软雅黑" pitchFamily="34" charset="-122"/>
                    <a:cs typeface="Arial" pitchFamily="34" charset="0"/>
                  </a:rPr>
                  <a:t>Variable cycle control</a:t>
                </a:r>
                <a:endParaRPr lang="zh-CN" altLang="en-US" sz="1600" b="1" dirty="0">
                  <a:latin typeface="Arial" pitchFamily="34" charset="0"/>
                  <a:ea typeface="微软雅黑" pitchFamily="34" charset="-122"/>
                  <a:cs typeface="Arial" pitchFamily="34" charset="0"/>
                </a:endParaRPr>
              </a:p>
            </p:txBody>
          </p:sp>
          <p:sp>
            <p:nvSpPr>
              <p:cNvPr id="145" name="上弧形箭头 144"/>
              <p:cNvSpPr/>
              <p:nvPr/>
            </p:nvSpPr>
            <p:spPr bwMode="auto">
              <a:xfrm rot="5400000" flipV="1">
                <a:off x="9221120" y="3135133"/>
                <a:ext cx="605499" cy="326132"/>
              </a:xfrm>
              <a:prstGeom prst="curved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6" name="上弧形箭头 145"/>
              <p:cNvSpPr/>
              <p:nvPr/>
            </p:nvSpPr>
            <p:spPr bwMode="auto">
              <a:xfrm rot="5400000" flipV="1">
                <a:off x="9221120" y="4007962"/>
                <a:ext cx="605499" cy="326132"/>
              </a:xfrm>
              <a:prstGeom prst="curved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7" name="上弧形箭头 146"/>
              <p:cNvSpPr/>
              <p:nvPr/>
            </p:nvSpPr>
            <p:spPr bwMode="auto">
              <a:xfrm rot="5400000" flipV="1">
                <a:off x="9237565" y="4936141"/>
                <a:ext cx="605499" cy="326132"/>
              </a:xfrm>
              <a:prstGeom prst="curved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8" name="上弧形箭头 147"/>
              <p:cNvSpPr/>
              <p:nvPr/>
            </p:nvSpPr>
            <p:spPr bwMode="auto">
              <a:xfrm rot="5400000">
                <a:off x="8119323" y="3134275"/>
                <a:ext cx="605499" cy="327574"/>
              </a:xfrm>
              <a:prstGeom prst="curved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9" name="上弧形箭头 148"/>
              <p:cNvSpPr/>
              <p:nvPr/>
            </p:nvSpPr>
            <p:spPr bwMode="auto">
              <a:xfrm rot="5400000">
                <a:off x="8119323" y="4058609"/>
                <a:ext cx="605499" cy="327574"/>
              </a:xfrm>
              <a:prstGeom prst="curved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0" name="上弧形箭头 149"/>
              <p:cNvSpPr/>
              <p:nvPr/>
            </p:nvSpPr>
            <p:spPr bwMode="auto">
              <a:xfrm rot="5400000">
                <a:off x="8119323" y="5006889"/>
                <a:ext cx="605499" cy="327574"/>
              </a:xfrm>
              <a:prstGeom prst="curved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1" name="矩形 150"/>
              <p:cNvSpPr/>
              <p:nvPr/>
            </p:nvSpPr>
            <p:spPr>
              <a:xfrm>
                <a:off x="8523122" y="3090503"/>
                <a:ext cx="441146" cy="369332"/>
              </a:xfrm>
              <a:prstGeom prst="rect">
                <a:avLst/>
              </a:prstGeom>
            </p:spPr>
            <p:txBody>
              <a:bodyPr wrap="none">
                <a:spAutoFit/>
              </a:bodyPr>
              <a:lstStyle/>
              <a:p>
                <a:r>
                  <a:rPr lang="en-US" altLang="zh-CN" dirty="0" smtClean="0">
                    <a:latin typeface="Arial" pitchFamily="34" charset="0"/>
                    <a:ea typeface="微软雅黑" panose="020B0503020204020204" pitchFamily="34" charset="-122"/>
                    <a:cs typeface="Arial" pitchFamily="34" charset="0"/>
                  </a:rPr>
                  <a:t>8h</a:t>
                </a:r>
                <a:endParaRPr lang="zh-CN" altLang="en-US" dirty="0">
                  <a:latin typeface="Arial" pitchFamily="34" charset="0"/>
                  <a:cs typeface="Arial" pitchFamily="34" charset="0"/>
                </a:endParaRPr>
              </a:p>
            </p:txBody>
          </p:sp>
          <p:sp>
            <p:nvSpPr>
              <p:cNvPr id="152" name="矩形 151"/>
              <p:cNvSpPr/>
              <p:nvPr/>
            </p:nvSpPr>
            <p:spPr>
              <a:xfrm>
                <a:off x="8514610" y="4037730"/>
                <a:ext cx="441146" cy="369332"/>
              </a:xfrm>
              <a:prstGeom prst="rect">
                <a:avLst/>
              </a:prstGeom>
            </p:spPr>
            <p:txBody>
              <a:bodyPr wrap="none">
                <a:spAutoFit/>
              </a:bodyPr>
              <a:lstStyle/>
              <a:p>
                <a:r>
                  <a:rPr lang="en-US" altLang="zh-CN" dirty="0" smtClean="0">
                    <a:latin typeface="Arial" pitchFamily="34" charset="0"/>
                    <a:ea typeface="微软雅黑" panose="020B0503020204020204" pitchFamily="34" charset="-122"/>
                    <a:cs typeface="Arial" pitchFamily="34" charset="0"/>
                  </a:rPr>
                  <a:t>8h</a:t>
                </a:r>
                <a:endParaRPr lang="zh-CN" altLang="en-US" dirty="0">
                  <a:latin typeface="Arial" pitchFamily="34" charset="0"/>
                  <a:cs typeface="Arial" pitchFamily="34" charset="0"/>
                </a:endParaRPr>
              </a:p>
            </p:txBody>
          </p:sp>
          <p:sp>
            <p:nvSpPr>
              <p:cNvPr id="153" name="矩形 152"/>
              <p:cNvSpPr/>
              <p:nvPr/>
            </p:nvSpPr>
            <p:spPr>
              <a:xfrm>
                <a:off x="8510097" y="4972582"/>
                <a:ext cx="441146" cy="369332"/>
              </a:xfrm>
              <a:prstGeom prst="rect">
                <a:avLst/>
              </a:prstGeom>
            </p:spPr>
            <p:txBody>
              <a:bodyPr wrap="none">
                <a:spAutoFit/>
              </a:bodyPr>
              <a:lstStyle/>
              <a:p>
                <a:r>
                  <a:rPr lang="en-US" altLang="zh-CN" dirty="0" smtClean="0">
                    <a:latin typeface="Arial" pitchFamily="34" charset="0"/>
                    <a:ea typeface="微软雅黑" panose="020B0503020204020204" pitchFamily="34" charset="-122"/>
                    <a:cs typeface="Arial" pitchFamily="34" charset="0"/>
                  </a:rPr>
                  <a:t>8h</a:t>
                </a:r>
                <a:endParaRPr lang="zh-CN" altLang="en-US" dirty="0">
                  <a:latin typeface="Arial" pitchFamily="34" charset="0"/>
                  <a:cs typeface="Arial" pitchFamily="34" charset="0"/>
                </a:endParaRPr>
              </a:p>
            </p:txBody>
          </p:sp>
          <p:sp>
            <p:nvSpPr>
              <p:cNvPr id="154" name="矩形 153"/>
              <p:cNvSpPr/>
              <p:nvPr/>
            </p:nvSpPr>
            <p:spPr>
              <a:xfrm>
                <a:off x="8981942" y="3088100"/>
                <a:ext cx="476412" cy="369332"/>
              </a:xfrm>
              <a:prstGeom prst="rect">
                <a:avLst/>
              </a:prstGeom>
            </p:spPr>
            <p:txBody>
              <a:bodyPr wrap="none">
                <a:spAutoFit/>
              </a:bodyPr>
              <a:lstStyle/>
              <a:p>
                <a:r>
                  <a:rPr lang="en-US" altLang="zh-CN" dirty="0" err="1" smtClean="0">
                    <a:latin typeface="Arial" pitchFamily="34" charset="0"/>
                    <a:ea typeface="微软雅黑" panose="020B0503020204020204" pitchFamily="34" charset="-122"/>
                    <a:cs typeface="Arial" pitchFamily="34" charset="0"/>
                  </a:rPr>
                  <a:t>Xh</a:t>
                </a:r>
                <a:endParaRPr lang="zh-CN" altLang="en-US" dirty="0">
                  <a:latin typeface="Arial" pitchFamily="34" charset="0"/>
                  <a:cs typeface="Arial" pitchFamily="34" charset="0"/>
                </a:endParaRPr>
              </a:p>
            </p:txBody>
          </p:sp>
          <p:sp>
            <p:nvSpPr>
              <p:cNvPr id="155" name="矩形 154"/>
              <p:cNvSpPr/>
              <p:nvPr/>
            </p:nvSpPr>
            <p:spPr>
              <a:xfrm>
                <a:off x="8997548" y="4031900"/>
                <a:ext cx="476412" cy="369332"/>
              </a:xfrm>
              <a:prstGeom prst="rect">
                <a:avLst/>
              </a:prstGeom>
            </p:spPr>
            <p:txBody>
              <a:bodyPr wrap="none">
                <a:spAutoFit/>
              </a:bodyPr>
              <a:lstStyle/>
              <a:p>
                <a:r>
                  <a:rPr lang="en-US" altLang="zh-CN" dirty="0" err="1" smtClean="0">
                    <a:latin typeface="Arial" pitchFamily="34" charset="0"/>
                    <a:ea typeface="微软雅黑" panose="020B0503020204020204" pitchFamily="34" charset="-122"/>
                    <a:cs typeface="Arial" pitchFamily="34" charset="0"/>
                  </a:rPr>
                  <a:t>Xh</a:t>
                </a:r>
                <a:endParaRPr lang="zh-CN" altLang="en-US" dirty="0">
                  <a:latin typeface="Arial" pitchFamily="34" charset="0"/>
                  <a:cs typeface="Arial" pitchFamily="34" charset="0"/>
                </a:endParaRPr>
              </a:p>
            </p:txBody>
          </p:sp>
          <p:sp>
            <p:nvSpPr>
              <p:cNvPr id="156" name="矩形 155"/>
              <p:cNvSpPr/>
              <p:nvPr/>
            </p:nvSpPr>
            <p:spPr>
              <a:xfrm>
                <a:off x="9008583" y="4969613"/>
                <a:ext cx="476412" cy="369332"/>
              </a:xfrm>
              <a:prstGeom prst="rect">
                <a:avLst/>
              </a:prstGeom>
            </p:spPr>
            <p:txBody>
              <a:bodyPr wrap="none">
                <a:spAutoFit/>
              </a:bodyPr>
              <a:lstStyle/>
              <a:p>
                <a:r>
                  <a:rPr lang="en-US" altLang="zh-CN" dirty="0" err="1" smtClean="0">
                    <a:latin typeface="Arial" pitchFamily="34" charset="0"/>
                    <a:ea typeface="微软雅黑" panose="020B0503020204020204" pitchFamily="34" charset="-122"/>
                    <a:cs typeface="Arial" pitchFamily="34" charset="0"/>
                  </a:rPr>
                  <a:t>Xh</a:t>
                </a:r>
                <a:endParaRPr lang="zh-CN" altLang="en-US" dirty="0">
                  <a:latin typeface="Arial" pitchFamily="34" charset="0"/>
                  <a:cs typeface="Arial" pitchFamily="34" charset="0"/>
                </a:endParaRPr>
              </a:p>
            </p:txBody>
          </p:sp>
          <p:cxnSp>
            <p:nvCxnSpPr>
              <p:cNvPr id="158" name="直接连接符 157"/>
              <p:cNvCxnSpPr/>
              <p:nvPr/>
            </p:nvCxnSpPr>
            <p:spPr bwMode="auto">
              <a:xfrm>
                <a:off x="8972083" y="2316943"/>
                <a:ext cx="13025" cy="385860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9" name="矩形 158"/>
              <p:cNvSpPr/>
              <p:nvPr/>
            </p:nvSpPr>
            <p:spPr>
              <a:xfrm>
                <a:off x="8965015" y="5929091"/>
                <a:ext cx="813043" cy="276999"/>
              </a:xfrm>
              <a:prstGeom prst="rect">
                <a:avLst/>
              </a:prstGeom>
            </p:spPr>
            <p:txBody>
              <a:bodyPr wrap="none">
                <a:spAutoFit/>
              </a:bodyPr>
              <a:lstStyle/>
              <a:p>
                <a:r>
                  <a:rPr lang="en-US" altLang="zh-CN" sz="1200" dirty="0" smtClean="0">
                    <a:latin typeface="Arial" pitchFamily="34" charset="0"/>
                    <a:ea typeface="微软雅黑" panose="020B0503020204020204" pitchFamily="34" charset="-122"/>
                    <a:cs typeface="Arial" pitchFamily="34" charset="0"/>
                  </a:rPr>
                  <a:t>X</a:t>
                </a:r>
                <a:r>
                  <a:rPr lang="zh-CN" altLang="en-US" sz="1200" dirty="0" smtClean="0">
                    <a:latin typeface="Arial" pitchFamily="34" charset="0"/>
                    <a:ea typeface="微软雅黑" panose="020B0503020204020204" pitchFamily="34" charset="-122"/>
                    <a:cs typeface="Arial" pitchFamily="34" charset="0"/>
                  </a:rPr>
                  <a:t> </a:t>
                </a:r>
                <a:r>
                  <a:rPr lang="en-US" altLang="zh-CN" sz="1200" dirty="0" smtClean="0">
                    <a:latin typeface="Arial" pitchFamily="34" charset="0"/>
                    <a:ea typeface="微软雅黑" panose="020B0503020204020204" pitchFamily="34" charset="-122"/>
                    <a:cs typeface="Arial" pitchFamily="34" charset="0"/>
                  </a:rPr>
                  <a:t>= cycle</a:t>
                </a:r>
                <a:endParaRPr lang="zh-CN" altLang="en-US" sz="1200" dirty="0">
                  <a:latin typeface="Arial" pitchFamily="34" charset="0"/>
                  <a:cs typeface="Arial" pitchFamily="34" charset="0"/>
                </a:endParaRPr>
              </a:p>
            </p:txBody>
          </p:sp>
        </p:grpSp>
        <p:grpSp>
          <p:nvGrpSpPr>
            <p:cNvPr id="2" name="组合 1"/>
            <p:cNvGrpSpPr/>
            <p:nvPr/>
          </p:nvGrpSpPr>
          <p:grpSpPr>
            <a:xfrm>
              <a:off x="5992718" y="2439403"/>
              <a:ext cx="2186415" cy="764225"/>
              <a:chOff x="5714628" y="1463410"/>
              <a:chExt cx="2986848" cy="1044002"/>
            </a:xfrm>
          </p:grpSpPr>
          <p:pic>
            <p:nvPicPr>
              <p:cNvPr id="12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图片 129"/>
              <p:cNvPicPr>
                <a:picLocks noChangeAspect="1"/>
              </p:cNvPicPr>
              <p:nvPr/>
            </p:nvPicPr>
            <p:blipFill>
              <a:blip r:embed="rId10"/>
              <a:stretch>
                <a:fillRect/>
              </a:stretch>
            </p:blipFill>
            <p:spPr>
              <a:xfrm>
                <a:off x="5714628" y="1491009"/>
                <a:ext cx="798363" cy="1000800"/>
              </a:xfrm>
              <a:prstGeom prst="rect">
                <a:avLst/>
              </a:prstGeom>
            </p:spPr>
          </p:pic>
          <p:pic>
            <p:nvPicPr>
              <p:cNvPr id="131" name="图片 130"/>
              <p:cNvPicPr>
                <a:picLocks noChangeAspect="1"/>
              </p:cNvPicPr>
              <p:nvPr/>
            </p:nvPicPr>
            <p:blipFill>
              <a:blip r:embed="rId10"/>
              <a:stretch>
                <a:fillRect/>
              </a:stretch>
            </p:blipFill>
            <p:spPr>
              <a:xfrm>
                <a:off x="6566201" y="1491009"/>
                <a:ext cx="798363" cy="1000800"/>
              </a:xfrm>
              <a:prstGeom prst="rect">
                <a:avLst/>
              </a:prstGeom>
            </p:spPr>
          </p:pic>
        </p:grpSp>
        <p:grpSp>
          <p:nvGrpSpPr>
            <p:cNvPr id="132" name="组合 131"/>
            <p:cNvGrpSpPr/>
            <p:nvPr/>
          </p:nvGrpSpPr>
          <p:grpSpPr>
            <a:xfrm>
              <a:off x="5992718" y="3389630"/>
              <a:ext cx="2186415" cy="764225"/>
              <a:chOff x="5714628" y="1463410"/>
              <a:chExt cx="2986848" cy="1044002"/>
            </a:xfrm>
          </p:grpSpPr>
          <p:pic>
            <p:nvPicPr>
              <p:cNvPr id="13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图片 134"/>
              <p:cNvPicPr>
                <a:picLocks noChangeAspect="1"/>
              </p:cNvPicPr>
              <p:nvPr/>
            </p:nvPicPr>
            <p:blipFill>
              <a:blip r:embed="rId10"/>
              <a:stretch>
                <a:fillRect/>
              </a:stretch>
            </p:blipFill>
            <p:spPr>
              <a:xfrm>
                <a:off x="5714628" y="1491009"/>
                <a:ext cx="798363" cy="1000800"/>
              </a:xfrm>
              <a:prstGeom prst="rect">
                <a:avLst/>
              </a:prstGeom>
            </p:spPr>
          </p:pic>
          <p:pic>
            <p:nvPicPr>
              <p:cNvPr id="136" name="图片 135"/>
              <p:cNvPicPr>
                <a:picLocks noChangeAspect="1"/>
              </p:cNvPicPr>
              <p:nvPr/>
            </p:nvPicPr>
            <p:blipFill>
              <a:blip r:embed="rId10"/>
              <a:stretch>
                <a:fillRect/>
              </a:stretch>
            </p:blipFill>
            <p:spPr>
              <a:xfrm>
                <a:off x="6566201" y="1491009"/>
                <a:ext cx="798363" cy="1000800"/>
              </a:xfrm>
              <a:prstGeom prst="rect">
                <a:avLst/>
              </a:prstGeom>
            </p:spPr>
          </p:pic>
        </p:grpSp>
        <p:grpSp>
          <p:nvGrpSpPr>
            <p:cNvPr id="137" name="组合 136"/>
            <p:cNvGrpSpPr/>
            <p:nvPr/>
          </p:nvGrpSpPr>
          <p:grpSpPr>
            <a:xfrm>
              <a:off x="5992718" y="4305153"/>
              <a:ext cx="2186415" cy="764225"/>
              <a:chOff x="5714628" y="1463410"/>
              <a:chExt cx="2986848" cy="1044002"/>
            </a:xfrm>
          </p:grpSpPr>
          <p:pic>
            <p:nvPicPr>
              <p:cNvPr id="13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图片 139"/>
              <p:cNvPicPr>
                <a:picLocks noChangeAspect="1"/>
              </p:cNvPicPr>
              <p:nvPr/>
            </p:nvPicPr>
            <p:blipFill>
              <a:blip r:embed="rId10"/>
              <a:stretch>
                <a:fillRect/>
              </a:stretch>
            </p:blipFill>
            <p:spPr>
              <a:xfrm>
                <a:off x="5714628" y="1491009"/>
                <a:ext cx="798363" cy="1000800"/>
              </a:xfrm>
              <a:prstGeom prst="rect">
                <a:avLst/>
              </a:prstGeom>
            </p:spPr>
          </p:pic>
          <p:pic>
            <p:nvPicPr>
              <p:cNvPr id="141" name="图片 140"/>
              <p:cNvPicPr>
                <a:picLocks noChangeAspect="1"/>
              </p:cNvPicPr>
              <p:nvPr/>
            </p:nvPicPr>
            <p:blipFill>
              <a:blip r:embed="rId10"/>
              <a:stretch>
                <a:fillRect/>
              </a:stretch>
            </p:blipFill>
            <p:spPr>
              <a:xfrm>
                <a:off x="6566201" y="1491009"/>
                <a:ext cx="798363" cy="1000800"/>
              </a:xfrm>
              <a:prstGeom prst="rect">
                <a:avLst/>
              </a:prstGeom>
            </p:spPr>
          </p:pic>
        </p:grpSp>
        <p:grpSp>
          <p:nvGrpSpPr>
            <p:cNvPr id="142" name="组合 141"/>
            <p:cNvGrpSpPr/>
            <p:nvPr/>
          </p:nvGrpSpPr>
          <p:grpSpPr>
            <a:xfrm>
              <a:off x="5992718" y="5191309"/>
              <a:ext cx="2186415" cy="764225"/>
              <a:chOff x="5714628" y="1463410"/>
              <a:chExt cx="2986848" cy="1044002"/>
            </a:xfrm>
          </p:grpSpPr>
          <p:pic>
            <p:nvPicPr>
              <p:cNvPr id="14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图片 156"/>
              <p:cNvPicPr>
                <a:picLocks noChangeAspect="1"/>
              </p:cNvPicPr>
              <p:nvPr/>
            </p:nvPicPr>
            <p:blipFill>
              <a:blip r:embed="rId10"/>
              <a:stretch>
                <a:fillRect/>
              </a:stretch>
            </p:blipFill>
            <p:spPr>
              <a:xfrm>
                <a:off x="5714628" y="1491009"/>
                <a:ext cx="798363" cy="1000800"/>
              </a:xfrm>
              <a:prstGeom prst="rect">
                <a:avLst/>
              </a:prstGeom>
            </p:spPr>
          </p:pic>
          <p:pic>
            <p:nvPicPr>
              <p:cNvPr id="161" name="图片 160"/>
              <p:cNvPicPr>
                <a:picLocks noChangeAspect="1"/>
              </p:cNvPicPr>
              <p:nvPr/>
            </p:nvPicPr>
            <p:blipFill>
              <a:blip r:embed="rId10"/>
              <a:stretch>
                <a:fillRect/>
              </a:stretch>
            </p:blipFill>
            <p:spPr>
              <a:xfrm>
                <a:off x="6566201" y="1491009"/>
                <a:ext cx="798363" cy="1000800"/>
              </a:xfrm>
              <a:prstGeom prst="rect">
                <a:avLst/>
              </a:prstGeom>
            </p:spPr>
          </p:pic>
        </p:grpSp>
        <p:grpSp>
          <p:nvGrpSpPr>
            <p:cNvPr id="163" name="组合 162"/>
            <p:cNvGrpSpPr/>
            <p:nvPr/>
          </p:nvGrpSpPr>
          <p:grpSpPr>
            <a:xfrm>
              <a:off x="9855784" y="2439403"/>
              <a:ext cx="2186415" cy="764225"/>
              <a:chOff x="5714628" y="1463410"/>
              <a:chExt cx="2986848" cy="1044002"/>
            </a:xfrm>
          </p:grpSpPr>
          <p:pic>
            <p:nvPicPr>
              <p:cNvPr id="16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图片 168"/>
              <p:cNvPicPr>
                <a:picLocks noChangeAspect="1"/>
              </p:cNvPicPr>
              <p:nvPr/>
            </p:nvPicPr>
            <p:blipFill>
              <a:blip r:embed="rId10"/>
              <a:stretch>
                <a:fillRect/>
              </a:stretch>
            </p:blipFill>
            <p:spPr>
              <a:xfrm>
                <a:off x="5714628" y="1491009"/>
                <a:ext cx="798363" cy="1000800"/>
              </a:xfrm>
              <a:prstGeom prst="rect">
                <a:avLst/>
              </a:prstGeom>
            </p:spPr>
          </p:pic>
          <p:pic>
            <p:nvPicPr>
              <p:cNvPr id="170" name="图片 169"/>
              <p:cNvPicPr>
                <a:picLocks noChangeAspect="1"/>
              </p:cNvPicPr>
              <p:nvPr/>
            </p:nvPicPr>
            <p:blipFill>
              <a:blip r:embed="rId10"/>
              <a:stretch>
                <a:fillRect/>
              </a:stretch>
            </p:blipFill>
            <p:spPr>
              <a:xfrm>
                <a:off x="6566201" y="1491009"/>
                <a:ext cx="798363" cy="1000800"/>
              </a:xfrm>
              <a:prstGeom prst="rect">
                <a:avLst/>
              </a:prstGeom>
            </p:spPr>
          </p:pic>
        </p:grpSp>
        <p:grpSp>
          <p:nvGrpSpPr>
            <p:cNvPr id="171" name="组合 170"/>
            <p:cNvGrpSpPr/>
            <p:nvPr/>
          </p:nvGrpSpPr>
          <p:grpSpPr>
            <a:xfrm>
              <a:off x="9855784" y="3389630"/>
              <a:ext cx="2186415" cy="764225"/>
              <a:chOff x="5714628" y="1463410"/>
              <a:chExt cx="2986848" cy="1044002"/>
            </a:xfrm>
          </p:grpSpPr>
          <p:pic>
            <p:nvPicPr>
              <p:cNvPr id="17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图片 173"/>
              <p:cNvPicPr>
                <a:picLocks noChangeAspect="1"/>
              </p:cNvPicPr>
              <p:nvPr/>
            </p:nvPicPr>
            <p:blipFill>
              <a:blip r:embed="rId10"/>
              <a:stretch>
                <a:fillRect/>
              </a:stretch>
            </p:blipFill>
            <p:spPr>
              <a:xfrm>
                <a:off x="5714628" y="1491009"/>
                <a:ext cx="798363" cy="1000800"/>
              </a:xfrm>
              <a:prstGeom prst="rect">
                <a:avLst/>
              </a:prstGeom>
            </p:spPr>
          </p:pic>
          <p:pic>
            <p:nvPicPr>
              <p:cNvPr id="175" name="图片 174"/>
              <p:cNvPicPr>
                <a:picLocks noChangeAspect="1"/>
              </p:cNvPicPr>
              <p:nvPr/>
            </p:nvPicPr>
            <p:blipFill>
              <a:blip r:embed="rId10"/>
              <a:stretch>
                <a:fillRect/>
              </a:stretch>
            </p:blipFill>
            <p:spPr>
              <a:xfrm>
                <a:off x="6566201" y="1491009"/>
                <a:ext cx="798363" cy="1000800"/>
              </a:xfrm>
              <a:prstGeom prst="rect">
                <a:avLst/>
              </a:prstGeom>
            </p:spPr>
          </p:pic>
        </p:grpSp>
        <p:grpSp>
          <p:nvGrpSpPr>
            <p:cNvPr id="176" name="组合 175"/>
            <p:cNvGrpSpPr/>
            <p:nvPr/>
          </p:nvGrpSpPr>
          <p:grpSpPr>
            <a:xfrm>
              <a:off x="9855784" y="4305153"/>
              <a:ext cx="2186415" cy="764225"/>
              <a:chOff x="5714628" y="1463410"/>
              <a:chExt cx="2986848" cy="1044002"/>
            </a:xfrm>
          </p:grpSpPr>
          <p:pic>
            <p:nvPicPr>
              <p:cNvPr id="17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图片 178"/>
              <p:cNvPicPr>
                <a:picLocks noChangeAspect="1"/>
              </p:cNvPicPr>
              <p:nvPr/>
            </p:nvPicPr>
            <p:blipFill>
              <a:blip r:embed="rId10"/>
              <a:stretch>
                <a:fillRect/>
              </a:stretch>
            </p:blipFill>
            <p:spPr>
              <a:xfrm>
                <a:off x="5714628" y="1491009"/>
                <a:ext cx="798363" cy="1000800"/>
              </a:xfrm>
              <a:prstGeom prst="rect">
                <a:avLst/>
              </a:prstGeom>
            </p:spPr>
          </p:pic>
          <p:pic>
            <p:nvPicPr>
              <p:cNvPr id="180" name="图片 179"/>
              <p:cNvPicPr>
                <a:picLocks noChangeAspect="1"/>
              </p:cNvPicPr>
              <p:nvPr/>
            </p:nvPicPr>
            <p:blipFill>
              <a:blip r:embed="rId10"/>
              <a:stretch>
                <a:fillRect/>
              </a:stretch>
            </p:blipFill>
            <p:spPr>
              <a:xfrm>
                <a:off x="6566201" y="1491009"/>
                <a:ext cx="798363" cy="1000800"/>
              </a:xfrm>
              <a:prstGeom prst="rect">
                <a:avLst/>
              </a:prstGeom>
            </p:spPr>
          </p:pic>
        </p:grpSp>
        <p:grpSp>
          <p:nvGrpSpPr>
            <p:cNvPr id="181" name="组合 180"/>
            <p:cNvGrpSpPr/>
            <p:nvPr/>
          </p:nvGrpSpPr>
          <p:grpSpPr>
            <a:xfrm>
              <a:off x="9855784" y="5191309"/>
              <a:ext cx="2186415" cy="764225"/>
              <a:chOff x="5714628" y="1463410"/>
              <a:chExt cx="2986848" cy="1044002"/>
            </a:xfrm>
          </p:grpSpPr>
          <p:pic>
            <p:nvPicPr>
              <p:cNvPr id="18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259049" y="1463410"/>
                <a:ext cx="861223"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843" l="10000" r="90000"/>
                        </a14:imgEffect>
                      </a14:imgLayer>
                    </a14:imgProps>
                  </a:ext>
                  <a:ext uri="{28A0092B-C50C-407E-A947-70E740481C1C}">
                    <a14:useLocalDpi xmlns:a14="http://schemas.microsoft.com/office/drawing/2010/main" val="0"/>
                  </a:ext>
                </a:extLst>
              </a:blip>
              <a:srcRect/>
              <a:stretch>
                <a:fillRect/>
              </a:stretch>
            </p:blipFill>
            <p:spPr bwMode="auto">
              <a:xfrm>
                <a:off x="7840252" y="1463411"/>
                <a:ext cx="861224" cy="10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图片 183"/>
              <p:cNvPicPr>
                <a:picLocks noChangeAspect="1"/>
              </p:cNvPicPr>
              <p:nvPr/>
            </p:nvPicPr>
            <p:blipFill>
              <a:blip r:embed="rId10"/>
              <a:stretch>
                <a:fillRect/>
              </a:stretch>
            </p:blipFill>
            <p:spPr>
              <a:xfrm>
                <a:off x="5714628" y="1491009"/>
                <a:ext cx="798363" cy="1000800"/>
              </a:xfrm>
              <a:prstGeom prst="rect">
                <a:avLst/>
              </a:prstGeom>
            </p:spPr>
          </p:pic>
          <p:pic>
            <p:nvPicPr>
              <p:cNvPr id="185" name="图片 184"/>
              <p:cNvPicPr>
                <a:picLocks noChangeAspect="1"/>
              </p:cNvPicPr>
              <p:nvPr/>
            </p:nvPicPr>
            <p:blipFill>
              <a:blip r:embed="rId10"/>
              <a:stretch>
                <a:fillRect/>
              </a:stretch>
            </p:blipFill>
            <p:spPr>
              <a:xfrm>
                <a:off x="6566201" y="1491009"/>
                <a:ext cx="798363" cy="1000800"/>
              </a:xfrm>
              <a:prstGeom prst="rect">
                <a:avLst/>
              </a:prstGeom>
            </p:spPr>
          </p:pic>
        </p:grpSp>
      </p:grpSp>
    </p:spTree>
    <p:extLst>
      <p:ext uri="{BB962C8B-B14F-4D97-AF65-F5344CB8AC3E}">
        <p14:creationId xmlns:p14="http://schemas.microsoft.com/office/powerpoint/2010/main" val="33697282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22458" y="1298881"/>
            <a:ext cx="11366103" cy="677104"/>
          </a:xfrm>
          <a:prstGeom prst="rect">
            <a:avLst/>
          </a:prstGeom>
        </p:spPr>
        <p:txBody>
          <a:bodyPr wrap="square" lIns="121917" tIns="60958" rIns="121917" bIns="60958">
            <a:spAutoFit/>
          </a:bodyPr>
          <a:lstStyle/>
          <a:p>
            <a:r>
              <a:rPr lang="en-US" altLang="zh-CN" dirty="0" smtClean="0">
                <a:latin typeface="Arial" panose="020B0604020202020204" pitchFamily="34" charset="0"/>
                <a:ea typeface="微软雅黑" pitchFamily="34" charset="-122"/>
                <a:cs typeface="Arial" panose="020B0604020202020204" pitchFamily="34" charset="0"/>
              </a:rPr>
              <a:t>In system control, the overall life of the modular units is considered. When there is not only one compressor, the internal compressors will work in turn to balance the service life of each compressor.</a:t>
            </a:r>
            <a:endParaRPr lang="en-US" altLang="zh-CN" dirty="0">
              <a:latin typeface="Arial" panose="020B0604020202020204" pitchFamily="34" charset="0"/>
              <a:ea typeface="微软雅黑" pitchFamily="34" charset="-122"/>
              <a:cs typeface="Arial" panose="020B0604020202020204" pitchFamily="34" charset="0"/>
            </a:endParaRPr>
          </a:p>
        </p:txBody>
      </p:sp>
      <p:sp>
        <p:nvSpPr>
          <p:cNvPr id="21"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pic>
        <p:nvPicPr>
          <p:cNvPr id="30" name="图片 2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1" name="矩形 30"/>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32" name="Text Box 15"/>
          <p:cNvSpPr txBox="1">
            <a:spLocks noChangeArrowheads="1"/>
          </p:cNvSpPr>
          <p:nvPr/>
        </p:nvSpPr>
        <p:spPr bwMode="gray">
          <a:xfrm>
            <a:off x="-81898" y="784222"/>
            <a:ext cx="8834012"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latin typeface="微软雅黑" pitchFamily="34" charset="-122"/>
                <a:ea typeface="微软雅黑" pitchFamily="34" charset="-122"/>
              </a:rPr>
              <a:t>④</a:t>
            </a:r>
            <a:r>
              <a:rPr lang="en-US" altLang="zh-CN" sz="2400" b="1" dirty="0" smtClean="0">
                <a:ea typeface="微软雅黑" pitchFamily="34" charset="-122"/>
                <a:cs typeface="Arial" pitchFamily="34" charset="0"/>
              </a:rPr>
              <a:t> Rotation control</a:t>
            </a:r>
            <a:r>
              <a:rPr lang="en-US" altLang="zh-CN" sz="2400" b="1" dirty="0" smtClean="0">
                <a:latin typeface="微软雅黑" pitchFamily="34" charset="-122"/>
                <a:ea typeface="微软雅黑" pitchFamily="34" charset="-122"/>
              </a:rPr>
              <a:t>——</a:t>
            </a:r>
            <a:r>
              <a:rPr lang="en-US" altLang="zh-CN" sz="2400" b="1" dirty="0" smtClean="0">
                <a:solidFill>
                  <a:srgbClr val="FF0000"/>
                </a:solidFill>
                <a:latin typeface="微软雅黑" pitchFamily="34" charset="-122"/>
                <a:ea typeface="微软雅黑" pitchFamily="34" charset="-122"/>
              </a:rPr>
              <a:t>Compressor </a:t>
            </a:r>
            <a:r>
              <a:rPr lang="en-US" altLang="zh-CN" sz="2400" b="1" dirty="0" smtClean="0">
                <a:solidFill>
                  <a:srgbClr val="FF0000"/>
                </a:solidFill>
                <a:latin typeface="微软雅黑" pitchFamily="34" charset="-122"/>
                <a:ea typeface="微软雅黑" pitchFamily="34" charset="-122"/>
              </a:rPr>
              <a:t>rotation</a:t>
            </a:r>
            <a:endParaRPr lang="en-US" altLang="zh-CN" sz="2400" b="1" dirty="0">
              <a:solidFill>
                <a:srgbClr val="FF0000"/>
              </a:solidFill>
              <a:latin typeface="微软雅黑" pitchFamily="34" charset="-122"/>
              <a:ea typeface="微软雅黑" pitchFamily="34" charset="-122"/>
            </a:endParaRPr>
          </a:p>
        </p:txBody>
      </p:sp>
      <p:grpSp>
        <p:nvGrpSpPr>
          <p:cNvPr id="15" name="组合 14"/>
          <p:cNvGrpSpPr/>
          <p:nvPr/>
        </p:nvGrpSpPr>
        <p:grpSpPr>
          <a:xfrm>
            <a:off x="10337800" y="-38100"/>
            <a:ext cx="1854200" cy="833747"/>
            <a:chOff x="10337800" y="-38100"/>
            <a:chExt cx="1854200" cy="833747"/>
          </a:xfrm>
        </p:grpSpPr>
        <p:sp>
          <p:nvSpPr>
            <p:cNvPr id="16"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7"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3965512" y="2143000"/>
            <a:ext cx="3396004" cy="4056733"/>
          </a:xfrm>
          <a:prstGeom prst="rect">
            <a:avLst/>
          </a:prstGeom>
        </p:spPr>
      </p:pic>
      <p:grpSp>
        <p:nvGrpSpPr>
          <p:cNvPr id="4" name="组合 3"/>
          <p:cNvGrpSpPr/>
          <p:nvPr/>
        </p:nvGrpSpPr>
        <p:grpSpPr>
          <a:xfrm>
            <a:off x="5068038" y="3896069"/>
            <a:ext cx="1134084" cy="1809795"/>
            <a:chOff x="8044322" y="4084328"/>
            <a:chExt cx="1134084" cy="1809795"/>
          </a:xfrm>
        </p:grpSpPr>
        <p:sp>
          <p:nvSpPr>
            <p:cNvPr id="19" name="左弧形箭头 18"/>
            <p:cNvSpPr/>
            <p:nvPr/>
          </p:nvSpPr>
          <p:spPr bwMode="auto">
            <a:xfrm rot="5400000">
              <a:off x="8391574" y="3913577"/>
              <a:ext cx="355180" cy="696682"/>
            </a:xfrm>
            <a:prstGeom prst="curvedRightArrow">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pic>
          <p:nvPicPr>
            <p:cNvPr id="22" name="图片 2" descr="image00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582"/>
                      </a14:imgEffect>
                    </a14:imgLayer>
                  </a14:imgProps>
                </a:ext>
                <a:ext uri="{28A0092B-C50C-407E-A947-70E740481C1C}">
                  <a14:useLocalDpi xmlns:a14="http://schemas.microsoft.com/office/drawing/2010/main" val="0"/>
                </a:ext>
              </a:extLst>
            </a:blip>
            <a:srcRect/>
            <a:stretch>
              <a:fillRect/>
            </a:stretch>
          </p:blipFill>
          <p:spPr bwMode="auto">
            <a:xfrm>
              <a:off x="8044322" y="4426700"/>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 descr="image00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582"/>
                      </a14:imgEffect>
                    </a14:imgLayer>
                  </a14:imgProps>
                </a:ext>
                <a:ext uri="{28A0092B-C50C-407E-A947-70E740481C1C}">
                  <a14:useLocalDpi xmlns:a14="http://schemas.microsoft.com/office/drawing/2010/main" val="0"/>
                </a:ext>
              </a:extLst>
            </a:blip>
            <a:srcRect/>
            <a:stretch>
              <a:fillRect/>
            </a:stretch>
          </p:blipFill>
          <p:spPr bwMode="auto">
            <a:xfrm>
              <a:off x="8656605" y="4423525"/>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左弧形箭头 24"/>
            <p:cNvSpPr/>
            <p:nvPr/>
          </p:nvSpPr>
          <p:spPr bwMode="auto">
            <a:xfrm rot="5400000" flipH="1" flipV="1">
              <a:off x="8449452" y="5367651"/>
              <a:ext cx="344533" cy="708412"/>
            </a:xfrm>
            <a:prstGeom prst="curvedRightArrow">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Tree>
    <p:extLst>
      <p:ext uri="{BB962C8B-B14F-4D97-AF65-F5344CB8AC3E}">
        <p14:creationId xmlns:p14="http://schemas.microsoft.com/office/powerpoint/2010/main" val="218059612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76200" y="737547"/>
            <a:ext cx="10003971"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⑤</a:t>
            </a:r>
            <a:r>
              <a:rPr lang="en-US" altLang="zh-CN" sz="2400" b="1" dirty="0" smtClean="0">
                <a:ea typeface="Arial Unicode MS" pitchFamily="34" charset="-122"/>
                <a:cs typeface="Arial" pitchFamily="34" charset="0"/>
              </a:rPr>
              <a:t>Compact structure</a:t>
            </a:r>
            <a:r>
              <a:rPr lang="en-US" altLang="zh-CN" sz="2400" b="1" dirty="0" smtClean="0">
                <a:ea typeface="微软雅黑" pitchFamily="34" charset="-122"/>
                <a:cs typeface="Arial" pitchFamily="34" charset="0"/>
              </a:rPr>
              <a:t>——</a:t>
            </a:r>
            <a:r>
              <a:rPr lang="en-US" altLang="zh-CN" sz="2400" b="1" dirty="0" err="1" smtClean="0">
                <a:solidFill>
                  <a:srgbClr val="FF0000"/>
                </a:solidFill>
                <a:ea typeface="微软雅黑" pitchFamily="34" charset="-122"/>
                <a:cs typeface="Arial" pitchFamily="34" charset="0"/>
              </a:rPr>
              <a:t>Lntegrated</a:t>
            </a:r>
            <a:r>
              <a:rPr lang="en-US" altLang="zh-CN" sz="2400" b="1" dirty="0" smtClean="0">
                <a:solidFill>
                  <a:srgbClr val="FF0000"/>
                </a:solidFill>
                <a:ea typeface="微软雅黑" pitchFamily="34" charset="-122"/>
                <a:cs typeface="Arial" pitchFamily="34" charset="0"/>
              </a:rPr>
              <a:t> </a:t>
            </a:r>
            <a:r>
              <a:rPr lang="en-US" altLang="zh-CN" sz="2400" b="1" dirty="0" smtClean="0">
                <a:solidFill>
                  <a:srgbClr val="FF0000"/>
                </a:solidFill>
                <a:ea typeface="微软雅黑" pitchFamily="34" charset="-122"/>
                <a:cs typeface="Arial" pitchFamily="34" charset="0"/>
              </a:rPr>
              <a:t>intelligent PCB</a:t>
            </a:r>
            <a:endParaRPr lang="en-US" altLang="zh-CN" sz="2400" b="1" dirty="0">
              <a:solidFill>
                <a:srgbClr val="FF0000"/>
              </a:solidFill>
              <a:ea typeface="微软雅黑" pitchFamily="34" charset="-122"/>
              <a:cs typeface="Arial" pitchFamily="34" charset="0"/>
            </a:endParaRPr>
          </a:p>
        </p:txBody>
      </p:sp>
      <p:sp>
        <p:nvSpPr>
          <p:cNvPr id="4" name="矩形 3"/>
          <p:cNvSpPr/>
          <p:nvPr/>
        </p:nvSpPr>
        <p:spPr>
          <a:xfrm>
            <a:off x="286873" y="1167230"/>
            <a:ext cx="8490793" cy="615549"/>
          </a:xfrm>
          <a:prstGeom prst="rect">
            <a:avLst/>
          </a:prstGeom>
        </p:spPr>
        <p:txBody>
          <a:bodyPr wrap="square" lIns="121917" tIns="60958" rIns="121917" bIns="60958">
            <a:spAutoFit/>
          </a:bodyPr>
          <a:lstStyle/>
          <a:p>
            <a:pPr marL="285750" indent="-285750">
              <a:buFont typeface="Wingdings" pitchFamily="2" charset="2"/>
              <a:buChar char="l"/>
            </a:pPr>
            <a:r>
              <a:rPr lang="en-US" altLang="zh-CN" sz="1600" dirty="0" smtClean="0">
                <a:latin typeface="Arial" pitchFamily="34" charset="0"/>
                <a:ea typeface="微软雅黑" pitchFamily="34" charset="-122"/>
                <a:cs typeface="Arial" pitchFamily="34" charset="0"/>
              </a:rPr>
              <a:t>Compact design and efficient processing technique to reduce space, increase the power density of the inverter, enrich functions.</a:t>
            </a:r>
          </a:p>
        </p:txBody>
      </p:sp>
      <p:sp>
        <p:nvSpPr>
          <p:cNvPr id="1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9" name="图片 18"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20" name="矩形 19"/>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pSp>
        <p:nvGrpSpPr>
          <p:cNvPr id="23" name="组合 22"/>
          <p:cNvGrpSpPr/>
          <p:nvPr/>
        </p:nvGrpSpPr>
        <p:grpSpPr>
          <a:xfrm>
            <a:off x="8973789" y="1361890"/>
            <a:ext cx="2728022" cy="1931432"/>
            <a:chOff x="1623720" y="2691368"/>
            <a:chExt cx="4558945" cy="3051567"/>
          </a:xfrm>
        </p:grpSpPr>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234486" y="2081235"/>
              <a:ext cx="3048198" cy="426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623720" y="2691368"/>
              <a:ext cx="2782548" cy="3051567"/>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矩形 28"/>
            <p:cNvSpPr/>
            <p:nvPr/>
          </p:nvSpPr>
          <p:spPr>
            <a:xfrm>
              <a:off x="4252285" y="3164837"/>
              <a:ext cx="1930380" cy="802342"/>
            </a:xfrm>
            <a:prstGeom prst="rect">
              <a:avLst/>
            </a:prstGeom>
            <a:noFill/>
          </p:spPr>
          <p:txBody>
            <a:bodyPr wrap="none" lIns="121917" tIns="60958" rIns="121917" bIns="60958">
              <a:spAutoFit/>
            </a:bodyPr>
            <a:lstStyle/>
            <a:p>
              <a:pPr algn="ctr"/>
              <a:r>
                <a:rPr lang="en-US" altLang="zh-CN" sz="25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itchFamily="34" charset="0"/>
                  <a:cs typeface="Arial" pitchFamily="34" charset="0"/>
                </a:rPr>
                <a:t>GMV5</a:t>
              </a:r>
              <a:endParaRPr lang="zh-CN" altLang="en-US" sz="25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itchFamily="34" charset="0"/>
                <a:cs typeface="Arial" pitchFamily="34" charset="0"/>
              </a:endParaRPr>
            </a:p>
          </p:txBody>
        </p:sp>
        <p:sp>
          <p:nvSpPr>
            <p:cNvPr id="30" name="矩形 29"/>
            <p:cNvSpPr/>
            <p:nvPr/>
          </p:nvSpPr>
          <p:spPr>
            <a:xfrm>
              <a:off x="2049804" y="3115563"/>
              <a:ext cx="1930380" cy="802342"/>
            </a:xfrm>
            <a:prstGeom prst="rect">
              <a:avLst/>
            </a:prstGeom>
            <a:noFill/>
          </p:spPr>
          <p:txBody>
            <a:bodyPr wrap="none" lIns="121917" tIns="60958" rIns="121917" bIns="60958">
              <a:spAutoFit/>
            </a:bodyPr>
            <a:lstStyle/>
            <a:p>
              <a:pPr algn="ctr"/>
              <a:r>
                <a:rPr lang="en-US" altLang="zh-CN"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GMV6</a:t>
              </a:r>
              <a:endParaRPr lang="zh-CN" alt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pSp>
      <p:sp>
        <p:nvSpPr>
          <p:cNvPr id="32" name="矩形 31"/>
          <p:cNvSpPr/>
          <p:nvPr/>
        </p:nvSpPr>
        <p:spPr>
          <a:xfrm>
            <a:off x="286872" y="2745298"/>
            <a:ext cx="8390965" cy="369328"/>
          </a:xfrm>
          <a:prstGeom prst="rect">
            <a:avLst/>
          </a:prstGeom>
        </p:spPr>
        <p:txBody>
          <a:bodyPr wrap="square" lIns="121917" tIns="60958" rIns="121917" bIns="60958">
            <a:spAutoFit/>
          </a:bodyPr>
          <a:lstStyle/>
          <a:p>
            <a:pPr marL="285750" indent="-285750">
              <a:buFont typeface="Wingdings" pitchFamily="2" charset="2"/>
              <a:buChar char="l"/>
            </a:pPr>
            <a:r>
              <a:rPr lang="en-US" altLang="zh-CN" sz="1600" dirty="0" smtClean="0">
                <a:latin typeface="Arial" pitchFamily="34" charset="0"/>
                <a:ea typeface="微软雅黑" pitchFamily="34" charset="-122"/>
                <a:cs typeface="Arial" pitchFamily="34" charset="0"/>
              </a:rPr>
              <a:t>Advanced production and inspection technology</a:t>
            </a:r>
          </a:p>
        </p:txBody>
      </p:sp>
      <p:grpSp>
        <p:nvGrpSpPr>
          <p:cNvPr id="21" name="组合 20"/>
          <p:cNvGrpSpPr/>
          <p:nvPr/>
        </p:nvGrpSpPr>
        <p:grpSpPr>
          <a:xfrm>
            <a:off x="10337800" y="-38100"/>
            <a:ext cx="1854200" cy="833747"/>
            <a:chOff x="10337800" y="-38100"/>
            <a:chExt cx="1854200" cy="833747"/>
          </a:xfrm>
        </p:grpSpPr>
        <p:sp>
          <p:nvSpPr>
            <p:cNvPr id="22"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5"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5" name="组合 4"/>
          <p:cNvGrpSpPr/>
          <p:nvPr/>
        </p:nvGrpSpPr>
        <p:grpSpPr>
          <a:xfrm>
            <a:off x="518974" y="4178004"/>
            <a:ext cx="3010421" cy="2572414"/>
            <a:chOff x="527939" y="4079391"/>
            <a:chExt cx="3010421" cy="2600594"/>
          </a:xfrm>
        </p:grpSpPr>
        <p:pic>
          <p:nvPicPr>
            <p:cNvPr id="3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21" t="29568" r="63617" b="11736"/>
            <a:stretch/>
          </p:blipFill>
          <p:spPr bwMode="auto">
            <a:xfrm>
              <a:off x="527939" y="4079391"/>
              <a:ext cx="3010421" cy="21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3105" y="6095210"/>
              <a:ext cx="2983026" cy="584775"/>
            </a:xfrm>
            <a:prstGeom prst="rect">
              <a:avLst/>
            </a:prstGeom>
            <a:noFill/>
          </p:spPr>
          <p:txBody>
            <a:bodyPr wrap="square" rtlCol="0">
              <a:spAutoFit/>
            </a:bodyPr>
            <a:lstStyle/>
            <a:p>
              <a:pPr algn="ctr"/>
              <a:r>
                <a:rPr lang="en-US" altLang="zh-CN" sz="1600" dirty="0" smtClean="0"/>
                <a:t>SMT workshop with constant temp and hum.</a:t>
              </a:r>
              <a:endParaRPr lang="zh-CN" altLang="en-US" sz="1600" dirty="0"/>
            </a:p>
          </p:txBody>
        </p:sp>
      </p:grpSp>
      <p:grpSp>
        <p:nvGrpSpPr>
          <p:cNvPr id="6" name="组合 5"/>
          <p:cNvGrpSpPr/>
          <p:nvPr/>
        </p:nvGrpSpPr>
        <p:grpSpPr>
          <a:xfrm>
            <a:off x="3526130" y="4146529"/>
            <a:ext cx="3732451" cy="2507564"/>
            <a:chOff x="3526130" y="4043531"/>
            <a:chExt cx="3732451" cy="2507564"/>
          </a:xfrm>
        </p:grpSpPr>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249" t="28071" r="3682" b="11022"/>
            <a:stretch/>
          </p:blipFill>
          <p:spPr bwMode="auto">
            <a:xfrm>
              <a:off x="3526130" y="4043531"/>
              <a:ext cx="3732451" cy="2169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117904" y="6212541"/>
              <a:ext cx="2933205" cy="338554"/>
            </a:xfrm>
            <a:prstGeom prst="rect">
              <a:avLst/>
            </a:prstGeom>
            <a:noFill/>
          </p:spPr>
          <p:txBody>
            <a:bodyPr wrap="square" rtlCol="0">
              <a:spAutoFit/>
            </a:bodyPr>
            <a:lstStyle/>
            <a:p>
              <a:r>
                <a:rPr lang="en-US" altLang="zh-CN" sz="1600" dirty="0" smtClean="0"/>
                <a:t>Stress test simulation curve</a:t>
              </a:r>
              <a:endParaRPr lang="zh-CN" altLang="en-US" sz="1600" dirty="0"/>
            </a:p>
          </p:txBody>
        </p:sp>
      </p:grpSp>
      <p:grpSp>
        <p:nvGrpSpPr>
          <p:cNvPr id="3" name="组合 2"/>
          <p:cNvGrpSpPr/>
          <p:nvPr/>
        </p:nvGrpSpPr>
        <p:grpSpPr>
          <a:xfrm>
            <a:off x="7322497" y="4249527"/>
            <a:ext cx="4503257" cy="2404566"/>
            <a:chOff x="7322497" y="4146529"/>
            <a:chExt cx="4503257" cy="2404566"/>
          </a:xfrm>
        </p:grpSpPr>
        <p:grpSp>
          <p:nvGrpSpPr>
            <p:cNvPr id="2" name="组合 1"/>
            <p:cNvGrpSpPr/>
            <p:nvPr/>
          </p:nvGrpSpPr>
          <p:grpSpPr>
            <a:xfrm>
              <a:off x="7322497" y="4146529"/>
              <a:ext cx="4503257" cy="2043953"/>
              <a:chOff x="7322497" y="4146529"/>
              <a:chExt cx="4503257" cy="2043953"/>
            </a:xfrm>
          </p:grpSpPr>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58" t="58514" r="4273" b="1052"/>
              <a:stretch/>
            </p:blipFill>
            <p:spPr bwMode="auto">
              <a:xfrm>
                <a:off x="7322497" y="4146529"/>
                <a:ext cx="4200525" cy="204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8768359" y="5502978"/>
                <a:ext cx="748145" cy="369332"/>
              </a:xfrm>
              <a:prstGeom prst="rect">
                <a:avLst/>
              </a:prstGeom>
              <a:solidFill>
                <a:schemeClr val="bg2"/>
              </a:solidFill>
            </p:spPr>
            <p:txBody>
              <a:bodyPr wrap="square" rtlCol="0">
                <a:spAutoFit/>
              </a:bodyPr>
              <a:lstStyle/>
              <a:p>
                <a:r>
                  <a:rPr lang="en-US" altLang="zh-CN" dirty="0" smtClean="0"/>
                  <a:t>Front</a:t>
                </a:r>
                <a:endParaRPr lang="zh-CN" altLang="en-US" dirty="0"/>
              </a:p>
            </p:txBody>
          </p:sp>
          <p:sp>
            <p:nvSpPr>
              <p:cNvPr id="34" name="TextBox 33"/>
              <p:cNvSpPr txBox="1"/>
              <p:nvPr/>
            </p:nvSpPr>
            <p:spPr>
              <a:xfrm>
                <a:off x="11077609" y="5502978"/>
                <a:ext cx="748145" cy="369332"/>
              </a:xfrm>
              <a:prstGeom prst="rect">
                <a:avLst/>
              </a:prstGeom>
              <a:solidFill>
                <a:schemeClr val="bg2"/>
              </a:solidFill>
            </p:spPr>
            <p:txBody>
              <a:bodyPr wrap="square" rtlCol="0">
                <a:spAutoFit/>
              </a:bodyPr>
              <a:lstStyle/>
              <a:p>
                <a:r>
                  <a:rPr lang="en-US" altLang="zh-CN" dirty="0" smtClean="0"/>
                  <a:t>Back</a:t>
                </a:r>
                <a:endParaRPr lang="zh-CN" altLang="en-US" dirty="0"/>
              </a:p>
            </p:txBody>
          </p:sp>
        </p:grpSp>
        <p:sp>
          <p:nvSpPr>
            <p:cNvPr id="35" name="TextBox 34"/>
            <p:cNvSpPr txBox="1"/>
            <p:nvPr/>
          </p:nvSpPr>
          <p:spPr>
            <a:xfrm>
              <a:off x="8069551" y="6212541"/>
              <a:ext cx="3087584" cy="338554"/>
            </a:xfrm>
            <a:prstGeom prst="rect">
              <a:avLst/>
            </a:prstGeom>
            <a:noFill/>
          </p:spPr>
          <p:txBody>
            <a:bodyPr wrap="square" rtlCol="0">
              <a:spAutoFit/>
            </a:bodyPr>
            <a:lstStyle/>
            <a:p>
              <a:r>
                <a:rPr lang="en-US" altLang="zh-CN" sz="1600" dirty="0" smtClean="0"/>
                <a:t>The board receives SMT processing</a:t>
              </a:r>
              <a:endParaRPr lang="zh-CN" altLang="en-US" sz="1600" dirty="0"/>
            </a:p>
          </p:txBody>
        </p:sp>
      </p:grpSp>
      <p:sp>
        <p:nvSpPr>
          <p:cNvPr id="36" name="矩形 35"/>
          <p:cNvSpPr/>
          <p:nvPr/>
        </p:nvSpPr>
        <p:spPr>
          <a:xfrm>
            <a:off x="579953" y="1695769"/>
            <a:ext cx="8169602" cy="1107992"/>
          </a:xfrm>
          <a:prstGeom prst="rect">
            <a:avLst/>
          </a:prstGeom>
        </p:spPr>
        <p:txBody>
          <a:bodyPr wrap="square" lIns="121917" tIns="60958" rIns="121917" bIns="60958">
            <a:spAutoFit/>
          </a:bodyPr>
          <a:lstStyle/>
          <a:p>
            <a:pPr algn="just"/>
            <a:r>
              <a:rPr lang="en-US" altLang="zh-CN" sz="1600" dirty="0" smtClean="0">
                <a:latin typeface="Arial" pitchFamily="34" charset="0"/>
                <a:ea typeface="微软雅黑" pitchFamily="34" charset="-122"/>
                <a:cs typeface="Arial" pitchFamily="34" charset="0"/>
              </a:rPr>
              <a:t>Intelligent design: low power control, auto address allocation, auto debugging, fault memory and query;</a:t>
            </a:r>
          </a:p>
          <a:p>
            <a:pPr algn="just"/>
            <a:r>
              <a:rPr lang="en-US" altLang="zh-CN" sz="1600" dirty="0" smtClean="0">
                <a:latin typeface="Arial" pitchFamily="34" charset="0"/>
                <a:ea typeface="微软雅黑" pitchFamily="34" charset="-122"/>
                <a:cs typeface="Arial" pitchFamily="34" charset="0"/>
              </a:rPr>
              <a:t>High reliability: wide voltage range, multiple protections against lack of phase, reversed phase, overload, surge, static electricity; moisture-proof, dust-proof, corrosion-proof;</a:t>
            </a:r>
          </a:p>
        </p:txBody>
      </p:sp>
      <p:sp>
        <p:nvSpPr>
          <p:cNvPr id="37" name="矩形 36"/>
          <p:cNvSpPr/>
          <p:nvPr/>
        </p:nvSpPr>
        <p:spPr>
          <a:xfrm>
            <a:off x="579954" y="3040321"/>
            <a:ext cx="8169602" cy="1107992"/>
          </a:xfrm>
          <a:prstGeom prst="rect">
            <a:avLst/>
          </a:prstGeom>
        </p:spPr>
        <p:txBody>
          <a:bodyPr wrap="square" lIns="121917" tIns="60958" rIns="121917" bIns="60958">
            <a:spAutoFit/>
          </a:bodyPr>
          <a:lstStyle/>
          <a:p>
            <a:pPr algn="just"/>
            <a:r>
              <a:rPr lang="en-US" altLang="zh-CN" sz="1600" dirty="0" smtClean="0">
                <a:latin typeface="Arial" pitchFamily="34" charset="0"/>
                <a:ea typeface="微软雅黑" pitchFamily="34" charset="-122"/>
                <a:cs typeface="Arial" pitchFamily="34" charset="0"/>
              </a:rPr>
              <a:t>The controller board receives SMT</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processing—AOI</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optical inspection—ICT</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online inspection—FCI</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functional test—DCT test and vibration+</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stress test, etc. the strict manufacturing and inspection process ensures that the control board can withstand high temperature, high humidity, wear and tear and drop and other adverse conditions.</a:t>
            </a:r>
          </a:p>
        </p:txBody>
      </p:sp>
    </p:spTree>
    <p:extLst>
      <p:ext uri="{BB962C8B-B14F-4D97-AF65-F5344CB8AC3E}">
        <p14:creationId xmlns:p14="http://schemas.microsoft.com/office/powerpoint/2010/main" val="276862070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83731" y="709611"/>
            <a:ext cx="9868999"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⑤</a:t>
            </a:r>
            <a:r>
              <a:rPr lang="en-US" altLang="zh-CN" sz="2400" b="1" dirty="0" smtClean="0">
                <a:ea typeface="Arial Unicode MS" pitchFamily="34" charset="-122"/>
                <a:cs typeface="Arial" pitchFamily="34" charset="0"/>
              </a:rPr>
              <a:t>Compact structure</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New </a:t>
            </a:r>
            <a:r>
              <a:rPr lang="en-US" altLang="zh-CN" sz="2400" b="1" dirty="0" smtClean="0">
                <a:solidFill>
                  <a:srgbClr val="FF0000"/>
                </a:solidFill>
                <a:ea typeface="微软雅黑" pitchFamily="34" charset="-122"/>
                <a:cs typeface="Arial" pitchFamily="34" charset="0"/>
              </a:rPr>
              <a:t>electrical components</a:t>
            </a:r>
            <a:endParaRPr lang="en-US" altLang="zh-CN" sz="2400" b="1" dirty="0">
              <a:solidFill>
                <a:srgbClr val="FF0000"/>
              </a:solidFill>
              <a:ea typeface="微软雅黑" pitchFamily="34" charset="-122"/>
              <a:cs typeface="Arial" pitchFamily="34" charset="0"/>
            </a:endParaRPr>
          </a:p>
        </p:txBody>
      </p:sp>
      <p:sp>
        <p:nvSpPr>
          <p:cNvPr id="28" name="矩形 27"/>
          <p:cNvSpPr/>
          <p:nvPr/>
        </p:nvSpPr>
        <p:spPr>
          <a:xfrm>
            <a:off x="140391" y="1008224"/>
            <a:ext cx="11901188" cy="507827"/>
          </a:xfrm>
          <a:prstGeom prst="rect">
            <a:avLst/>
          </a:prstGeom>
        </p:spPr>
        <p:txBody>
          <a:bodyPr wrap="square" lIns="121917" tIns="60958" rIns="121917" bIns="60958">
            <a:spAutoFit/>
          </a:bodyPr>
          <a:lstStyle/>
          <a:p>
            <a:pPr marL="380990" indent="-380990">
              <a:buFont typeface="Arial" pitchFamily="34" charset="0"/>
              <a:buChar char="•"/>
            </a:pPr>
            <a:r>
              <a:rPr lang="en-US" altLang="zh-CN" dirty="0" smtClean="0">
                <a:latin typeface="Arial" pitchFamily="34" charset="0"/>
                <a:ea typeface="微软雅黑" pitchFamily="34" charset="-122"/>
                <a:cs typeface="Arial" pitchFamily="34" charset="0"/>
              </a:rPr>
              <a:t>With the integral design, the overall size is reduced by </a:t>
            </a:r>
            <a:r>
              <a:rPr lang="en-US" altLang="zh-CN" sz="2500" dirty="0" smtClean="0">
                <a:solidFill>
                  <a:srgbClr val="FF0000"/>
                </a:solidFill>
                <a:latin typeface="Arial" pitchFamily="34" charset="0"/>
                <a:ea typeface="微软雅黑" pitchFamily="34" charset="-122"/>
                <a:cs typeface="Arial" pitchFamily="34" charset="0"/>
              </a:rPr>
              <a:t>35%</a:t>
            </a:r>
            <a:r>
              <a:rPr lang="en-US" altLang="zh-CN" dirty="0" smtClean="0">
                <a:solidFill>
                  <a:srgbClr val="FF0000"/>
                </a:solidFill>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Installation is more convenient.</a:t>
            </a:r>
            <a:endParaRPr lang="en-US" altLang="zh-CN" dirty="0">
              <a:solidFill>
                <a:srgbClr val="FF0000"/>
              </a:solidFill>
              <a:latin typeface="Arial" pitchFamily="34" charset="0"/>
              <a:ea typeface="微软雅黑" pitchFamily="34" charset="-122"/>
              <a:cs typeface="Arial" pitchFamily="34" charset="0"/>
            </a:endParaRPr>
          </a:p>
        </p:txBody>
      </p:sp>
      <p:grpSp>
        <p:nvGrpSpPr>
          <p:cNvPr id="3" name="组合 2"/>
          <p:cNvGrpSpPr/>
          <p:nvPr/>
        </p:nvGrpSpPr>
        <p:grpSpPr>
          <a:xfrm>
            <a:off x="2336901" y="1389756"/>
            <a:ext cx="3419628" cy="2262339"/>
            <a:chOff x="484632" y="1628255"/>
            <a:chExt cx="4332003" cy="4108521"/>
          </a:xfrm>
        </p:grpSpPr>
        <p:pic>
          <p:nvPicPr>
            <p:cNvPr id="3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038" b="93924" l="4972" r="93923"/>
                      </a14:imgEffect>
                    </a14:imgLayer>
                  </a14:imgProps>
                </a:ext>
                <a:ext uri="{28A0092B-C50C-407E-A947-70E740481C1C}">
                  <a14:useLocalDpi xmlns:a14="http://schemas.microsoft.com/office/drawing/2010/main" val="0"/>
                </a:ext>
              </a:extLst>
            </a:blip>
            <a:srcRect l="8781" t="5900" r="9443" b="6564"/>
            <a:stretch/>
          </p:blipFill>
          <p:spPr bwMode="auto">
            <a:xfrm>
              <a:off x="484632" y="1974058"/>
              <a:ext cx="2293905" cy="334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30" b="98682" l="5994" r="98423"/>
                      </a14:imgEffect>
                    </a14:imgLayer>
                  </a14:imgProps>
                </a:ext>
                <a:ext uri="{28A0092B-C50C-407E-A947-70E740481C1C}">
                  <a14:useLocalDpi xmlns:a14="http://schemas.microsoft.com/office/drawing/2010/main" val="0"/>
                </a:ext>
              </a:extLst>
            </a:blip>
            <a:srcRect l="13249" t="1974" r="22907" b="12460"/>
            <a:stretch/>
          </p:blipFill>
          <p:spPr bwMode="auto">
            <a:xfrm>
              <a:off x="3161572" y="1628255"/>
              <a:ext cx="1655063" cy="410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加号 31"/>
            <p:cNvSpPr/>
            <p:nvPr/>
          </p:nvSpPr>
          <p:spPr bwMode="auto">
            <a:xfrm>
              <a:off x="2731193" y="3420427"/>
              <a:ext cx="428625" cy="428625"/>
            </a:xfrm>
            <a:prstGeom prst="mathPlus">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zh-CN" altLang="en-US">
                <a:latin typeface="Arial" pitchFamily="34" charset="0"/>
                <a:cs typeface="Arial" pitchFamily="34" charset="0"/>
              </a:endParaRPr>
            </a:p>
          </p:txBody>
        </p:sp>
      </p:grpSp>
      <p:sp>
        <p:nvSpPr>
          <p:cNvPr id="2" name="矩形 1"/>
          <p:cNvSpPr/>
          <p:nvPr/>
        </p:nvSpPr>
        <p:spPr>
          <a:xfrm>
            <a:off x="3238510" y="3511690"/>
            <a:ext cx="1600753" cy="430883"/>
          </a:xfrm>
          <a:prstGeom prst="rect">
            <a:avLst/>
          </a:prstGeom>
        </p:spPr>
        <p:txBody>
          <a:bodyPr wrap="none" lIns="121917" tIns="60958" rIns="121917" bIns="60958">
            <a:spAutoFit/>
          </a:bodyPr>
          <a:lstStyle/>
          <a:p>
            <a:r>
              <a:rPr lang="zh-CN" altLang="en-US" sz="2000" dirty="0" smtClean="0">
                <a:latin typeface="Arial" pitchFamily="34" charset="0"/>
                <a:ea typeface="微软雅黑" pitchFamily="34" charset="-122"/>
                <a:cs typeface="Arial" pitchFamily="34" charset="0"/>
              </a:rPr>
              <a:t> </a:t>
            </a:r>
            <a:r>
              <a:rPr lang="en-US" altLang="zh-CN" sz="2000" dirty="0" smtClean="0">
                <a:latin typeface="Arial" pitchFamily="34" charset="0"/>
                <a:ea typeface="微软雅黑" pitchFamily="34" charset="-122"/>
                <a:cs typeface="Arial" pitchFamily="34" charset="0"/>
              </a:rPr>
              <a:t>split design</a:t>
            </a:r>
            <a:endParaRPr lang="zh-CN" altLang="en-US" sz="2000" dirty="0">
              <a:latin typeface="Arial" pitchFamily="34" charset="0"/>
              <a:cs typeface="Arial" pitchFamily="34" charset="0"/>
            </a:endParaRPr>
          </a:p>
        </p:txBody>
      </p:sp>
      <p:sp>
        <p:nvSpPr>
          <p:cNvPr id="16" name="矩形 15"/>
          <p:cNvSpPr/>
          <p:nvPr/>
        </p:nvSpPr>
        <p:spPr>
          <a:xfrm>
            <a:off x="7579999" y="3539294"/>
            <a:ext cx="1927766" cy="430883"/>
          </a:xfrm>
          <a:prstGeom prst="rect">
            <a:avLst/>
          </a:prstGeom>
        </p:spPr>
        <p:txBody>
          <a:bodyPr wrap="none" lIns="121917" tIns="60958" rIns="121917" bIns="60958">
            <a:spAutoFit/>
          </a:bodyPr>
          <a:lstStyle/>
          <a:p>
            <a:r>
              <a:rPr lang="en-US" altLang="zh-CN" sz="2000" dirty="0" smtClean="0">
                <a:latin typeface="Arial" pitchFamily="34" charset="0"/>
                <a:ea typeface="微软雅黑" pitchFamily="34" charset="-122"/>
                <a:cs typeface="Arial" pitchFamily="34" charset="0"/>
              </a:rPr>
              <a:t>Integral design</a:t>
            </a:r>
            <a:endParaRPr lang="zh-CN" altLang="en-US" sz="2000" dirty="0">
              <a:latin typeface="Arial" pitchFamily="34" charset="0"/>
              <a:cs typeface="Arial" pitchFamily="34" charset="0"/>
            </a:endParaRPr>
          </a:p>
        </p:txBody>
      </p:sp>
      <p:sp>
        <p:nvSpPr>
          <p:cNvPr id="17" name="矩形 16"/>
          <p:cNvSpPr/>
          <p:nvPr/>
        </p:nvSpPr>
        <p:spPr>
          <a:xfrm>
            <a:off x="2020671" y="3352608"/>
            <a:ext cx="1445262" cy="630938"/>
          </a:xfrm>
          <a:prstGeom prst="rect">
            <a:avLst/>
          </a:prstGeom>
          <a:noFill/>
        </p:spPr>
        <p:txBody>
          <a:bodyPr wrap="none" lIns="121917" tIns="60958" rIns="121917" bIns="60958">
            <a:spAutoFit/>
          </a:bodyPr>
          <a:lstStyle/>
          <a:p>
            <a:pPr algn="ctr"/>
            <a:r>
              <a:rPr lang="en-US" altLang="zh-CN" sz="33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itchFamily="34" charset="0"/>
                <a:cs typeface="Arial" pitchFamily="34" charset="0"/>
              </a:rPr>
              <a:t>GMV5</a:t>
            </a:r>
            <a:endParaRPr lang="zh-CN" altLang="en-US" sz="33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rial" pitchFamily="34" charset="0"/>
              <a:cs typeface="Arial" pitchFamily="34" charset="0"/>
            </a:endParaRPr>
          </a:p>
        </p:txBody>
      </p:sp>
      <p:sp>
        <p:nvSpPr>
          <p:cNvPr id="18" name="矩形 17"/>
          <p:cNvSpPr/>
          <p:nvPr/>
        </p:nvSpPr>
        <p:spPr>
          <a:xfrm>
            <a:off x="6296326" y="3388733"/>
            <a:ext cx="1445262" cy="630938"/>
          </a:xfrm>
          <a:prstGeom prst="rect">
            <a:avLst/>
          </a:prstGeom>
          <a:noFill/>
        </p:spPr>
        <p:txBody>
          <a:bodyPr wrap="none" lIns="121917" tIns="60958" rIns="121917" bIns="60958">
            <a:spAutoFit/>
          </a:bodyPr>
          <a:lstStyle/>
          <a:p>
            <a:pPr algn="ctr"/>
            <a:r>
              <a:rPr lang="en-US" altLang="zh-CN" sz="33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GMV6</a:t>
            </a:r>
            <a:endParaRPr lang="zh-CN" altLang="en-US" sz="33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0" name="矩形 19"/>
          <p:cNvSpPr/>
          <p:nvPr/>
        </p:nvSpPr>
        <p:spPr>
          <a:xfrm>
            <a:off x="140391" y="3899312"/>
            <a:ext cx="11970927" cy="954103"/>
          </a:xfrm>
          <a:prstGeom prst="rect">
            <a:avLst/>
          </a:prstGeom>
        </p:spPr>
        <p:txBody>
          <a:bodyPr wrap="square" lIns="121917" tIns="60958" rIns="121917" bIns="60958">
            <a:spAutoFit/>
          </a:bodyPr>
          <a:lstStyle/>
          <a:p>
            <a:pPr marL="380990" indent="-380990">
              <a:buFont typeface="Arial" pitchFamily="34" charset="0"/>
              <a:buChar char="•"/>
            </a:pPr>
            <a:r>
              <a:rPr lang="en-US" altLang="zh-CN" dirty="0" smtClean="0">
                <a:latin typeface="Arial" pitchFamily="34" charset="0"/>
                <a:ea typeface="微软雅黑" pitchFamily="34" charset="-122"/>
                <a:cs typeface="Arial" pitchFamily="34" charset="0"/>
              </a:rPr>
              <a:t>The electric control structure adopts </a:t>
            </a:r>
            <a:r>
              <a:rPr lang="en-US" altLang="zh-CN" dirty="0" smtClean="0">
                <a:solidFill>
                  <a:srgbClr val="FF0000"/>
                </a:solidFill>
                <a:latin typeface="Arial" pitchFamily="34" charset="0"/>
                <a:ea typeface="微软雅黑" pitchFamily="34" charset="-122"/>
                <a:cs typeface="Arial" pitchFamily="34" charset="0"/>
              </a:rPr>
              <a:t>Al. alloy with high thermal conductivity.</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The reinforced heat transfer improves the internal heat dissipation, and guarantees the reliable operation of the high speed inverter compressor.</a:t>
            </a:r>
            <a:endParaRPr lang="en-US" altLang="zh-CN" dirty="0">
              <a:latin typeface="Arial" pitchFamily="34" charset="0"/>
              <a:ea typeface="微软雅黑" pitchFamily="34" charset="-122"/>
              <a:cs typeface="Arial" pitchFamily="34" charset="0"/>
            </a:endParaRPr>
          </a:p>
        </p:txBody>
      </p:sp>
      <p:pic>
        <p:nvPicPr>
          <p:cNvPr id="44" name="图片 43" descr="格力中央空调-彩色.png"/>
          <p:cNvPicPr>
            <a:picLocks noChangeAspect="1"/>
          </p:cNvPicPr>
          <p:nvPr/>
        </p:nvPicPr>
        <p:blipFill>
          <a:blip r:embed="rId6" cstate="print"/>
          <a:stretch>
            <a:fillRect/>
          </a:stretch>
        </p:blipFill>
        <p:spPr>
          <a:xfrm>
            <a:off x="219213" y="131797"/>
            <a:ext cx="1635601" cy="504150"/>
          </a:xfrm>
          <a:prstGeom prst="rect">
            <a:avLst/>
          </a:prstGeom>
        </p:spPr>
      </p:pic>
      <p:sp>
        <p:nvSpPr>
          <p:cNvPr id="45" name="矩形 44"/>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4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nvGrpSpPr>
          <p:cNvPr id="6" name="组合 5"/>
          <p:cNvGrpSpPr/>
          <p:nvPr/>
        </p:nvGrpSpPr>
        <p:grpSpPr>
          <a:xfrm>
            <a:off x="2900435" y="4571752"/>
            <a:ext cx="6072420" cy="2201051"/>
            <a:chOff x="2281724" y="4160332"/>
            <a:chExt cx="6256392" cy="2445752"/>
          </a:xfrm>
        </p:grpSpPr>
        <p:pic>
          <p:nvPicPr>
            <p:cNvPr id="36" name="Picture 2"/>
            <p:cNvPicPr>
              <a:picLocks noChangeAspect="1" noChangeArrowheads="1"/>
            </p:cNvPicPr>
            <p:nvPr/>
          </p:nvPicPr>
          <p:blipFill>
            <a:blip r:embed="rId7" cstate="print"/>
            <a:srcRect/>
            <a:stretch>
              <a:fillRect/>
            </a:stretch>
          </p:blipFill>
          <p:spPr bwMode="auto">
            <a:xfrm>
              <a:off x="5569998" y="4160332"/>
              <a:ext cx="1318633" cy="2441100"/>
            </a:xfrm>
            <a:prstGeom prst="rect">
              <a:avLst/>
            </a:prstGeom>
            <a:noFill/>
            <a:ln w="9525">
              <a:noFill/>
              <a:miter lim="800000"/>
              <a:headEnd/>
              <a:tailEnd/>
            </a:ln>
            <a:effectLst/>
          </p:spPr>
        </p:pic>
        <p:pic>
          <p:nvPicPr>
            <p:cNvPr id="24"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646" b="89931" l="9896" r="96181"/>
                      </a14:imgEffect>
                    </a14:imgLayer>
                  </a14:imgProps>
                </a:ext>
                <a:ext uri="{28A0092B-C50C-407E-A947-70E740481C1C}">
                  <a14:useLocalDpi xmlns:a14="http://schemas.microsoft.com/office/drawing/2010/main" val="0"/>
                </a:ext>
              </a:extLst>
            </a:blip>
            <a:srcRect l="12018" t="4042" r="6121" b="9104"/>
            <a:stretch/>
          </p:blipFill>
          <p:spPr bwMode="auto">
            <a:xfrm>
              <a:off x="2281724" y="4332343"/>
              <a:ext cx="2805892" cy="185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椭圆 24"/>
            <p:cNvSpPr/>
            <p:nvPr/>
          </p:nvSpPr>
          <p:spPr bwMode="auto">
            <a:xfrm>
              <a:off x="6092495" y="4409900"/>
              <a:ext cx="707236" cy="47550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cxnSp>
          <p:nvCxnSpPr>
            <p:cNvPr id="26" name="直接箭头连接符 25"/>
            <p:cNvCxnSpPr/>
            <p:nvPr/>
          </p:nvCxnSpPr>
          <p:spPr bwMode="auto">
            <a:xfrm flipH="1">
              <a:off x="4451644" y="4770545"/>
              <a:ext cx="1729751" cy="27294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7" name="矩形 26"/>
            <p:cNvSpPr/>
            <p:nvPr/>
          </p:nvSpPr>
          <p:spPr>
            <a:xfrm>
              <a:off x="2281724" y="6229891"/>
              <a:ext cx="3247313" cy="376193"/>
            </a:xfrm>
            <a:prstGeom prst="rect">
              <a:avLst/>
            </a:prstGeom>
          </p:spPr>
          <p:txBody>
            <a:bodyPr wrap="none">
              <a:spAutoFit/>
            </a:bodyPr>
            <a:lstStyle/>
            <a:p>
              <a:r>
                <a:rPr lang="en-US" altLang="zh-CN" sz="1600" b="1" dirty="0" smtClean="0">
                  <a:latin typeface="Arial" pitchFamily="34" charset="0"/>
                  <a:cs typeface="Arial" pitchFamily="34" charset="0"/>
                </a:rPr>
                <a:t>Heat dissipation reinforced rib</a:t>
              </a:r>
              <a:endParaRPr lang="zh-CN" altLang="en-US" sz="1600" b="1" dirty="0">
                <a:latin typeface="Arial" pitchFamily="34" charset="0"/>
                <a:cs typeface="Arial" pitchFamily="34" charset="0"/>
              </a:endParaRPr>
            </a:p>
          </p:txBody>
        </p:sp>
        <p:pic>
          <p:nvPicPr>
            <p:cNvPr id="29" name="图片 28"/>
            <p:cNvPicPr/>
            <p:nvPr/>
          </p:nvPicPr>
          <p:blipFill rotWithShape="1">
            <a:blip r:embed="rId10" cstate="print"/>
            <a:srcRect b="9327"/>
            <a:stretch/>
          </p:blipFill>
          <p:spPr>
            <a:xfrm>
              <a:off x="7231465" y="4251046"/>
              <a:ext cx="1306651" cy="2268765"/>
            </a:xfrm>
            <a:prstGeom prst="rect">
              <a:avLst/>
            </a:prstGeom>
          </p:spPr>
        </p:pic>
      </p:grpSp>
      <p:pic>
        <p:nvPicPr>
          <p:cNvPr id="37"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8739" l="5017" r="98328"/>
                    </a14:imgEffect>
                  </a14:imgLayer>
                </a14:imgProps>
              </a:ext>
            </a:extLst>
          </a:blip>
          <a:srcRect/>
          <a:stretch>
            <a:fillRect/>
          </a:stretch>
        </p:blipFill>
        <p:spPr bwMode="auto">
          <a:xfrm>
            <a:off x="7091604" y="1487326"/>
            <a:ext cx="1124888" cy="2088003"/>
          </a:xfrm>
          <a:prstGeom prst="rect">
            <a:avLst/>
          </a:prstGeom>
          <a:noFill/>
          <a:ln w="9525">
            <a:noFill/>
            <a:miter lim="800000"/>
            <a:headEnd/>
            <a:tailEnd/>
          </a:ln>
          <a:effectLst/>
        </p:spPr>
      </p:pic>
      <p:grpSp>
        <p:nvGrpSpPr>
          <p:cNvPr id="33" name="组合 32"/>
          <p:cNvGrpSpPr/>
          <p:nvPr/>
        </p:nvGrpSpPr>
        <p:grpSpPr>
          <a:xfrm>
            <a:off x="10337800" y="-38100"/>
            <a:ext cx="1854200" cy="833747"/>
            <a:chOff x="10337800" y="-38100"/>
            <a:chExt cx="1854200" cy="833747"/>
          </a:xfrm>
        </p:grpSpPr>
        <p:sp>
          <p:nvSpPr>
            <p:cNvPr id="34"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5"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26552028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51" name="矩形 60"/>
          <p:cNvSpPr>
            <a:spLocks noChangeArrowheads="1"/>
          </p:cNvSpPr>
          <p:nvPr/>
        </p:nvSpPr>
        <p:spPr bwMode="auto">
          <a:xfrm>
            <a:off x="10337800" y="-38100"/>
            <a:ext cx="1854200" cy="10033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algn="ctr" defTabSz="584200" eaLnBrk="1" hangingPunct="1">
              <a:defRPr/>
            </a:pPr>
            <a:r>
              <a:rPr lang="en-US" altLang="zh-CN" sz="2800" b="1" dirty="0" smtClean="0">
                <a:solidFill>
                  <a:srgbClr val="FFFFFF"/>
                </a:solidFill>
                <a:latin typeface="Arial" pitchFamily="34" charset="0"/>
                <a:cs typeface="Arial" pitchFamily="34" charset="0"/>
              </a:rPr>
              <a:t>Overview</a:t>
            </a:r>
            <a:endParaRPr lang="zh-CN" altLang="en-US" sz="2800" b="1" dirty="0">
              <a:solidFill>
                <a:srgbClr val="FFFFFF"/>
              </a:solidFill>
              <a:latin typeface="Arial" pitchFamily="34" charset="0"/>
              <a:cs typeface="Arial" pitchFamily="34" charset="0"/>
            </a:endParaRPr>
          </a:p>
        </p:txBody>
      </p:sp>
      <p:pic>
        <p:nvPicPr>
          <p:cNvPr id="10" name="图片 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1" name="矩形 10"/>
          <p:cNvSpPr/>
          <p:nvPr/>
        </p:nvSpPr>
        <p:spPr>
          <a:xfrm>
            <a:off x="1846415" y="232716"/>
            <a:ext cx="5475730"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Core selling points——Asia Pacific</a:t>
            </a:r>
            <a:endParaRPr lang="zh-CN" altLang="en-US" sz="2400" b="1" dirty="0">
              <a:latin typeface="Arial" pitchFamily="34" charset="0"/>
              <a:ea typeface="微软雅黑" pitchFamily="34" charset="-122"/>
              <a:cs typeface="Arial" pitchFamily="34" charset="0"/>
            </a:endParaRPr>
          </a:p>
        </p:txBody>
      </p:sp>
      <p:graphicFrame>
        <p:nvGraphicFramePr>
          <p:cNvPr id="6" name="图示 5"/>
          <p:cNvGraphicFramePr/>
          <p:nvPr>
            <p:extLst>
              <p:ext uri="{D42A27DB-BD31-4B8C-83A1-F6EECF244321}">
                <p14:modId xmlns:p14="http://schemas.microsoft.com/office/powerpoint/2010/main" val="1335233617"/>
              </p:ext>
            </p:extLst>
          </p:nvPr>
        </p:nvGraphicFramePr>
        <p:xfrm>
          <a:off x="219213" y="1152218"/>
          <a:ext cx="11491471" cy="5470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矩形 7"/>
          <p:cNvSpPr/>
          <p:nvPr/>
        </p:nvSpPr>
        <p:spPr>
          <a:xfrm>
            <a:off x="3520153" y="3521185"/>
            <a:ext cx="1664238"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4000" b="1" i="1" spc="50" dirty="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GMV6</a:t>
            </a:r>
            <a:endParaRPr lang="zh-CN" altLang="en-US" sz="4000" b="1" i="1" spc="50" dirty="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9" name="矩形 8"/>
          <p:cNvSpPr/>
          <p:nvPr/>
        </p:nvSpPr>
        <p:spPr>
          <a:xfrm>
            <a:off x="6096000" y="3495785"/>
            <a:ext cx="2116285"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4000" b="1" i="1" spc="50" dirty="0" smtClean="0">
                <a:ln w="11430"/>
                <a:solidFill>
                  <a:srgbClr val="FF0000"/>
                </a:solidFill>
                <a:effectLst>
                  <a:outerShdw blurRad="76200" dist="50800" dir="5400000" algn="tl" rotWithShape="0">
                    <a:srgbClr val="000000">
                      <a:alpha val="65000"/>
                    </a:srgbClr>
                  </a:outerShdw>
                </a:effectLst>
              </a:rPr>
              <a:t>4</a:t>
            </a:r>
            <a:r>
              <a:rPr lang="zh-CN" altLang="en-US" sz="4000" b="1" i="1" spc="50" dirty="0" smtClean="0">
                <a:ln w="11430"/>
                <a:solidFill>
                  <a:srgbClr val="FF0000"/>
                </a:solidFill>
                <a:effectLst>
                  <a:outerShdw blurRad="76200" dist="50800" dir="5400000" algn="tl" rotWithShape="0">
                    <a:srgbClr val="000000">
                      <a:alpha val="65000"/>
                    </a:srgbClr>
                  </a:outerShdw>
                </a:effectLst>
                <a:latin typeface="隶书" pitchFamily="49" charset="-122"/>
                <a:ea typeface="隶书" pitchFamily="49" charset="-122"/>
              </a:rPr>
              <a:t> </a:t>
            </a:r>
            <a:r>
              <a:rPr lang="en-US" altLang="zh-CN" sz="4000" b="1" i="1" spc="50" dirty="0" smtClean="0">
                <a:ln w="11430"/>
                <a:solidFill>
                  <a:srgbClr val="FF0000"/>
                </a:solidFill>
                <a:effectLst>
                  <a:outerShdw blurRad="76200" dist="50800" dir="5400000" algn="tl" rotWithShape="0">
                    <a:srgbClr val="000000">
                      <a:alpha val="65000"/>
                    </a:srgbClr>
                  </a:outerShdw>
                </a:effectLst>
                <a:latin typeface="Arial" pitchFamily="34" charset="0"/>
                <a:ea typeface="隶书" pitchFamily="49" charset="-122"/>
                <a:cs typeface="Arial" pitchFamily="34" charset="0"/>
              </a:rPr>
              <a:t>cores</a:t>
            </a:r>
            <a:endParaRPr lang="zh-CN" altLang="en-US" sz="4000" b="1" i="1" spc="50" dirty="0">
              <a:ln w="11430"/>
              <a:solidFill>
                <a:srgbClr val="FF0000"/>
              </a:solidFill>
              <a:effectLst>
                <a:outerShdw blurRad="76200" dist="50800" dir="5400000" algn="tl" rotWithShape="0">
                  <a:srgbClr val="000000">
                    <a:alpha val="65000"/>
                  </a:srgbClr>
                </a:outerShdw>
              </a:effectLst>
              <a:latin typeface="Arial" pitchFamily="34" charset="0"/>
              <a:ea typeface="隶书" pitchFamily="49" charset="-122"/>
              <a:cs typeface="Arial" pitchFamily="34" charset="0"/>
            </a:endParaRPr>
          </a:p>
        </p:txBody>
      </p:sp>
    </p:spTree>
    <p:extLst>
      <p:ext uri="{BB962C8B-B14F-4D97-AF65-F5344CB8AC3E}">
        <p14:creationId xmlns:p14="http://schemas.microsoft.com/office/powerpoint/2010/main" val="22753224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47501" y="2808938"/>
            <a:ext cx="7857789"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⑥</a:t>
            </a:r>
            <a:r>
              <a:rPr lang="en-US" altLang="zh-CN" sz="2400" b="1" dirty="0" smtClean="0">
                <a:ea typeface="Arial Unicode MS" pitchFamily="34" charset="-122"/>
                <a:cs typeface="Arial" pitchFamily="34" charset="0"/>
              </a:rPr>
              <a:t>Cooling system high adaptability</a:t>
            </a:r>
            <a:endParaRPr lang="zh-CN" altLang="en-US" sz="2400" b="1" dirty="0" smtClean="0">
              <a:ea typeface="Arial Unicode MS" pitchFamily="34" charset="-122"/>
              <a:cs typeface="Arial" pitchFamily="34" charset="0"/>
            </a:endParaRPr>
          </a:p>
          <a:p>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Ultra-low </a:t>
            </a:r>
            <a:r>
              <a:rPr lang="en-US" altLang="zh-CN" sz="2400" b="1" dirty="0" smtClean="0">
                <a:solidFill>
                  <a:srgbClr val="FF0000"/>
                </a:solidFill>
                <a:ea typeface="微软雅黑" pitchFamily="34" charset="-122"/>
                <a:cs typeface="Arial" pitchFamily="34" charset="0"/>
              </a:rPr>
              <a:t>temp running control</a:t>
            </a:r>
            <a:endParaRPr lang="en-US" altLang="zh-CN" sz="2400" b="1" dirty="0">
              <a:solidFill>
                <a:srgbClr val="FF0000"/>
              </a:solidFill>
              <a:ea typeface="微软雅黑" pitchFamily="34" charset="-122"/>
              <a:cs typeface="Arial" pitchFamily="34" charset="0"/>
            </a:endParaRPr>
          </a:p>
        </p:txBody>
      </p:sp>
      <p:sp>
        <p:nvSpPr>
          <p:cNvPr id="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2" name="图片 11"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3" name="矩形 12"/>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graphicFrame>
        <p:nvGraphicFramePr>
          <p:cNvPr id="5" name="图示 4"/>
          <p:cNvGraphicFramePr/>
          <p:nvPr>
            <p:extLst/>
          </p:nvPr>
        </p:nvGraphicFramePr>
        <p:xfrm>
          <a:off x="4000500" y="3764544"/>
          <a:ext cx="8128000" cy="1535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图示 17"/>
          <p:cNvGraphicFramePr/>
          <p:nvPr>
            <p:extLst/>
          </p:nvPr>
        </p:nvGraphicFramePr>
        <p:xfrm>
          <a:off x="4075872" y="5336350"/>
          <a:ext cx="8128000" cy="15357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ext Box 15"/>
          <p:cNvSpPr txBox="1">
            <a:spLocks noChangeArrowheads="1"/>
          </p:cNvSpPr>
          <p:nvPr/>
        </p:nvSpPr>
        <p:spPr bwMode="gray">
          <a:xfrm>
            <a:off x="-47500" y="718981"/>
            <a:ext cx="7857789"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⑥</a:t>
            </a:r>
            <a:r>
              <a:rPr lang="en-US" altLang="zh-CN" sz="2400" b="1" dirty="0" smtClean="0">
                <a:ea typeface="Arial Unicode MS" pitchFamily="34" charset="-122"/>
                <a:cs typeface="Arial" pitchFamily="34" charset="0"/>
              </a:rPr>
              <a:t>Cooling system high adaptability</a:t>
            </a:r>
          </a:p>
          <a:p>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Ultra-low </a:t>
            </a:r>
            <a:r>
              <a:rPr lang="en-US" altLang="zh-CN" sz="2400" b="1" dirty="0" smtClean="0">
                <a:solidFill>
                  <a:srgbClr val="FF0000"/>
                </a:solidFill>
                <a:ea typeface="微软雅黑" pitchFamily="34" charset="-122"/>
                <a:cs typeface="Arial" pitchFamily="34" charset="0"/>
              </a:rPr>
              <a:t>temp startup control</a:t>
            </a:r>
            <a:endParaRPr lang="en-US" altLang="zh-CN" sz="2400" b="1" dirty="0">
              <a:solidFill>
                <a:srgbClr val="FF0000"/>
              </a:solidFill>
              <a:ea typeface="微软雅黑" pitchFamily="34" charset="-122"/>
              <a:cs typeface="Arial" pitchFamily="34" charset="0"/>
            </a:endParaRPr>
          </a:p>
        </p:txBody>
      </p:sp>
      <p:sp>
        <p:nvSpPr>
          <p:cNvPr id="19" name="矩形 18"/>
          <p:cNvSpPr/>
          <p:nvPr/>
        </p:nvSpPr>
        <p:spPr>
          <a:xfrm>
            <a:off x="26877" y="1588758"/>
            <a:ext cx="5994207" cy="1200329"/>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TURBO low-temp flow prediction algorithm is based on the control of intermediate pressure. The compressor, fan</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and EEV components accelerate refrigerant circulation according to</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the features of low-temp refrigerant.</a:t>
            </a:r>
          </a:p>
        </p:txBody>
      </p:sp>
      <p:grpSp>
        <p:nvGrpSpPr>
          <p:cNvPr id="27" name="组合 26"/>
          <p:cNvGrpSpPr/>
          <p:nvPr/>
        </p:nvGrpSpPr>
        <p:grpSpPr>
          <a:xfrm>
            <a:off x="10337800" y="-38100"/>
            <a:ext cx="1854200" cy="833747"/>
            <a:chOff x="10337800" y="-38100"/>
            <a:chExt cx="1854200" cy="833747"/>
          </a:xfrm>
        </p:grpSpPr>
        <p:sp>
          <p:nvSpPr>
            <p:cNvPr id="28"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9"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30" name="TextBox 29"/>
          <p:cNvSpPr txBox="1"/>
          <p:nvPr/>
        </p:nvSpPr>
        <p:spPr>
          <a:xfrm>
            <a:off x="7457710" y="926279"/>
            <a:ext cx="1793174" cy="338554"/>
          </a:xfrm>
          <a:prstGeom prst="rect">
            <a:avLst/>
          </a:prstGeom>
          <a:noFill/>
        </p:spPr>
        <p:txBody>
          <a:bodyPr wrap="square" rtlCol="0">
            <a:spAutoFit/>
          </a:bodyPr>
          <a:lstStyle/>
          <a:p>
            <a:r>
              <a:rPr lang="en-US" altLang="zh-CN" sz="1600" dirty="0" smtClean="0">
                <a:solidFill>
                  <a:schemeClr val="bg1"/>
                </a:solidFill>
                <a:latin typeface="Arial" pitchFamily="34" charset="0"/>
                <a:cs typeface="Arial" pitchFamily="34" charset="0"/>
              </a:rPr>
              <a:t>Heating capacity</a:t>
            </a:r>
            <a:endParaRPr lang="zh-CN" altLang="en-US" sz="1600" dirty="0">
              <a:solidFill>
                <a:schemeClr val="bg1"/>
              </a:solidFill>
              <a:latin typeface="Arial" pitchFamily="34" charset="0"/>
              <a:cs typeface="Arial" pitchFamily="34" charset="0"/>
            </a:endParaRPr>
          </a:p>
        </p:txBody>
      </p:sp>
      <p:sp>
        <p:nvSpPr>
          <p:cNvPr id="31" name="TextBox 30"/>
          <p:cNvSpPr txBox="1"/>
          <p:nvPr/>
        </p:nvSpPr>
        <p:spPr>
          <a:xfrm>
            <a:off x="7289485" y="1458679"/>
            <a:ext cx="1793174" cy="338554"/>
          </a:xfrm>
          <a:prstGeom prst="rect">
            <a:avLst/>
          </a:prstGeom>
          <a:noFill/>
        </p:spPr>
        <p:txBody>
          <a:bodyPr wrap="square" rtlCol="0">
            <a:spAutoFit/>
          </a:bodyPr>
          <a:lstStyle/>
          <a:p>
            <a:r>
              <a:rPr lang="en-US" altLang="zh-CN" sz="1600" dirty="0" smtClean="0">
                <a:solidFill>
                  <a:schemeClr val="bg1"/>
                </a:solidFill>
                <a:latin typeface="Arial" pitchFamily="34" charset="0"/>
                <a:cs typeface="Arial" pitchFamily="34" charset="0"/>
              </a:rPr>
              <a:t>TURBO algorithm</a:t>
            </a:r>
            <a:endParaRPr lang="zh-CN" altLang="en-US" sz="1600" dirty="0">
              <a:solidFill>
                <a:schemeClr val="bg1"/>
              </a:solidFill>
              <a:latin typeface="Arial" pitchFamily="34" charset="0"/>
              <a:cs typeface="Arial" pitchFamily="34" charset="0"/>
            </a:endParaRPr>
          </a:p>
        </p:txBody>
      </p:sp>
      <p:sp>
        <p:nvSpPr>
          <p:cNvPr id="32" name="TextBox 31"/>
          <p:cNvSpPr txBox="1"/>
          <p:nvPr/>
        </p:nvSpPr>
        <p:spPr>
          <a:xfrm>
            <a:off x="7192510" y="1884204"/>
            <a:ext cx="1793174" cy="338554"/>
          </a:xfrm>
          <a:prstGeom prst="rect">
            <a:avLst/>
          </a:prstGeom>
          <a:noFill/>
        </p:spPr>
        <p:txBody>
          <a:bodyPr wrap="square" rtlCol="0">
            <a:spAutoFit/>
          </a:bodyPr>
          <a:lstStyle/>
          <a:p>
            <a:r>
              <a:rPr lang="en-US" altLang="zh-CN" sz="1600" dirty="0" smtClean="0">
                <a:solidFill>
                  <a:schemeClr val="bg1"/>
                </a:solidFill>
                <a:latin typeface="Arial" pitchFamily="34" charset="0"/>
                <a:cs typeface="Arial" pitchFamily="34" charset="0"/>
              </a:rPr>
              <a:t>General control</a:t>
            </a:r>
            <a:endParaRPr lang="zh-CN" altLang="en-US" sz="1600" dirty="0">
              <a:solidFill>
                <a:schemeClr val="bg1"/>
              </a:solidFill>
              <a:latin typeface="Arial" pitchFamily="34" charset="0"/>
              <a:cs typeface="Arial" pitchFamily="34" charset="0"/>
            </a:endParaRPr>
          </a:p>
        </p:txBody>
      </p:sp>
      <p:pic>
        <p:nvPicPr>
          <p:cNvPr id="33" name="图片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0967" y="845802"/>
            <a:ext cx="4208464" cy="2838266"/>
          </a:xfrm>
          <a:prstGeom prst="rect">
            <a:avLst/>
          </a:prstGeom>
        </p:spPr>
      </p:pic>
      <p:grpSp>
        <p:nvGrpSpPr>
          <p:cNvPr id="7" name="组合 6"/>
          <p:cNvGrpSpPr/>
          <p:nvPr/>
        </p:nvGrpSpPr>
        <p:grpSpPr>
          <a:xfrm>
            <a:off x="771262" y="3813251"/>
            <a:ext cx="3430285" cy="2900992"/>
            <a:chOff x="254209" y="3759373"/>
            <a:chExt cx="3430285" cy="2900992"/>
          </a:xfrm>
        </p:grpSpPr>
        <p:grpSp>
          <p:nvGrpSpPr>
            <p:cNvPr id="3" name="组合 2"/>
            <p:cNvGrpSpPr/>
            <p:nvPr/>
          </p:nvGrpSpPr>
          <p:grpSpPr>
            <a:xfrm>
              <a:off x="254209" y="3759373"/>
              <a:ext cx="3430285" cy="2900992"/>
              <a:chOff x="254209" y="1580751"/>
              <a:chExt cx="6000480" cy="5074606"/>
            </a:xfrm>
          </p:grpSpPr>
          <p:grpSp>
            <p:nvGrpSpPr>
              <p:cNvPr id="6" name="组合 5"/>
              <p:cNvGrpSpPr/>
              <p:nvPr/>
            </p:nvGrpSpPr>
            <p:grpSpPr>
              <a:xfrm>
                <a:off x="254209" y="1580751"/>
                <a:ext cx="6000480" cy="5074606"/>
                <a:chOff x="0" y="1806074"/>
                <a:chExt cx="4752474" cy="4078237"/>
              </a:xfrm>
            </p:grpSpPr>
            <p:pic>
              <p:nvPicPr>
                <p:cNvPr id="14" name="图片 13"/>
                <p:cNvPicPr>
                  <a:picLocks noChangeAspect="1"/>
                </p:cNvPicPr>
                <p:nvPr/>
              </p:nvPicPr>
              <p:blipFill>
                <a:blip r:embed="rId14" cstate="print"/>
                <a:stretch>
                  <a:fillRect/>
                </a:stretch>
              </p:blipFill>
              <p:spPr>
                <a:xfrm>
                  <a:off x="0" y="1806074"/>
                  <a:ext cx="4752474" cy="4078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矩形 16"/>
                <p:cNvSpPr/>
                <p:nvPr/>
              </p:nvSpPr>
              <p:spPr>
                <a:xfrm>
                  <a:off x="2409687" y="4737691"/>
                  <a:ext cx="1162877" cy="432675"/>
                </a:xfrm>
                <a:prstGeom prst="rect">
                  <a:avLst/>
                </a:prstGeom>
              </p:spPr>
              <p:txBody>
                <a:bodyPr wrap="square">
                  <a:spAutoFit/>
                </a:bodyPr>
                <a:lstStyle/>
                <a:p>
                  <a:r>
                    <a:rPr lang="en-US" altLang="zh-CN" sz="700" dirty="0" smtClean="0">
                      <a:solidFill>
                        <a:srgbClr val="0000FF"/>
                      </a:solidFill>
                      <a:latin typeface="Arial" pitchFamily="34" charset="0"/>
                      <a:cs typeface="Arial" pitchFamily="34" charset="0"/>
                    </a:rPr>
                    <a:t>Gas separator, liquid refrigerant</a:t>
                  </a:r>
                  <a:endParaRPr lang="zh-CN" altLang="en-US" sz="700" dirty="0">
                    <a:solidFill>
                      <a:srgbClr val="0000FF"/>
                    </a:solidFill>
                    <a:latin typeface="Arial" pitchFamily="34" charset="0"/>
                    <a:cs typeface="Arial" pitchFamily="34" charset="0"/>
                  </a:endParaRPr>
                </a:p>
              </p:txBody>
            </p:sp>
          </p:grpSp>
          <p:sp>
            <p:nvSpPr>
              <p:cNvPr id="2" name="矩形 1"/>
              <p:cNvSpPr/>
              <p:nvPr/>
            </p:nvSpPr>
            <p:spPr bwMode="auto">
              <a:xfrm>
                <a:off x="1766047" y="2053481"/>
                <a:ext cx="349624" cy="15697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4" name="矩形 33"/>
              <p:cNvSpPr/>
              <p:nvPr/>
            </p:nvSpPr>
            <p:spPr bwMode="auto">
              <a:xfrm>
                <a:off x="1837450" y="4733928"/>
                <a:ext cx="349624" cy="15697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5" name="矩形 34"/>
              <p:cNvSpPr/>
              <p:nvPr/>
            </p:nvSpPr>
            <p:spPr bwMode="auto">
              <a:xfrm>
                <a:off x="3296681" y="4195103"/>
                <a:ext cx="423671" cy="16936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6" name="矩形 35"/>
              <p:cNvSpPr/>
              <p:nvPr/>
            </p:nvSpPr>
            <p:spPr bwMode="auto">
              <a:xfrm>
                <a:off x="3346644" y="4592701"/>
                <a:ext cx="660580" cy="19445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37" name="矩形 36"/>
              <p:cNvSpPr/>
              <p:nvPr/>
            </p:nvSpPr>
            <p:spPr bwMode="auto">
              <a:xfrm>
                <a:off x="5870234" y="3053944"/>
                <a:ext cx="369201" cy="1912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4" name="矩形 3"/>
            <p:cNvSpPr/>
            <p:nvPr/>
          </p:nvSpPr>
          <p:spPr bwMode="auto">
            <a:xfrm>
              <a:off x="537882" y="5746376"/>
              <a:ext cx="349624" cy="24204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Tree>
    <p:extLst>
      <p:ext uri="{BB962C8B-B14F-4D97-AF65-F5344CB8AC3E}">
        <p14:creationId xmlns:p14="http://schemas.microsoft.com/office/powerpoint/2010/main" val="1930124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5747657" y="845034"/>
            <a:ext cx="6094719"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⑥</a:t>
            </a:r>
            <a:r>
              <a:rPr lang="en-US" altLang="zh-CN" sz="2400" b="1" dirty="0" smtClean="0">
                <a:ea typeface="微软雅黑" pitchFamily="34" charset="-122"/>
                <a:cs typeface="Arial" pitchFamily="34" charset="0"/>
              </a:rPr>
              <a:t>Super-wide working range</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Wide </a:t>
            </a:r>
            <a:r>
              <a:rPr lang="en-US" altLang="zh-CN" sz="2400" b="1" dirty="0" smtClean="0">
                <a:solidFill>
                  <a:srgbClr val="FF0000"/>
                </a:solidFill>
                <a:ea typeface="微软雅黑" pitchFamily="34" charset="-122"/>
                <a:cs typeface="Arial" pitchFamily="34" charset="0"/>
              </a:rPr>
              <a:t>temperature range</a:t>
            </a:r>
            <a:endParaRPr lang="en-US" altLang="zh-CN" sz="2400" b="1" dirty="0">
              <a:solidFill>
                <a:srgbClr val="FF0000"/>
              </a:solidFill>
              <a:ea typeface="微软雅黑" pitchFamily="34" charset="-122"/>
              <a:cs typeface="Arial" pitchFamily="34" charset="0"/>
            </a:endParaRPr>
          </a:p>
        </p:txBody>
      </p:sp>
      <p:sp>
        <p:nvSpPr>
          <p:cNvPr id="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2" name="图片 11"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3" name="矩形 12"/>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8" name="矩形 7"/>
          <p:cNvSpPr/>
          <p:nvPr/>
        </p:nvSpPr>
        <p:spPr>
          <a:xfrm>
            <a:off x="5899170" y="1705087"/>
            <a:ext cx="5118569" cy="351487"/>
          </a:xfrm>
          <a:prstGeom prst="rect">
            <a:avLst/>
          </a:prstGeom>
        </p:spPr>
        <p:txBody>
          <a:bodyPr wrap="square" lIns="55988" tIns="27994" rIns="55988" bIns="27994">
            <a:spAutoFit/>
          </a:bodyPr>
          <a:lstStyle/>
          <a:p>
            <a:pPr>
              <a:lnSpc>
                <a:spcPts val="2334"/>
              </a:lnSpc>
            </a:pPr>
            <a:r>
              <a:rPr lang="en-US" altLang="zh-CN" dirty="0" smtClean="0">
                <a:latin typeface="Arial" pitchFamily="34" charset="0"/>
                <a:ea typeface="微软雅黑" panose="020B0503020204020204" pitchFamily="34" charset="-122"/>
                <a:cs typeface="Arial" pitchFamily="34" charset="0"/>
              </a:rPr>
              <a:t>Carefree operation at a range of -30</a:t>
            </a:r>
            <a:r>
              <a:rPr lang="en-US" altLang="zh-CN" dirty="0">
                <a:latin typeface="Arial" pitchFamily="34" charset="0"/>
                <a:ea typeface="微软雅黑" panose="020B0503020204020204" pitchFamily="34" charset="-122"/>
                <a:cs typeface="Arial" pitchFamily="34" charset="0"/>
              </a:rPr>
              <a:t>℃-</a:t>
            </a:r>
            <a:r>
              <a:rPr lang="en-US" altLang="zh-CN" dirty="0" smtClean="0">
                <a:latin typeface="Arial" pitchFamily="34" charset="0"/>
                <a:ea typeface="微软雅黑" panose="020B0503020204020204" pitchFamily="34" charset="-122"/>
                <a:cs typeface="Arial" pitchFamily="34" charset="0"/>
              </a:rPr>
              <a:t>52℃</a:t>
            </a:r>
            <a:endParaRPr lang="en-US" altLang="zh-CN" dirty="0">
              <a:latin typeface="Arial" pitchFamily="34" charset="0"/>
              <a:ea typeface="微软雅黑" panose="020B0503020204020204" pitchFamily="34" charset="-122"/>
              <a:cs typeface="Arial" pitchFamily="34" charset="0"/>
            </a:endParaRPr>
          </a:p>
        </p:txBody>
      </p:sp>
      <p:sp>
        <p:nvSpPr>
          <p:cNvPr id="16" name="Text Box 15"/>
          <p:cNvSpPr txBox="1">
            <a:spLocks noChangeArrowheads="1"/>
          </p:cNvSpPr>
          <p:nvPr/>
        </p:nvSpPr>
        <p:spPr bwMode="gray">
          <a:xfrm>
            <a:off x="-63500" y="822625"/>
            <a:ext cx="5962670"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⑥</a:t>
            </a:r>
            <a:r>
              <a:rPr lang="en-US" altLang="zh-CN" sz="2400" b="1" dirty="0" smtClean="0">
                <a:ea typeface="Arial Unicode MS" pitchFamily="34" charset="-122"/>
                <a:cs typeface="Arial" pitchFamily="34" charset="0"/>
              </a:rPr>
              <a:t>Cooling system high adaptability</a:t>
            </a:r>
            <a:endParaRPr lang="zh-CN" altLang="en-US" sz="2400" b="1" dirty="0" smtClean="0">
              <a:ea typeface="Arial Unicode MS" pitchFamily="34" charset="-122"/>
              <a:cs typeface="Arial" pitchFamily="34" charset="0"/>
            </a:endParaRPr>
          </a:p>
          <a:p>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Low-temp </a:t>
            </a:r>
            <a:r>
              <a:rPr lang="en-US" altLang="zh-CN" sz="2400" b="1" dirty="0" smtClean="0">
                <a:solidFill>
                  <a:srgbClr val="FF0000"/>
                </a:solidFill>
                <a:ea typeface="微软雅黑" pitchFamily="34" charset="-122"/>
                <a:cs typeface="Arial" pitchFamily="34" charset="0"/>
              </a:rPr>
              <a:t>anti-freezing control</a:t>
            </a:r>
            <a:endParaRPr lang="en-US" altLang="zh-CN" sz="2400" b="1" dirty="0">
              <a:solidFill>
                <a:srgbClr val="FF0000"/>
              </a:solidFill>
              <a:ea typeface="微软雅黑" pitchFamily="34" charset="-122"/>
              <a:cs typeface="Arial" pitchFamily="34" charset="0"/>
            </a:endParaRPr>
          </a:p>
        </p:txBody>
      </p:sp>
      <p:sp>
        <p:nvSpPr>
          <p:cNvPr id="17" name="矩形 16"/>
          <p:cNvSpPr/>
          <p:nvPr/>
        </p:nvSpPr>
        <p:spPr>
          <a:xfrm>
            <a:off x="26896" y="1621535"/>
            <a:ext cx="5375562" cy="1231102"/>
          </a:xfrm>
          <a:prstGeom prst="rect">
            <a:avLst/>
          </a:prstGeom>
        </p:spPr>
        <p:txBody>
          <a:bodyPr wrap="square" lIns="121917" tIns="60958" rIns="121917" bIns="60958">
            <a:spAutoFit/>
          </a:bodyPr>
          <a:lstStyle/>
          <a:p>
            <a:pPr algn="just"/>
            <a:r>
              <a:rPr lang="en-US" altLang="zh-CN" dirty="0" smtClean="0">
                <a:latin typeface="Arial" pitchFamily="34" charset="0"/>
                <a:ea typeface="微软雅黑" pitchFamily="34" charset="-122"/>
                <a:cs typeface="Arial" pitchFamily="34" charset="0"/>
              </a:rPr>
              <a:t>The hot gas bypass at the bottom of the heat exchanger adopts anti-freezing design to achieve effective drainage and stable operation under low temperature.</a:t>
            </a:r>
            <a:endParaRPr lang="en-US" altLang="zh-CN" dirty="0">
              <a:latin typeface="Arial" pitchFamily="34" charset="0"/>
              <a:ea typeface="微软雅黑" pitchFamily="34" charset="-122"/>
              <a:cs typeface="Arial" pitchFamily="34" charset="0"/>
            </a:endParaRPr>
          </a:p>
        </p:txBody>
      </p:sp>
      <p:grpSp>
        <p:nvGrpSpPr>
          <p:cNvPr id="18" name="组合 17"/>
          <p:cNvGrpSpPr/>
          <p:nvPr/>
        </p:nvGrpSpPr>
        <p:grpSpPr>
          <a:xfrm>
            <a:off x="734431" y="2984217"/>
            <a:ext cx="4534066" cy="3484013"/>
            <a:chOff x="6124412" y="1400725"/>
            <a:chExt cx="5665477" cy="5372753"/>
          </a:xfrm>
        </p:grpSpPr>
        <p:pic>
          <p:nvPicPr>
            <p:cNvPr id="1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81" t="25128" r="42366" b="16385"/>
            <a:stretch/>
          </p:blipFill>
          <p:spPr bwMode="auto">
            <a:xfrm>
              <a:off x="6396943" y="1400725"/>
              <a:ext cx="4876672" cy="53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椭圆 19"/>
            <p:cNvSpPr/>
            <p:nvPr/>
          </p:nvSpPr>
          <p:spPr bwMode="auto">
            <a:xfrm>
              <a:off x="6124412" y="6074907"/>
              <a:ext cx="5665477" cy="588649"/>
            </a:xfrm>
            <a:prstGeom prst="ellipse">
              <a:avLst/>
            </a:prstGeom>
            <a:noFill/>
            <a:ln w="57150" cap="flat" cmpd="sng" algn="ctr">
              <a:solidFill>
                <a:srgbClr val="FF0000"/>
              </a:solid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sp>
          <p:nvSpPr>
            <p:cNvPr id="21" name="矩形 20"/>
            <p:cNvSpPr/>
            <p:nvPr/>
          </p:nvSpPr>
          <p:spPr>
            <a:xfrm>
              <a:off x="7602933" y="5326239"/>
              <a:ext cx="2677215" cy="664472"/>
            </a:xfrm>
            <a:prstGeom prst="rect">
              <a:avLst/>
            </a:prstGeom>
            <a:solidFill>
              <a:schemeClr val="tx1"/>
            </a:solidFill>
          </p:spPr>
          <p:txBody>
            <a:bodyPr wrap="none" lIns="121917" tIns="60958" rIns="121917" bIns="60958">
              <a:spAutoFit/>
            </a:bodyPr>
            <a:lstStyle/>
            <a:p>
              <a:r>
                <a:rPr lang="en-US" altLang="zh-CN" sz="2000" b="1" dirty="0" smtClean="0">
                  <a:solidFill>
                    <a:srgbClr val="FF0000"/>
                  </a:solidFill>
                  <a:latin typeface="Arial" pitchFamily="34" charset="0"/>
                  <a:ea typeface="微软雅黑" pitchFamily="34" charset="-122"/>
                  <a:cs typeface="Arial" pitchFamily="34" charset="0"/>
                </a:rPr>
                <a:t>Hot gas bypass</a:t>
              </a:r>
              <a:endParaRPr lang="zh-CN" altLang="en-US" sz="2000" dirty="0">
                <a:solidFill>
                  <a:srgbClr val="FF0000"/>
                </a:solidFill>
                <a:latin typeface="Arial" pitchFamily="34" charset="0"/>
                <a:cs typeface="Arial" pitchFamily="34" charset="0"/>
              </a:endParaRPr>
            </a:p>
          </p:txBody>
        </p:sp>
      </p:grpSp>
      <p:cxnSp>
        <p:nvCxnSpPr>
          <p:cNvPr id="6" name="直接连接符 5"/>
          <p:cNvCxnSpPr/>
          <p:nvPr/>
        </p:nvCxnSpPr>
        <p:spPr bwMode="auto">
          <a:xfrm>
            <a:off x="5723906" y="866606"/>
            <a:ext cx="23751" cy="5724199"/>
          </a:xfrm>
          <a:prstGeom prst="line">
            <a:avLst/>
          </a:prstGeom>
          <a:solidFill>
            <a:schemeClr val="accent1"/>
          </a:solidFill>
          <a:ln w="381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矩形 1"/>
          <p:cNvSpPr/>
          <p:nvPr/>
        </p:nvSpPr>
        <p:spPr>
          <a:xfrm>
            <a:off x="5782659" y="5702637"/>
            <a:ext cx="6361216" cy="1077218"/>
          </a:xfrm>
          <a:prstGeom prst="rect">
            <a:avLst/>
          </a:prstGeom>
        </p:spPr>
        <p:txBody>
          <a:bodyPr wrap="square">
            <a:spAutoFit/>
          </a:bodyPr>
          <a:lstStyle/>
          <a:p>
            <a:r>
              <a:rPr lang="en-US" altLang="zh-CN" sz="1600" dirty="0" smtClean="0">
                <a:latin typeface="Arial" pitchFamily="34" charset="0"/>
                <a:cs typeface="Arial" pitchFamily="34" charset="0"/>
              </a:rPr>
              <a:t>Note: Cooling at </a:t>
            </a:r>
            <a:r>
              <a:rPr lang="zh-CN" altLang="en-US" sz="1600" dirty="0" smtClean="0">
                <a:latin typeface="Arial" pitchFamily="34" charset="0"/>
                <a:cs typeface="Arial" pitchFamily="34" charset="0"/>
              </a:rPr>
              <a:t>43℃ </a:t>
            </a:r>
            <a:r>
              <a:rPr lang="en-US" altLang="zh-CN" sz="1600" dirty="0" smtClean="0">
                <a:latin typeface="Arial" pitchFamily="34" charset="0"/>
                <a:cs typeface="Arial" pitchFamily="34" charset="0"/>
              </a:rPr>
              <a:t>is not weakened (available upon order</a:t>
            </a:r>
            <a:r>
              <a:rPr lang="zh-CN" altLang="en-US" sz="1600" dirty="0" smtClean="0">
                <a:latin typeface="Arial" pitchFamily="34" charset="0"/>
                <a:cs typeface="Arial" pitchFamily="34" charset="0"/>
              </a:rPr>
              <a:t>——</a:t>
            </a:r>
            <a:r>
              <a:rPr lang="en-US" altLang="zh-CN" sz="1600" dirty="0" smtClean="0">
                <a:latin typeface="Arial" pitchFamily="34" charset="0"/>
                <a:cs typeface="Arial" pitchFamily="34" charset="0"/>
              </a:rPr>
              <a:t>high conf. </a:t>
            </a:r>
            <a:r>
              <a:rPr lang="zh-CN" altLang="en-US" sz="1600" dirty="0" smtClean="0">
                <a:latin typeface="Arial" pitchFamily="34" charset="0"/>
                <a:cs typeface="Arial" pitchFamily="34" charset="0"/>
              </a:rPr>
              <a:t>8</a:t>
            </a:r>
            <a:r>
              <a:rPr lang="en-US" altLang="zh-CN" sz="1600" dirty="0" smtClean="0">
                <a:latin typeface="Arial" pitchFamily="34" charset="0"/>
                <a:cs typeface="Arial" pitchFamily="34" charset="0"/>
              </a:rPr>
              <a:t>, </a:t>
            </a:r>
            <a:r>
              <a:rPr lang="zh-CN" altLang="en-US" sz="1600" dirty="0" smtClean="0">
                <a:latin typeface="Arial" pitchFamily="34" charset="0"/>
                <a:cs typeface="Arial" pitchFamily="34" charset="0"/>
              </a:rPr>
              <a:t>10</a:t>
            </a:r>
            <a:r>
              <a:rPr lang="en-US" altLang="zh-CN" sz="1600" dirty="0" smtClean="0">
                <a:latin typeface="Arial" pitchFamily="34" charset="0"/>
                <a:cs typeface="Arial" pitchFamily="34" charset="0"/>
              </a:rPr>
              <a:t>, </a:t>
            </a:r>
            <a:r>
              <a:rPr lang="zh-CN" altLang="en-US" sz="1600" dirty="0" smtClean="0">
                <a:latin typeface="Arial" pitchFamily="34" charset="0"/>
                <a:cs typeface="Arial" pitchFamily="34" charset="0"/>
              </a:rPr>
              <a:t>12HP</a:t>
            </a:r>
            <a:r>
              <a:rPr lang="en-US" altLang="zh-CN" sz="1600" dirty="0" smtClean="0">
                <a:latin typeface="Arial" pitchFamily="34" charset="0"/>
                <a:cs typeface="Arial" pitchFamily="34" charset="0"/>
              </a:rPr>
              <a:t>). For other working conditions that require the performance not weakened, please consult our technical department first.</a:t>
            </a:r>
            <a:endParaRPr lang="zh-CN" altLang="en-US" sz="1600" dirty="0">
              <a:latin typeface="Arial" pitchFamily="34" charset="0"/>
              <a:cs typeface="Arial" pitchFamily="34" charset="0"/>
            </a:endParaRPr>
          </a:p>
        </p:txBody>
      </p:sp>
      <p:grpSp>
        <p:nvGrpSpPr>
          <p:cNvPr id="22" name="组合 21"/>
          <p:cNvGrpSpPr/>
          <p:nvPr/>
        </p:nvGrpSpPr>
        <p:grpSpPr>
          <a:xfrm>
            <a:off x="10337800" y="-38100"/>
            <a:ext cx="1854200" cy="833747"/>
            <a:chOff x="10337800" y="-38100"/>
            <a:chExt cx="1854200" cy="833747"/>
          </a:xfrm>
        </p:grpSpPr>
        <p:sp>
          <p:nvSpPr>
            <p:cNvPr id="23"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4"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25" name="TextBox 24"/>
          <p:cNvSpPr txBox="1"/>
          <p:nvPr/>
        </p:nvSpPr>
        <p:spPr>
          <a:xfrm>
            <a:off x="9235396" y="2975837"/>
            <a:ext cx="973776" cy="369332"/>
          </a:xfrm>
          <a:prstGeom prst="rect">
            <a:avLst/>
          </a:prstGeom>
          <a:gradFill flip="none" rotWithShape="1">
            <a:gsLst>
              <a:gs pos="0">
                <a:srgbClr val="0080C6"/>
              </a:gs>
              <a:gs pos="50000">
                <a:srgbClr val="0A93D4"/>
              </a:gs>
              <a:gs pos="100000">
                <a:srgbClr val="02A3DF"/>
              </a:gs>
            </a:gsLst>
            <a:lin ang="2700000" scaled="1"/>
            <a:tileRect/>
          </a:gradFill>
        </p:spPr>
        <p:txBody>
          <a:bodyPr wrap="square" rtlCol="0">
            <a:spAutoFit/>
          </a:bodyPr>
          <a:lstStyle/>
          <a:p>
            <a:r>
              <a:rPr lang="en-US" altLang="zh-CN" dirty="0" smtClean="0">
                <a:solidFill>
                  <a:schemeClr val="bg1"/>
                </a:solidFill>
              </a:rPr>
              <a:t>Cooling </a:t>
            </a:r>
            <a:endParaRPr lang="zh-CN" altLang="en-US" dirty="0">
              <a:solidFill>
                <a:schemeClr val="bg1"/>
              </a:solidFill>
            </a:endParaRPr>
          </a:p>
        </p:txBody>
      </p:sp>
      <p:sp>
        <p:nvSpPr>
          <p:cNvPr id="26" name="TextBox 25"/>
          <p:cNvSpPr txBox="1"/>
          <p:nvPr/>
        </p:nvSpPr>
        <p:spPr>
          <a:xfrm>
            <a:off x="7971566" y="3908458"/>
            <a:ext cx="973776" cy="369332"/>
          </a:xfrm>
          <a:prstGeom prst="rect">
            <a:avLst/>
          </a:prstGeom>
          <a:solidFill>
            <a:srgbClr val="D2362E"/>
          </a:solidFill>
        </p:spPr>
        <p:txBody>
          <a:bodyPr wrap="square" rtlCol="0">
            <a:spAutoFit/>
          </a:bodyPr>
          <a:lstStyle/>
          <a:p>
            <a:r>
              <a:rPr lang="en-US" altLang="zh-CN" dirty="0" smtClean="0">
                <a:solidFill>
                  <a:schemeClr val="bg1"/>
                </a:solidFill>
              </a:rPr>
              <a:t>Heating </a:t>
            </a:r>
            <a:endParaRPr lang="zh-CN" altLang="en-US" dirty="0">
              <a:solidFill>
                <a:schemeClr val="bg1"/>
              </a:solidFill>
            </a:endParaRPr>
          </a:p>
        </p:txBody>
      </p:sp>
      <p:sp>
        <p:nvSpPr>
          <p:cNvPr id="27" name="TextBox 26"/>
          <p:cNvSpPr txBox="1"/>
          <p:nvPr/>
        </p:nvSpPr>
        <p:spPr>
          <a:xfrm>
            <a:off x="6612576" y="2277255"/>
            <a:ext cx="4797631" cy="307777"/>
          </a:xfrm>
          <a:prstGeom prst="rect">
            <a:avLst/>
          </a:prstGeom>
          <a:solidFill>
            <a:schemeClr val="bg1"/>
          </a:solidFill>
        </p:spPr>
        <p:txBody>
          <a:bodyPr wrap="square" rtlCol="0">
            <a:spAutoFit/>
          </a:bodyPr>
          <a:lstStyle/>
          <a:p>
            <a:r>
              <a:rPr lang="en-US" altLang="zh-CN" sz="1400" dirty="0" smtClean="0"/>
              <a:t>Outdoor working range for </a:t>
            </a:r>
            <a:r>
              <a:rPr lang="en-US" altLang="zh-CN" sz="1400" dirty="0" err="1" smtClean="0"/>
              <a:t>Gree</a:t>
            </a:r>
            <a:r>
              <a:rPr lang="en-US" altLang="zh-CN" sz="1400" dirty="0" smtClean="0"/>
              <a:t> DC inverter multi VRF units</a:t>
            </a:r>
            <a:endParaRPr lang="zh-CN" altLang="en-US" sz="1400" dirty="0"/>
          </a:p>
        </p:txBody>
      </p:sp>
      <p:grpSp>
        <p:nvGrpSpPr>
          <p:cNvPr id="7" name="组合 6"/>
          <p:cNvGrpSpPr/>
          <p:nvPr/>
        </p:nvGrpSpPr>
        <p:grpSpPr>
          <a:xfrm>
            <a:off x="6096000" y="2167389"/>
            <a:ext cx="5533983" cy="3385889"/>
            <a:chOff x="6096000" y="2215514"/>
            <a:chExt cx="5533983" cy="3385889"/>
          </a:xfrm>
        </p:grpSpPr>
        <p:grpSp>
          <p:nvGrpSpPr>
            <p:cNvPr id="5" name="组合 4"/>
            <p:cNvGrpSpPr/>
            <p:nvPr/>
          </p:nvGrpSpPr>
          <p:grpSpPr>
            <a:xfrm>
              <a:off x="6096000" y="2215514"/>
              <a:ext cx="5533983" cy="3385889"/>
              <a:chOff x="6096000" y="2215514"/>
              <a:chExt cx="5533983" cy="3385889"/>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215514"/>
                <a:ext cx="5533983" cy="338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bwMode="auto">
              <a:xfrm>
                <a:off x="10420350" y="2993842"/>
                <a:ext cx="379195" cy="269122"/>
              </a:xfrm>
              <a:prstGeom prst="rect">
                <a:avLst/>
              </a:prstGeom>
              <a:solidFill>
                <a:srgbClr val="00ADE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4" name="文本框 3"/>
            <p:cNvSpPr txBox="1"/>
            <p:nvPr/>
          </p:nvSpPr>
          <p:spPr>
            <a:xfrm>
              <a:off x="10333170" y="3028413"/>
              <a:ext cx="529122" cy="276999"/>
            </a:xfrm>
            <a:prstGeom prst="rect">
              <a:avLst/>
            </a:prstGeom>
            <a:noFill/>
          </p:spPr>
          <p:txBody>
            <a:bodyPr wrap="square" rtlCol="0">
              <a:spAutoFit/>
            </a:bodyPr>
            <a:lstStyle/>
            <a:p>
              <a:r>
                <a:rPr lang="en-US" altLang="zh-CN" sz="1200" dirty="0" smtClean="0">
                  <a:solidFill>
                    <a:schemeClr val="bg1"/>
                  </a:solidFill>
                  <a:latin typeface="Arial" panose="020B0604020202020204" pitchFamily="34" charset="0"/>
                  <a:cs typeface="Arial" panose="020B0604020202020204" pitchFamily="34" charset="0"/>
                </a:rPr>
                <a:t>52</a:t>
              </a:r>
              <a:r>
                <a:rPr lang="zh-CN" altLang="en-US" sz="1200" dirty="0" smtClean="0">
                  <a:solidFill>
                    <a:schemeClr val="bg1"/>
                  </a:solidFill>
                  <a:latin typeface="Arial" panose="020B0604020202020204" pitchFamily="34" charset="0"/>
                  <a:cs typeface="Arial" panose="020B0604020202020204" pitchFamily="34" charset="0"/>
                </a:rPr>
                <a:t>℃</a:t>
              </a:r>
              <a:endParaRPr lang="zh-CN" altLang="en-US"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949023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gray">
          <a:xfrm>
            <a:off x="-38100" y="935410"/>
            <a:ext cx="12230100"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2400" b="1" dirty="0" smtClean="0">
                <a:ea typeface="微软雅黑" pitchFamily="34" charset="-122"/>
                <a:cs typeface="Arial" pitchFamily="34" charset="0"/>
              </a:rPr>
              <a:t>⑦</a:t>
            </a:r>
            <a:r>
              <a:rPr lang="en-US" altLang="zh-CN" sz="2400" b="1" dirty="0" smtClean="0">
                <a:ea typeface="Arial Unicode MS" pitchFamily="34" charset="-122"/>
                <a:cs typeface="Arial" pitchFamily="34" charset="0"/>
              </a:rPr>
              <a:t> Cooling system high adaptability</a:t>
            </a:r>
            <a:r>
              <a:rPr lang="en-US" altLang="zh-CN" sz="2400" b="1" dirty="0" smtClean="0">
                <a:ea typeface="微软雅黑" pitchFamily="34" charset="-122"/>
                <a:cs typeface="Arial" pitchFamily="34" charset="0"/>
              </a:rPr>
              <a:t>——</a:t>
            </a:r>
            <a:r>
              <a:rPr lang="en-US" altLang="zh-CN" sz="2400" b="1" dirty="0" smtClean="0">
                <a:solidFill>
                  <a:srgbClr val="FF0000"/>
                </a:solidFill>
                <a:ea typeface="微软雅黑" pitchFamily="34" charset="-122"/>
                <a:cs typeface="Arial" pitchFamily="34" charset="0"/>
              </a:rPr>
              <a:t>Advanced </a:t>
            </a:r>
            <a:r>
              <a:rPr lang="en-US" altLang="zh-CN" sz="2400" b="1" dirty="0" smtClean="0">
                <a:solidFill>
                  <a:srgbClr val="FF0000"/>
                </a:solidFill>
                <a:ea typeface="微软雅黑" pitchFamily="34" charset="-122"/>
                <a:cs typeface="Arial" pitchFamily="34" charset="0"/>
              </a:rPr>
              <a:t>liquid strike prevention tech</a:t>
            </a:r>
            <a:endParaRPr lang="en-US" altLang="zh-CN" sz="2400" b="1" dirty="0">
              <a:solidFill>
                <a:srgbClr val="FF0000"/>
              </a:solidFill>
              <a:ea typeface="微软雅黑" pitchFamily="34" charset="-122"/>
              <a:cs typeface="Arial" pitchFamily="34" charset="0"/>
            </a:endParaRPr>
          </a:p>
        </p:txBody>
      </p:sp>
      <p:sp>
        <p:nvSpPr>
          <p:cNvPr id="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2" name="图片 11"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3" name="矩形 12"/>
          <p:cNvSpPr/>
          <p:nvPr/>
        </p:nvSpPr>
        <p:spPr>
          <a:xfrm>
            <a:off x="1846415" y="232716"/>
            <a:ext cx="235513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Stable, reliable</a:t>
            </a:r>
            <a:endParaRPr lang="zh-CN" altLang="en-US" sz="2400" b="1" dirty="0">
              <a:latin typeface="Arial" pitchFamily="34" charset="0"/>
              <a:ea typeface="微软雅黑" pitchFamily="34" charset="-122"/>
              <a:cs typeface="Arial" pitchFamily="34" charset="0"/>
            </a:endParaRPr>
          </a:p>
        </p:txBody>
      </p:sp>
      <p:sp>
        <p:nvSpPr>
          <p:cNvPr id="2" name="矩形 1"/>
          <p:cNvSpPr/>
          <p:nvPr/>
        </p:nvSpPr>
        <p:spPr>
          <a:xfrm>
            <a:off x="419804" y="1436047"/>
            <a:ext cx="11025132" cy="1200329"/>
          </a:xfrm>
          <a:prstGeom prst="rect">
            <a:avLst/>
          </a:prstGeom>
        </p:spPr>
        <p:txBody>
          <a:bodyPr wrap="square">
            <a:spAutoFit/>
          </a:bodyPr>
          <a:lstStyle/>
          <a:p>
            <a:pPr algn="just"/>
            <a:r>
              <a:rPr lang="en-US" altLang="zh-CN" dirty="0">
                <a:latin typeface="Arial" pitchFamily="34" charset="0"/>
                <a:ea typeface="微软雅黑" pitchFamily="34" charset="-122"/>
                <a:cs typeface="Arial" pitchFamily="34" charset="0"/>
              </a:rPr>
              <a:t>The high-efficiency and large-capacity gas liquid separator can effectively separate gas and liquid refrigerant and avoid a large amount of refrigerant being directly sucked into the compressor.  By judging liquid return based on the suction and discharge temperatures, the compressor and EEV will adjust in time to prevent liquid strike.</a:t>
            </a:r>
            <a:endParaRPr lang="zh-CN" altLang="zh-CN" dirty="0">
              <a:latin typeface="Arial" pitchFamily="34" charset="0"/>
              <a:ea typeface="微软雅黑" pitchFamily="34" charset="-122"/>
              <a:cs typeface="Arial" pitchFamily="34" charset="0"/>
            </a:endParaRPr>
          </a:p>
        </p:txBody>
      </p:sp>
      <p:grpSp>
        <p:nvGrpSpPr>
          <p:cNvPr id="14" name="组合 13"/>
          <p:cNvGrpSpPr/>
          <p:nvPr/>
        </p:nvGrpSpPr>
        <p:grpSpPr>
          <a:xfrm>
            <a:off x="10337800" y="-38100"/>
            <a:ext cx="1854200" cy="833747"/>
            <a:chOff x="10337800" y="-38100"/>
            <a:chExt cx="1854200" cy="833747"/>
          </a:xfrm>
        </p:grpSpPr>
        <p:sp>
          <p:nvSpPr>
            <p:cNvPr id="16"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7"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5" name="组合 4"/>
          <p:cNvGrpSpPr/>
          <p:nvPr/>
        </p:nvGrpSpPr>
        <p:grpSpPr>
          <a:xfrm>
            <a:off x="704250" y="2787287"/>
            <a:ext cx="10544175" cy="3038475"/>
            <a:chOff x="823913" y="2883539"/>
            <a:chExt cx="10544175" cy="3038475"/>
          </a:xfrm>
        </p:grpSpPr>
        <p:grpSp>
          <p:nvGrpSpPr>
            <p:cNvPr id="4" name="组合 3"/>
            <p:cNvGrpSpPr/>
            <p:nvPr/>
          </p:nvGrpSpPr>
          <p:grpSpPr>
            <a:xfrm>
              <a:off x="823913" y="2883539"/>
              <a:ext cx="10544175" cy="3038475"/>
              <a:chOff x="823913" y="2883539"/>
              <a:chExt cx="10544175" cy="3038475"/>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913" y="2883539"/>
                <a:ext cx="105441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椭圆 18"/>
              <p:cNvSpPr/>
              <p:nvPr/>
            </p:nvSpPr>
            <p:spPr bwMode="auto">
              <a:xfrm>
                <a:off x="9369631" y="3336966"/>
                <a:ext cx="1935678" cy="1959429"/>
              </a:xfrm>
              <a:prstGeom prst="ellipse">
                <a:avLst/>
              </a:prstGeom>
              <a:solidFill>
                <a:srgbClr val="21A7D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2000" b="0" i="0" u="none" strike="noStrike" cap="none" normalizeH="0" baseline="0" dirty="0" smtClean="0">
                    <a:ln>
                      <a:noFill/>
                    </a:ln>
                    <a:solidFill>
                      <a:schemeClr val="bg1"/>
                    </a:solidFill>
                    <a:effectLst/>
                    <a:latin typeface="Arial" pitchFamily="34" charset="0"/>
                    <a:cs typeface="Arial" pitchFamily="34" charset="0"/>
                  </a:rPr>
                  <a:t>Safe and reliable operation</a:t>
                </a:r>
                <a:endParaRPr kumimoji="0" lang="zh-CN" altLang="en-US" sz="2000" b="0" i="0" u="none" strike="noStrike" cap="none" normalizeH="0" baseline="0" dirty="0" smtClean="0">
                  <a:ln>
                    <a:noFill/>
                  </a:ln>
                  <a:solidFill>
                    <a:schemeClr val="bg1"/>
                  </a:solidFill>
                  <a:effectLst/>
                  <a:latin typeface="Arial" pitchFamily="34" charset="0"/>
                  <a:cs typeface="Arial" pitchFamily="34" charset="0"/>
                </a:endParaRPr>
              </a:p>
            </p:txBody>
          </p:sp>
          <p:sp>
            <p:nvSpPr>
              <p:cNvPr id="23" name="TextBox 22"/>
              <p:cNvSpPr txBox="1"/>
              <p:nvPr/>
            </p:nvSpPr>
            <p:spPr>
              <a:xfrm>
                <a:off x="5605154" y="3348842"/>
                <a:ext cx="1733798" cy="400110"/>
              </a:xfrm>
              <a:prstGeom prst="rect">
                <a:avLst/>
              </a:prstGeom>
              <a:solidFill>
                <a:srgbClr val="1AA4C2"/>
              </a:solidFill>
            </p:spPr>
            <p:txBody>
              <a:bodyPr wrap="square" rtlCol="0">
                <a:spAutoFit/>
              </a:bodyPr>
              <a:lstStyle/>
              <a:p>
                <a:r>
                  <a:rPr lang="en-US" altLang="zh-CN" sz="2000" dirty="0" smtClean="0">
                    <a:solidFill>
                      <a:schemeClr val="bg1"/>
                    </a:solidFill>
                    <a:latin typeface="Arial" pitchFamily="34" charset="0"/>
                    <a:cs typeface="Arial" pitchFamily="34" charset="0"/>
                  </a:rPr>
                  <a:t>Fan output</a:t>
                </a:r>
                <a:endParaRPr lang="zh-CN" altLang="en-US" sz="2000" dirty="0">
                  <a:solidFill>
                    <a:schemeClr val="bg1"/>
                  </a:solidFill>
                  <a:latin typeface="Arial" pitchFamily="34" charset="0"/>
                  <a:cs typeface="Arial" pitchFamily="34" charset="0"/>
                </a:endParaRPr>
              </a:p>
            </p:txBody>
          </p:sp>
          <p:sp>
            <p:nvSpPr>
              <p:cNvPr id="24" name="TextBox 23"/>
              <p:cNvSpPr txBox="1"/>
              <p:nvPr/>
            </p:nvSpPr>
            <p:spPr>
              <a:xfrm>
                <a:off x="5225143" y="4001982"/>
                <a:ext cx="2493817" cy="707886"/>
              </a:xfrm>
              <a:prstGeom prst="rect">
                <a:avLst/>
              </a:prstGeom>
              <a:solidFill>
                <a:srgbClr val="2CBFDB"/>
              </a:solidFill>
            </p:spPr>
            <p:txBody>
              <a:bodyPr wrap="square" rtlCol="0">
                <a:spAutoFit/>
              </a:bodyPr>
              <a:lstStyle/>
              <a:p>
                <a:pPr algn="ctr"/>
                <a:r>
                  <a:rPr lang="en-US" altLang="zh-CN" sz="2000" dirty="0" smtClean="0">
                    <a:solidFill>
                      <a:schemeClr val="bg1"/>
                    </a:solidFill>
                    <a:latin typeface="Arial" pitchFamily="34" charset="0"/>
                    <a:cs typeface="Arial" pitchFamily="34" charset="0"/>
                  </a:rPr>
                  <a:t>Flow regulating parts, EEV control</a:t>
                </a:r>
                <a:endParaRPr lang="zh-CN" altLang="en-US" sz="2000" dirty="0">
                  <a:solidFill>
                    <a:schemeClr val="bg1"/>
                  </a:solidFill>
                  <a:latin typeface="Arial" pitchFamily="34" charset="0"/>
                  <a:cs typeface="Arial" pitchFamily="34" charset="0"/>
                </a:endParaRPr>
              </a:p>
            </p:txBody>
          </p:sp>
          <p:sp>
            <p:nvSpPr>
              <p:cNvPr id="25" name="TextBox 24"/>
              <p:cNvSpPr txBox="1"/>
              <p:nvPr/>
            </p:nvSpPr>
            <p:spPr>
              <a:xfrm>
                <a:off x="5533901" y="5045034"/>
                <a:ext cx="1909951" cy="400110"/>
              </a:xfrm>
              <a:prstGeom prst="rect">
                <a:avLst/>
              </a:prstGeom>
              <a:solidFill>
                <a:srgbClr val="24C3F3"/>
              </a:solidFill>
            </p:spPr>
            <p:txBody>
              <a:bodyPr wrap="square" rtlCol="0">
                <a:spAutoFit/>
              </a:bodyPr>
              <a:lstStyle/>
              <a:p>
                <a:r>
                  <a:rPr lang="en-US" altLang="zh-CN" sz="2000" dirty="0" err="1" smtClean="0">
                    <a:solidFill>
                      <a:schemeClr val="bg1"/>
                    </a:solidFill>
                    <a:latin typeface="Arial" pitchFamily="34" charset="0"/>
                    <a:cs typeface="Arial" pitchFamily="34" charset="0"/>
                  </a:rPr>
                  <a:t>Compr</a:t>
                </a:r>
                <a:r>
                  <a:rPr lang="en-US" altLang="zh-CN" sz="2000" dirty="0" smtClean="0">
                    <a:solidFill>
                      <a:schemeClr val="bg1"/>
                    </a:solidFill>
                    <a:latin typeface="Arial" pitchFamily="34" charset="0"/>
                    <a:cs typeface="Arial" pitchFamily="34" charset="0"/>
                  </a:rPr>
                  <a:t>. output</a:t>
                </a:r>
                <a:endParaRPr lang="zh-CN" altLang="en-US" sz="2000" dirty="0">
                  <a:solidFill>
                    <a:schemeClr val="bg1"/>
                  </a:solidFill>
                  <a:latin typeface="Arial" pitchFamily="34" charset="0"/>
                  <a:cs typeface="Arial" pitchFamily="34" charset="0"/>
                </a:endParaRPr>
              </a:p>
            </p:txBody>
          </p:sp>
          <p:sp>
            <p:nvSpPr>
              <p:cNvPr id="27" name="TextBox 26"/>
              <p:cNvSpPr txBox="1"/>
              <p:nvPr/>
            </p:nvSpPr>
            <p:spPr>
              <a:xfrm>
                <a:off x="872023" y="4104892"/>
                <a:ext cx="2622467" cy="646331"/>
              </a:xfrm>
              <a:prstGeom prst="rect">
                <a:avLst/>
              </a:prstGeom>
              <a:solidFill>
                <a:srgbClr val="D2A04E"/>
              </a:solidFill>
              <a:ln>
                <a:solidFill>
                  <a:srgbClr val="D2A04E"/>
                </a:solidFill>
              </a:ln>
            </p:spPr>
            <p:txBody>
              <a:bodyPr wrap="square" rtlCol="0">
                <a:spAutoFit/>
              </a:bodyPr>
              <a:lstStyle/>
              <a:p>
                <a:r>
                  <a:rPr lang="en-US" altLang="zh-CN" dirty="0" smtClean="0">
                    <a:solidFill>
                      <a:schemeClr val="bg1"/>
                    </a:solidFill>
                    <a:latin typeface="Arial" pitchFamily="34" charset="0"/>
                    <a:cs typeface="Arial" pitchFamily="34" charset="0"/>
                  </a:rPr>
                  <a:t>Liquid return judgment, oil temp. judgment</a:t>
                </a:r>
                <a:endParaRPr lang="zh-CN" altLang="en-US" dirty="0">
                  <a:solidFill>
                    <a:schemeClr val="bg1"/>
                  </a:solidFill>
                  <a:latin typeface="Arial" pitchFamily="34" charset="0"/>
                  <a:cs typeface="Arial" pitchFamily="34" charset="0"/>
                </a:endParaRPr>
              </a:p>
            </p:txBody>
          </p:sp>
          <p:sp>
            <p:nvSpPr>
              <p:cNvPr id="28" name="TextBox 27"/>
              <p:cNvSpPr txBox="1"/>
              <p:nvPr/>
            </p:nvSpPr>
            <p:spPr>
              <a:xfrm>
                <a:off x="1106194" y="4990430"/>
                <a:ext cx="2147144" cy="369332"/>
              </a:xfrm>
              <a:prstGeom prst="rect">
                <a:avLst/>
              </a:prstGeom>
              <a:solidFill>
                <a:srgbClr val="DDA55B"/>
              </a:solidFill>
            </p:spPr>
            <p:txBody>
              <a:bodyPr wrap="square" rtlCol="0">
                <a:spAutoFit/>
              </a:bodyPr>
              <a:lstStyle/>
              <a:p>
                <a:r>
                  <a:rPr lang="en-US" altLang="zh-CN" dirty="0" err="1" smtClean="0">
                    <a:solidFill>
                      <a:schemeClr val="bg1"/>
                    </a:solidFill>
                    <a:latin typeface="Arial" pitchFamily="34" charset="0"/>
                    <a:cs typeface="Arial" pitchFamily="34" charset="0"/>
                  </a:rPr>
                  <a:t>Suct</a:t>
                </a:r>
                <a:r>
                  <a:rPr lang="en-US" altLang="zh-CN" dirty="0" smtClean="0">
                    <a:solidFill>
                      <a:schemeClr val="bg1"/>
                    </a:solidFill>
                    <a:latin typeface="Arial" pitchFamily="34" charset="0"/>
                    <a:cs typeface="Arial" pitchFamily="34" charset="0"/>
                  </a:rPr>
                  <a:t>. temp. &amp; pres.</a:t>
                </a:r>
                <a:endParaRPr lang="zh-CN" altLang="en-US" dirty="0">
                  <a:solidFill>
                    <a:schemeClr val="bg1"/>
                  </a:solidFill>
                  <a:latin typeface="Arial" pitchFamily="34" charset="0"/>
                  <a:cs typeface="Arial" pitchFamily="34" charset="0"/>
                </a:endParaRPr>
              </a:p>
            </p:txBody>
          </p:sp>
          <p:sp>
            <p:nvSpPr>
              <p:cNvPr id="3" name="矩形 2"/>
              <p:cNvSpPr/>
              <p:nvPr/>
            </p:nvSpPr>
            <p:spPr bwMode="auto">
              <a:xfrm>
                <a:off x="1251284" y="3465095"/>
                <a:ext cx="1848051" cy="327259"/>
              </a:xfrm>
              <a:prstGeom prst="rect">
                <a:avLst/>
              </a:prstGeom>
              <a:solidFill>
                <a:srgbClr val="C1924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26" name="TextBox 25"/>
            <p:cNvSpPr txBox="1"/>
            <p:nvPr/>
          </p:nvSpPr>
          <p:spPr>
            <a:xfrm>
              <a:off x="1106194" y="3444058"/>
              <a:ext cx="2245915" cy="369332"/>
            </a:xfrm>
            <a:prstGeom prst="rect">
              <a:avLst/>
            </a:prstGeom>
            <a:noFill/>
          </p:spPr>
          <p:txBody>
            <a:bodyPr wrap="square" rtlCol="0">
              <a:spAutoFit/>
            </a:bodyPr>
            <a:lstStyle/>
            <a:p>
              <a:r>
                <a:rPr lang="en-US" altLang="zh-CN" dirty="0" err="1" smtClean="0">
                  <a:solidFill>
                    <a:schemeClr val="bg1"/>
                  </a:solidFill>
                  <a:latin typeface="Arial" pitchFamily="34" charset="0"/>
                  <a:cs typeface="Arial" pitchFamily="34" charset="0"/>
                </a:rPr>
                <a:t>Disch</a:t>
              </a:r>
              <a:r>
                <a:rPr lang="en-US" altLang="zh-CN" dirty="0" smtClean="0">
                  <a:solidFill>
                    <a:schemeClr val="bg1"/>
                  </a:solidFill>
                  <a:latin typeface="Arial" pitchFamily="34" charset="0"/>
                  <a:cs typeface="Arial" pitchFamily="34" charset="0"/>
                </a:rPr>
                <a:t>. temp. &amp; pres.</a:t>
              </a:r>
              <a:endParaRPr lang="zh-CN" altLang="en-US"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61564811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前言">
            <a:extLst>
              <a:ext uri="{FF2B5EF4-FFF2-40B4-BE49-F238E27FC236}">
                <a16:creationId xmlns:a16="http://schemas.microsoft.com/office/drawing/2014/main" xmlns="" id="{A945F076-9648-49DB-9931-375E7DEE2B36}"/>
              </a:ext>
            </a:extLst>
          </p:cNvPr>
          <p:cNvSpPr>
            <a:spLocks noChangeArrowheads="1"/>
          </p:cNvSpPr>
          <p:nvPr/>
        </p:nvSpPr>
        <p:spPr bwMode="auto">
          <a:xfrm>
            <a:off x="1886938" y="2190330"/>
            <a:ext cx="10305061" cy="13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en-US" altLang="zh-CN" sz="4000" b="1" dirty="0" smtClean="0">
                <a:solidFill>
                  <a:srgbClr val="C75050"/>
                </a:solidFill>
                <a:latin typeface="Arial" pitchFamily="34" charset="0"/>
                <a:cs typeface="Arial" pitchFamily="34" charset="0"/>
              </a:rPr>
              <a:t>Flexible engineering design</a:t>
            </a:r>
          </a:p>
          <a:p>
            <a:pPr>
              <a:spcBef>
                <a:spcPct val="0"/>
              </a:spcBef>
              <a:buNone/>
            </a:pPr>
            <a:endParaRPr lang="zh-CN" altLang="en-US" sz="4000" b="1" dirty="0">
              <a:solidFill>
                <a:srgbClr val="C75050"/>
              </a:solidFill>
              <a:latin typeface="Arial" pitchFamily="34" charset="0"/>
              <a:cs typeface="Arial" pitchFamily="34" charset="0"/>
            </a:endParaRPr>
          </a:p>
        </p:txBody>
      </p:sp>
      <p:pic>
        <p:nvPicPr>
          <p:cNvPr id="3" name="图片 2" descr="格力中央空调-彩色.png"/>
          <p:cNvPicPr>
            <a:picLocks noChangeAspect="1"/>
          </p:cNvPicPr>
          <p:nvPr/>
        </p:nvPicPr>
        <p:blipFill>
          <a:blip r:embed="rId3" cstate="print"/>
          <a:stretch>
            <a:fillRect/>
          </a:stretch>
        </p:blipFill>
        <p:spPr>
          <a:xfrm>
            <a:off x="10353813" y="182597"/>
            <a:ext cx="1635601" cy="504150"/>
          </a:xfrm>
          <a:prstGeom prst="rect">
            <a:avLst/>
          </a:prstGeom>
        </p:spPr>
      </p:pic>
      <p:pic>
        <p:nvPicPr>
          <p:cNvPr id="4" name="图片 3" descr="让世界爱上中国造-彩色.png"/>
          <p:cNvPicPr>
            <a:picLocks noChangeAspect="1"/>
          </p:cNvPicPr>
          <p:nvPr/>
        </p:nvPicPr>
        <p:blipFill>
          <a:blip r:embed="rId4" cstate="print"/>
          <a:stretch>
            <a:fillRect/>
          </a:stretch>
        </p:blipFill>
        <p:spPr>
          <a:xfrm>
            <a:off x="134473" y="130629"/>
            <a:ext cx="2247066" cy="593766"/>
          </a:xfrm>
          <a:prstGeom prst="rect">
            <a:avLst/>
          </a:prstGeom>
        </p:spPr>
      </p:pic>
      <p:cxnSp>
        <p:nvCxnSpPr>
          <p:cNvPr id="5" name="PA_淘宝店chenying0907出品 18"/>
          <p:cNvCxnSpPr/>
          <p:nvPr>
            <p:custDataLst>
              <p:tags r:id="rId1"/>
            </p:custDataLst>
          </p:nvPr>
        </p:nvCxnSpPr>
        <p:spPr>
          <a:xfrm>
            <a:off x="1333500" y="2875084"/>
            <a:ext cx="9020313" cy="0"/>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10" name="淘宝店chenying0907出品 28"/>
          <p:cNvSpPr/>
          <p:nvPr/>
        </p:nvSpPr>
        <p:spPr>
          <a:xfrm>
            <a:off x="1519930" y="2199100"/>
            <a:ext cx="143770" cy="581708"/>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itchFamily="34" charset="0"/>
              <a:cs typeface="Arial" pitchFamily="34" charset="0"/>
            </a:endParaRPr>
          </a:p>
        </p:txBody>
      </p:sp>
      <p:cxnSp>
        <p:nvCxnSpPr>
          <p:cNvPr id="9" name="直接连接符 8"/>
          <p:cNvCxnSpPr/>
          <p:nvPr/>
        </p:nvCxnSpPr>
        <p:spPr>
          <a:xfrm>
            <a:off x="3654553" y="3171325"/>
            <a:ext cx="0" cy="2659974"/>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 name="Oval 6">
            <a:extLst>
              <a:ext uri="{FF2B5EF4-FFF2-40B4-BE49-F238E27FC236}">
                <a16:creationId xmlns:a16="http://schemas.microsoft.com/office/drawing/2014/main" xmlns="" id="{69ED94BD-7D29-4966-BD05-B574C038F249}"/>
              </a:ext>
            </a:extLst>
          </p:cNvPr>
          <p:cNvSpPr>
            <a:spLocks noChangeArrowheads="1"/>
          </p:cNvSpPr>
          <p:nvPr/>
        </p:nvSpPr>
        <p:spPr bwMode="auto">
          <a:xfrm>
            <a:off x="4492277" y="3079393"/>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cs typeface="Arial" pitchFamily="34" charset="0"/>
              </a:rPr>
              <a:t>2</a:t>
            </a:r>
            <a:endParaRPr lang="zh-CN" altLang="en-US" sz="2800" b="1" dirty="0">
              <a:solidFill>
                <a:schemeClr val="bg1"/>
              </a:solidFill>
              <a:latin typeface="Arial" pitchFamily="34" charset="0"/>
              <a:cs typeface="Arial" pitchFamily="34" charset="0"/>
            </a:endParaRPr>
          </a:p>
        </p:txBody>
      </p:sp>
      <p:sp>
        <p:nvSpPr>
          <p:cNvPr id="13" name="矩形 12"/>
          <p:cNvSpPr/>
          <p:nvPr/>
        </p:nvSpPr>
        <p:spPr>
          <a:xfrm>
            <a:off x="1695752" y="3568977"/>
            <a:ext cx="1874429"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Large capacity configuration</a:t>
            </a:r>
            <a:endParaRPr lang="zh-CN" altLang="en-US" sz="1500" b="1" dirty="0">
              <a:latin typeface="Arial" pitchFamily="34" charset="0"/>
              <a:ea typeface="微软雅黑" pitchFamily="34" charset="-122"/>
              <a:cs typeface="Arial" pitchFamily="34" charset="0"/>
            </a:endParaRPr>
          </a:p>
        </p:txBody>
      </p:sp>
      <p:sp>
        <p:nvSpPr>
          <p:cNvPr id="14" name="矩形 13"/>
          <p:cNvSpPr/>
          <p:nvPr/>
        </p:nvSpPr>
        <p:spPr>
          <a:xfrm>
            <a:off x="3757631" y="3559971"/>
            <a:ext cx="1901367"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High adaptability</a:t>
            </a:r>
            <a:endParaRPr lang="en-US" altLang="zh-CN" sz="2000" b="1" dirty="0">
              <a:latin typeface="Arial" pitchFamily="34" charset="0"/>
              <a:ea typeface="微软雅黑" pitchFamily="34" charset="-122"/>
              <a:cs typeface="Arial" pitchFamily="34" charset="0"/>
            </a:endParaRPr>
          </a:p>
        </p:txBody>
      </p:sp>
      <p:cxnSp>
        <p:nvCxnSpPr>
          <p:cNvPr id="15" name="直接连接符 14"/>
          <p:cNvCxnSpPr/>
          <p:nvPr/>
        </p:nvCxnSpPr>
        <p:spPr>
          <a:xfrm>
            <a:off x="5794609" y="3171325"/>
            <a:ext cx="7669" cy="2659974"/>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914480" y="3556500"/>
            <a:ext cx="1997308"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High piping adaptability</a:t>
            </a:r>
            <a:endParaRPr lang="zh-CN" altLang="en-US" sz="2000" b="1" dirty="0">
              <a:latin typeface="Arial" pitchFamily="34" charset="0"/>
              <a:ea typeface="微软雅黑" pitchFamily="34" charset="-122"/>
              <a:cs typeface="Arial" pitchFamily="34" charset="0"/>
            </a:endParaRPr>
          </a:p>
        </p:txBody>
      </p:sp>
      <p:cxnSp>
        <p:nvCxnSpPr>
          <p:cNvPr id="17" name="直接连接符 16"/>
          <p:cNvCxnSpPr/>
          <p:nvPr/>
        </p:nvCxnSpPr>
        <p:spPr>
          <a:xfrm>
            <a:off x="7928209" y="3138665"/>
            <a:ext cx="15339" cy="2692634"/>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574800" y="3203985"/>
            <a:ext cx="0" cy="2627314"/>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663271" y="4387226"/>
            <a:ext cx="1849134" cy="1246495"/>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Connectable to 100 IDUs;</a:t>
            </a:r>
            <a:endParaRPr lang="zh-CN" altLang="en-US" sz="1500" dirty="0">
              <a:latin typeface="Arial" pitchFamily="34" charset="0"/>
              <a:ea typeface="微软雅黑" pitchFamily="34" charset="-122"/>
              <a:cs typeface="Arial" pitchFamily="34" charset="0"/>
            </a:endParaRPr>
          </a:p>
          <a:p>
            <a:r>
              <a:rPr lang="en-US" altLang="zh-CN" sz="1500" dirty="0" smtClean="0">
                <a:latin typeface="Arial" pitchFamily="34" charset="0"/>
                <a:ea typeface="微软雅黑" pitchFamily="34" charset="-122"/>
                <a:cs typeface="Arial" pitchFamily="34" charset="0"/>
              </a:rPr>
              <a:t>Wide capacity range;</a:t>
            </a:r>
          </a:p>
          <a:p>
            <a:r>
              <a:rPr lang="en-US" altLang="zh-CN" sz="1500" dirty="0" smtClean="0">
                <a:latin typeface="Arial" pitchFamily="34" charset="0"/>
                <a:ea typeface="微软雅黑" pitchFamily="34" charset="-122"/>
                <a:cs typeface="Arial" pitchFamily="34" charset="0"/>
              </a:rPr>
              <a:t>Compact size;</a:t>
            </a:r>
          </a:p>
        </p:txBody>
      </p:sp>
      <p:sp>
        <p:nvSpPr>
          <p:cNvPr id="23" name="矩形 22"/>
          <p:cNvSpPr/>
          <p:nvPr/>
        </p:nvSpPr>
        <p:spPr>
          <a:xfrm>
            <a:off x="3766970" y="4387226"/>
            <a:ext cx="2002489" cy="1015663"/>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Super-high static pressure design;</a:t>
            </a:r>
          </a:p>
          <a:p>
            <a:r>
              <a:rPr lang="en-US" altLang="zh-CN" sz="1500" dirty="0" smtClean="0">
                <a:latin typeface="Arial" pitchFamily="34" charset="0"/>
                <a:ea typeface="微软雅黑" pitchFamily="34" charset="-122"/>
                <a:cs typeface="Arial" pitchFamily="34" charset="0"/>
              </a:rPr>
              <a:t>Fan anti-wind design;</a:t>
            </a:r>
          </a:p>
          <a:p>
            <a:r>
              <a:rPr lang="en-US" altLang="zh-CN" sz="1500" dirty="0" smtClean="0">
                <a:latin typeface="Arial" pitchFamily="34" charset="0"/>
                <a:ea typeface="微软雅黑" pitchFamily="34" charset="-122"/>
                <a:cs typeface="Arial" pitchFamily="34" charset="0"/>
              </a:rPr>
              <a:t>Multiple protections;</a:t>
            </a:r>
          </a:p>
        </p:txBody>
      </p:sp>
      <p:sp>
        <p:nvSpPr>
          <p:cNvPr id="24" name="矩形 23"/>
          <p:cNvSpPr/>
          <p:nvPr/>
        </p:nvSpPr>
        <p:spPr>
          <a:xfrm>
            <a:off x="5932574" y="4370076"/>
            <a:ext cx="2118260" cy="1477328"/>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Large drop difference between IDU and ODU;</a:t>
            </a:r>
          </a:p>
          <a:p>
            <a:r>
              <a:rPr lang="en-US" altLang="zh-CN" sz="1500" dirty="0" smtClean="0">
                <a:latin typeface="Arial" pitchFamily="34" charset="0"/>
                <a:ea typeface="微软雅黑" pitchFamily="34" charset="-122"/>
                <a:cs typeface="Arial" pitchFamily="34" charset="0"/>
              </a:rPr>
              <a:t>Large drop difference between IDUs;</a:t>
            </a:r>
          </a:p>
          <a:p>
            <a:r>
              <a:rPr lang="en-US" altLang="zh-CN" sz="1500" dirty="0" smtClean="0">
                <a:latin typeface="Arial" pitchFamily="34" charset="0"/>
                <a:ea typeface="微软雅黑" pitchFamily="34" charset="-122"/>
                <a:cs typeface="Arial" pitchFamily="34" charset="0"/>
              </a:rPr>
              <a:t>Long connection pipe;</a:t>
            </a:r>
            <a:endParaRPr lang="zh-CN" altLang="en-US" sz="1500" dirty="0">
              <a:latin typeface="Arial" pitchFamily="34" charset="0"/>
              <a:ea typeface="微软雅黑" pitchFamily="34" charset="-122"/>
              <a:cs typeface="Arial" pitchFamily="34" charset="0"/>
            </a:endParaRPr>
          </a:p>
        </p:txBody>
      </p:sp>
      <p:sp>
        <p:nvSpPr>
          <p:cNvPr id="30" name="Oval 6">
            <a:extLst>
              <a:ext uri="{FF2B5EF4-FFF2-40B4-BE49-F238E27FC236}">
                <a16:creationId xmlns:a16="http://schemas.microsoft.com/office/drawing/2014/main" xmlns="" id="{69ED94BD-7D29-4966-BD05-B574C038F249}"/>
              </a:ext>
            </a:extLst>
          </p:cNvPr>
          <p:cNvSpPr>
            <a:spLocks noChangeArrowheads="1"/>
          </p:cNvSpPr>
          <p:nvPr/>
        </p:nvSpPr>
        <p:spPr bwMode="auto">
          <a:xfrm>
            <a:off x="8850471" y="3101789"/>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smtClean="0">
                <a:solidFill>
                  <a:schemeClr val="bg1"/>
                </a:solidFill>
                <a:latin typeface="Arial" pitchFamily="34" charset="0"/>
                <a:cs typeface="Arial" pitchFamily="34" charset="0"/>
              </a:rPr>
              <a:t>4</a:t>
            </a:r>
            <a:endParaRPr lang="zh-CN" altLang="en-US" sz="2800" b="1" dirty="0">
              <a:solidFill>
                <a:schemeClr val="bg1"/>
              </a:solidFill>
              <a:latin typeface="Arial" pitchFamily="34" charset="0"/>
              <a:cs typeface="Arial" pitchFamily="34" charset="0"/>
            </a:endParaRPr>
          </a:p>
        </p:txBody>
      </p:sp>
      <p:sp>
        <p:nvSpPr>
          <p:cNvPr id="31" name="矩形 30"/>
          <p:cNvSpPr/>
          <p:nvPr/>
        </p:nvSpPr>
        <p:spPr>
          <a:xfrm>
            <a:off x="7928209" y="3577227"/>
            <a:ext cx="2247900"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High installation adaptability</a:t>
            </a:r>
            <a:endParaRPr lang="zh-CN" altLang="en-US" sz="2000" b="1" dirty="0">
              <a:latin typeface="Arial" pitchFamily="34" charset="0"/>
              <a:ea typeface="微软雅黑" pitchFamily="34" charset="-122"/>
              <a:cs typeface="Arial" pitchFamily="34" charset="0"/>
            </a:endParaRPr>
          </a:p>
        </p:txBody>
      </p:sp>
      <p:cxnSp>
        <p:nvCxnSpPr>
          <p:cNvPr id="32" name="直接连接符 31"/>
          <p:cNvCxnSpPr/>
          <p:nvPr/>
        </p:nvCxnSpPr>
        <p:spPr>
          <a:xfrm>
            <a:off x="10164719" y="3138665"/>
            <a:ext cx="0" cy="260173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8023449" y="4387226"/>
            <a:ext cx="2118260" cy="1015663"/>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Highly adaptable to different installation space;</a:t>
            </a:r>
          </a:p>
          <a:p>
            <a:r>
              <a:rPr lang="en-US" altLang="zh-CN" sz="1500" dirty="0" smtClean="0">
                <a:latin typeface="Arial" pitchFamily="34" charset="0"/>
                <a:ea typeface="微软雅黑" pitchFamily="34" charset="-122"/>
                <a:cs typeface="Arial" pitchFamily="34" charset="0"/>
              </a:rPr>
              <a:t>Highly compatible;</a:t>
            </a:r>
          </a:p>
        </p:txBody>
      </p:sp>
      <p:sp>
        <p:nvSpPr>
          <p:cNvPr id="25" name="Oval 6">
            <a:extLst>
              <a:ext uri="{FF2B5EF4-FFF2-40B4-BE49-F238E27FC236}">
                <a16:creationId xmlns:a16="http://schemas.microsoft.com/office/drawing/2014/main" xmlns="" id="{69ED94BD-7D29-4966-BD05-B574C038F249}"/>
              </a:ext>
            </a:extLst>
          </p:cNvPr>
          <p:cNvSpPr>
            <a:spLocks noChangeArrowheads="1"/>
          </p:cNvSpPr>
          <p:nvPr/>
        </p:nvSpPr>
        <p:spPr bwMode="auto">
          <a:xfrm>
            <a:off x="2449969" y="3079393"/>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cs typeface="Arial" pitchFamily="34" charset="0"/>
              </a:rPr>
              <a:t>1</a:t>
            </a:r>
            <a:endParaRPr lang="zh-CN" altLang="en-US" sz="2800" b="1" dirty="0">
              <a:solidFill>
                <a:schemeClr val="bg1"/>
              </a:solidFill>
              <a:latin typeface="Arial" pitchFamily="34" charset="0"/>
              <a:cs typeface="Arial" pitchFamily="34" charset="0"/>
            </a:endParaRPr>
          </a:p>
        </p:txBody>
      </p:sp>
      <p:sp>
        <p:nvSpPr>
          <p:cNvPr id="26" name="Oval 6">
            <a:extLst>
              <a:ext uri="{FF2B5EF4-FFF2-40B4-BE49-F238E27FC236}">
                <a16:creationId xmlns:a16="http://schemas.microsoft.com/office/drawing/2014/main" xmlns="" id="{69ED94BD-7D29-4966-BD05-B574C038F249}"/>
              </a:ext>
            </a:extLst>
          </p:cNvPr>
          <p:cNvSpPr>
            <a:spLocks noChangeArrowheads="1"/>
          </p:cNvSpPr>
          <p:nvPr/>
        </p:nvSpPr>
        <p:spPr bwMode="auto">
          <a:xfrm>
            <a:off x="6708494" y="3079393"/>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cs typeface="Arial" pitchFamily="34" charset="0"/>
              </a:rPr>
              <a:t>3</a:t>
            </a:r>
            <a:endParaRPr lang="zh-CN" altLang="en-US" sz="2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4973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6177" y="1335494"/>
            <a:ext cx="10732876" cy="610533"/>
          </a:xfrm>
          <a:prstGeom prst="rect">
            <a:avLst/>
          </a:prstGeom>
        </p:spPr>
        <p:txBody>
          <a:bodyPr wrap="square" lIns="55988" tIns="27994" rIns="55988" bIns="27994">
            <a:spAutoFit/>
          </a:bodyPr>
          <a:lstStyle/>
          <a:p>
            <a:pPr defTabSz="559883" eaLnBrk="0" hangingPunct="0">
              <a:defRPr/>
            </a:pPr>
            <a:r>
              <a:rPr lang="en-US" altLang="zh-CN" dirty="0" smtClean="0">
                <a:latin typeface="Arial" pitchFamily="34" charset="0"/>
                <a:ea typeface="微软雅黑" panose="020B0503020204020204" pitchFamily="34" charset="-122"/>
                <a:cs typeface="Arial" pitchFamily="34" charset="0"/>
              </a:rPr>
              <a:t>Thanks to </a:t>
            </a:r>
            <a:r>
              <a:rPr lang="en-US" altLang="zh-CN" dirty="0" err="1" smtClean="0">
                <a:latin typeface="Arial" pitchFamily="34" charset="0"/>
                <a:ea typeface="微软雅黑" panose="020B0503020204020204" pitchFamily="34" charset="-122"/>
                <a:cs typeface="Arial" pitchFamily="34" charset="0"/>
              </a:rPr>
              <a:t>Gree’s</a:t>
            </a:r>
            <a:r>
              <a:rPr lang="en-US" altLang="zh-CN" dirty="0" smtClean="0">
                <a:latin typeface="Arial" pitchFamily="34" charset="0"/>
                <a:ea typeface="微软雅黑" panose="020B0503020204020204" pitchFamily="34" charset="-122"/>
                <a:cs typeface="Arial" pitchFamily="34" charset="0"/>
              </a:rPr>
              <a:t> world-leading technology, the CAN+ technology, and the unique refrigerant circulation and pressure control technology, a single refrigerating system can have a large capacity configuration.</a:t>
            </a:r>
            <a:endParaRPr lang="en-US" altLang="zh-CN" dirty="0">
              <a:latin typeface="Arial" pitchFamily="34" charset="0"/>
              <a:ea typeface="微软雅黑" panose="020B0503020204020204" pitchFamily="34" charset="-122"/>
              <a:cs typeface="Arial"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100539529"/>
              </p:ext>
            </p:extLst>
          </p:nvPr>
        </p:nvGraphicFramePr>
        <p:xfrm>
          <a:off x="446438" y="2409048"/>
          <a:ext cx="10497485" cy="2410268"/>
        </p:xfrm>
        <a:graphic>
          <a:graphicData uri="http://schemas.openxmlformats.org/drawingml/2006/table">
            <a:tbl>
              <a:tblPr firstRow="1" bandRow="1">
                <a:tableStyleId>{5FD0F851-EC5A-4D38-B0AD-8093EC10F338}</a:tableStyleId>
              </a:tblPr>
              <a:tblGrid>
                <a:gridCol w="2267654"/>
                <a:gridCol w="1424625"/>
                <a:gridCol w="1335506"/>
                <a:gridCol w="1256945"/>
                <a:gridCol w="1414065"/>
                <a:gridCol w="2798690"/>
              </a:tblGrid>
              <a:tr h="882110">
                <a:tc>
                  <a:txBody>
                    <a:bodyPr/>
                    <a:lstStyle/>
                    <a:p>
                      <a:pPr algn="ctr"/>
                      <a:r>
                        <a:rPr lang="en-US" altLang="zh-CN" sz="1800" b="0" dirty="0" smtClean="0">
                          <a:latin typeface="微软雅黑" panose="020B0503020204020204" pitchFamily="34" charset="-122"/>
                          <a:ea typeface="微软雅黑" panose="020B0503020204020204" pitchFamily="34" charset="-122"/>
                        </a:rPr>
                        <a:t>——</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Ordinary units</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GMV5</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GMV6</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Rate of increase</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Performance </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8158">
                <a:tc>
                  <a:txBody>
                    <a:bodyPr/>
                    <a:lstStyle/>
                    <a:p>
                      <a:pPr algn="ctr"/>
                      <a:r>
                        <a:rPr lang="en-US" altLang="zh-CN" sz="1800" b="0" dirty="0" smtClean="0">
                          <a:latin typeface="微软雅黑" panose="020B0503020204020204" pitchFamily="34" charset="-122"/>
                          <a:ea typeface="微软雅黑" panose="020B0503020204020204" pitchFamily="34" charset="-122"/>
                        </a:rPr>
                        <a:t>Number of connectable IDUs</a:t>
                      </a:r>
                      <a:r>
                        <a:rPr lang="zh-CN" altLang="en-US" sz="1800" b="0" dirty="0" smtClean="0">
                          <a:latin typeface="微软雅黑" panose="020B0503020204020204" pitchFamily="34" charset="-122"/>
                          <a:ea typeface="微软雅黑" panose="020B0503020204020204" pitchFamily="34" charset="-122"/>
                        </a:rPr>
                        <a:t>（</a:t>
                      </a:r>
                      <a:r>
                        <a:rPr lang="en-US" altLang="zh-CN" sz="1800" b="0" dirty="0" smtClean="0">
                          <a:latin typeface="微软雅黑" panose="020B0503020204020204" pitchFamily="34" charset="-122"/>
                          <a:ea typeface="微软雅黑" panose="020B0503020204020204" pitchFamily="34" charset="-122"/>
                        </a:rPr>
                        <a:t>set</a:t>
                      </a:r>
                      <a:r>
                        <a:rPr lang="zh-CN" altLang="en-US" sz="1800" b="0" dirty="0" smtClean="0">
                          <a:latin typeface="微软雅黑" panose="020B0503020204020204" pitchFamily="34" charset="-122"/>
                          <a:ea typeface="微软雅黑" panose="020B0503020204020204" pitchFamily="34" charset="-122"/>
                        </a:rPr>
                        <a:t>）</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64</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80</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1" dirty="0" smtClean="0">
                          <a:solidFill>
                            <a:srgbClr val="FF0000"/>
                          </a:solidFill>
                          <a:latin typeface="微软雅黑" panose="020B0503020204020204" pitchFamily="34" charset="-122"/>
                          <a:ea typeface="微软雅黑" panose="020B0503020204020204" pitchFamily="34" charset="-122"/>
                        </a:rPr>
                        <a:t>100</a:t>
                      </a:r>
                      <a:endParaRPr lang="zh-CN" altLang="en-US" sz="1800" b="1" dirty="0">
                        <a:solidFill>
                          <a:srgbClr val="FF0000"/>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1" dirty="0" smtClean="0">
                          <a:solidFill>
                            <a:srgbClr val="FF0000"/>
                          </a:solidFill>
                          <a:latin typeface="微软雅黑" panose="020B0503020204020204" pitchFamily="34" charset="-122"/>
                          <a:ea typeface="微软雅黑" panose="020B0503020204020204" pitchFamily="34" charset="-122"/>
                        </a:rPr>
                        <a:t>25%</a:t>
                      </a:r>
                      <a:r>
                        <a:rPr lang="zh-CN" altLang="en-US" sz="1800" b="1" dirty="0" smtClean="0">
                          <a:solidFill>
                            <a:srgbClr val="FF0000"/>
                          </a:solidFill>
                          <a:latin typeface="微软雅黑" panose="020B0503020204020204" pitchFamily="34" charset="-122"/>
                          <a:ea typeface="微软雅黑" panose="020B0503020204020204" pitchFamily="34" charset="-122"/>
                        </a:rPr>
                        <a:t>↑</a:t>
                      </a:r>
                      <a:endParaRPr lang="zh-CN" altLang="en-US" sz="1800" b="1" dirty="0">
                        <a:solidFill>
                          <a:srgbClr val="FF0000"/>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zh-CN" sz="1800" b="0" dirty="0" smtClean="0">
                          <a:latin typeface="微软雅黑" panose="020B0503020204020204" pitchFamily="34" charset="-122"/>
                          <a:ea typeface="微软雅黑" panose="020B0503020204020204" pitchFamily="34" charset="-122"/>
                        </a:rPr>
                        <a:t>The highest number of connections in the industry;</a:t>
                      </a:r>
                      <a:r>
                        <a:rPr lang="en-US" altLang="zh-CN" sz="1800" b="0" baseline="0" dirty="0" smtClean="0">
                          <a:latin typeface="微软雅黑" panose="020B0503020204020204" pitchFamily="34" charset="-122"/>
                          <a:ea typeface="微软雅黑" panose="020B0503020204020204" pitchFamily="34" charset="-122"/>
                        </a:rPr>
                        <a:t> more flexible in engineering design</a:t>
                      </a:r>
                      <a:endParaRPr lang="en-US" altLang="zh-CN" sz="1800" b="0" dirty="0" smtClean="0">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7" name="图片 6"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8" name="矩形 7"/>
          <p:cNvSpPr/>
          <p:nvPr/>
        </p:nvSpPr>
        <p:spPr>
          <a:xfrm>
            <a:off x="0" y="771307"/>
            <a:ext cx="8869736"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①</a:t>
            </a:r>
            <a:r>
              <a:rPr lang="en-US" altLang="zh-CN" sz="2400" b="1" dirty="0" smtClean="0">
                <a:latin typeface="Arial" pitchFamily="34" charset="0"/>
                <a:ea typeface="微软雅黑" pitchFamily="34" charset="-122"/>
                <a:cs typeface="Arial" pitchFamily="34" charset="0"/>
              </a:rPr>
              <a:t>Large capacity configuration</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Connectable </a:t>
            </a:r>
            <a:r>
              <a:rPr lang="en-US" altLang="zh-CN" sz="2400" b="1" dirty="0" smtClean="0">
                <a:solidFill>
                  <a:srgbClr val="FF0000"/>
                </a:solidFill>
                <a:latin typeface="Arial" pitchFamily="34" charset="0"/>
                <a:ea typeface="微软雅黑" pitchFamily="34" charset="-122"/>
                <a:cs typeface="Arial" pitchFamily="34" charset="0"/>
              </a:rPr>
              <a:t>to 100 IDUs</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0" name="矩形 9"/>
          <p:cNvSpPr/>
          <p:nvPr/>
        </p:nvSpPr>
        <p:spPr>
          <a:xfrm>
            <a:off x="1899993" y="232717"/>
            <a:ext cx="4232249" cy="830997"/>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a:p>
            <a:endParaRPr lang="zh-CN" altLang="en-US" sz="2400" b="1" dirty="0">
              <a:latin typeface="Arial" pitchFamily="34" charset="0"/>
              <a:ea typeface="微软雅黑" pitchFamily="34" charset="-122"/>
              <a:cs typeface="Arial" pitchFamily="34" charset="0"/>
            </a:endParaRPr>
          </a:p>
        </p:txBody>
      </p:sp>
      <p:grpSp>
        <p:nvGrpSpPr>
          <p:cNvPr id="11" name="组合 10"/>
          <p:cNvGrpSpPr/>
          <p:nvPr/>
        </p:nvGrpSpPr>
        <p:grpSpPr>
          <a:xfrm>
            <a:off x="10337800" y="-38100"/>
            <a:ext cx="1854200" cy="833747"/>
            <a:chOff x="10337800" y="-38100"/>
            <a:chExt cx="1854200" cy="833747"/>
          </a:xfrm>
        </p:grpSpPr>
        <p:sp>
          <p:nvSpPr>
            <p:cNvPr id="12"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3"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9853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pic>
        <p:nvPicPr>
          <p:cNvPr id="7" name="图片 6"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8" name="矩形 7"/>
          <p:cNvSpPr/>
          <p:nvPr/>
        </p:nvSpPr>
        <p:spPr>
          <a:xfrm>
            <a:off x="0" y="770492"/>
            <a:ext cx="8444556"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①</a:t>
            </a:r>
            <a:r>
              <a:rPr lang="en-US" altLang="zh-CN" sz="2400" b="1" dirty="0" smtClean="0">
                <a:latin typeface="Arial" pitchFamily="34" charset="0"/>
                <a:ea typeface="微软雅黑" pitchFamily="34" charset="-122"/>
                <a:cs typeface="Arial" pitchFamily="34" charset="0"/>
              </a:rPr>
              <a:t>Large capacity configuration</a:t>
            </a:r>
            <a:r>
              <a:rPr lang="en-US" altLang="zh-CN" sz="2400" b="1" dirty="0" smtClean="0">
                <a:latin typeface="微软雅黑" pitchFamily="34" charset="-122"/>
                <a:ea typeface="微软雅黑" pitchFamily="34" charset="-122"/>
              </a:rPr>
              <a:t>——</a:t>
            </a:r>
            <a:r>
              <a:rPr lang="en-US" altLang="zh-CN" sz="2400" b="1" dirty="0" smtClean="0">
                <a:solidFill>
                  <a:srgbClr val="FF0000"/>
                </a:solidFill>
                <a:latin typeface="微软雅黑" pitchFamily="34" charset="-122"/>
                <a:ea typeface="微软雅黑" pitchFamily="34" charset="-122"/>
              </a:rPr>
              <a:t>Wide </a:t>
            </a:r>
            <a:r>
              <a:rPr lang="en-US" altLang="zh-CN" sz="2400" b="1" dirty="0" smtClean="0">
                <a:solidFill>
                  <a:srgbClr val="FF0000"/>
                </a:solidFill>
                <a:latin typeface="微软雅黑" pitchFamily="34" charset="-122"/>
                <a:ea typeface="微软雅黑" pitchFamily="34" charset="-122"/>
              </a:rPr>
              <a:t>capacity range</a:t>
            </a:r>
            <a:endParaRPr lang="zh-CN" altLang="en-US" sz="2400" b="1" dirty="0">
              <a:solidFill>
                <a:srgbClr val="FF0000"/>
              </a:solidFill>
              <a:latin typeface="微软雅黑" pitchFamily="34" charset="-122"/>
              <a:ea typeface="微软雅黑" pitchFamily="34" charset="-122"/>
            </a:endParaRPr>
          </a:p>
        </p:txBody>
      </p:sp>
      <p:sp>
        <p:nvSpPr>
          <p:cNvPr id="16" name="矩形 15"/>
          <p:cNvSpPr/>
          <p:nvPr/>
        </p:nvSpPr>
        <p:spPr>
          <a:xfrm>
            <a:off x="1899993" y="232717"/>
            <a:ext cx="4232249"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4519" y="2370930"/>
            <a:ext cx="37639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5302" y="2370930"/>
            <a:ext cx="7969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912102" y="3758167"/>
            <a:ext cx="564578" cy="369332"/>
          </a:xfrm>
          <a:prstGeom prst="rect">
            <a:avLst/>
          </a:prstGeom>
        </p:spPr>
        <p:txBody>
          <a:bodyPr wrap="none">
            <a:spAutoFit/>
          </a:bodyPr>
          <a:lstStyle/>
          <a:p>
            <a:r>
              <a:rPr lang="en-US" altLang="zh-CN" dirty="0" smtClean="0"/>
              <a:t>8HP</a:t>
            </a:r>
            <a:endParaRPr lang="zh-CN" altLang="en-US" dirty="0"/>
          </a:p>
        </p:txBody>
      </p:sp>
      <p:sp>
        <p:nvSpPr>
          <p:cNvPr id="27" name="矩形 26"/>
          <p:cNvSpPr/>
          <p:nvPr/>
        </p:nvSpPr>
        <p:spPr>
          <a:xfrm>
            <a:off x="5399264" y="3779113"/>
            <a:ext cx="986167" cy="369332"/>
          </a:xfrm>
          <a:prstGeom prst="rect">
            <a:avLst/>
          </a:prstGeom>
        </p:spPr>
        <p:txBody>
          <a:bodyPr wrap="none">
            <a:spAutoFit/>
          </a:bodyPr>
          <a:lstStyle/>
          <a:p>
            <a:r>
              <a:rPr lang="en-US" altLang="zh-CN" dirty="0" smtClean="0"/>
              <a:t>24-88HP</a:t>
            </a:r>
            <a:endParaRPr lang="zh-CN" altLang="en-US" dirty="0"/>
          </a:p>
        </p:txBody>
      </p:sp>
      <p:sp>
        <p:nvSpPr>
          <p:cNvPr id="31" name="矩形 30"/>
          <p:cNvSpPr/>
          <p:nvPr/>
        </p:nvSpPr>
        <p:spPr>
          <a:xfrm>
            <a:off x="1899993" y="5728101"/>
            <a:ext cx="564578" cy="369332"/>
          </a:xfrm>
          <a:prstGeom prst="rect">
            <a:avLst/>
          </a:prstGeom>
        </p:spPr>
        <p:txBody>
          <a:bodyPr wrap="none">
            <a:spAutoFit/>
          </a:bodyPr>
          <a:lstStyle/>
          <a:p>
            <a:r>
              <a:rPr lang="en-US" altLang="zh-CN" dirty="0" smtClean="0"/>
              <a:t>8HP</a:t>
            </a:r>
            <a:endParaRPr lang="zh-CN" altLang="en-US" dirty="0"/>
          </a:p>
        </p:txBody>
      </p:sp>
      <p:sp>
        <p:nvSpPr>
          <p:cNvPr id="32" name="矩形 31"/>
          <p:cNvSpPr/>
          <p:nvPr/>
        </p:nvSpPr>
        <p:spPr>
          <a:xfrm>
            <a:off x="5399264" y="5728101"/>
            <a:ext cx="986167" cy="369332"/>
          </a:xfrm>
          <a:prstGeom prst="rect">
            <a:avLst/>
          </a:prstGeom>
        </p:spPr>
        <p:txBody>
          <a:bodyPr wrap="none">
            <a:spAutoFit/>
          </a:bodyPr>
          <a:lstStyle/>
          <a:p>
            <a:r>
              <a:rPr lang="en-US" altLang="zh-CN" dirty="0" smtClean="0"/>
              <a:t>26-96HP</a:t>
            </a:r>
            <a:endParaRPr lang="zh-CN" altLang="en-US" dirty="0"/>
          </a:p>
        </p:txBody>
      </p:sp>
      <p:sp>
        <p:nvSpPr>
          <p:cNvPr id="9" name="矩形 8"/>
          <p:cNvSpPr/>
          <p:nvPr/>
        </p:nvSpPr>
        <p:spPr>
          <a:xfrm>
            <a:off x="524050" y="2695078"/>
            <a:ext cx="1189749" cy="553998"/>
          </a:xfrm>
          <a:prstGeom prst="rect">
            <a:avLst/>
          </a:prstGeom>
          <a:noFill/>
        </p:spPr>
        <p:txBody>
          <a:bodyPr wrap="none" lIns="91440" tIns="45720" rIns="91440" bIns="45720">
            <a:spAutoFit/>
          </a:bodyPr>
          <a:lstStyle/>
          <a:p>
            <a:pPr algn="ctr"/>
            <a:r>
              <a:rPr lang="en-US" altLang="zh-CN" sz="3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GMV5</a:t>
            </a:r>
            <a:endParaRPr lang="zh-CN" altLang="en-US" sz="3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 name="矩形 32"/>
          <p:cNvSpPr/>
          <p:nvPr/>
        </p:nvSpPr>
        <p:spPr>
          <a:xfrm>
            <a:off x="514842" y="4650801"/>
            <a:ext cx="1189749" cy="553998"/>
          </a:xfrm>
          <a:prstGeom prst="rect">
            <a:avLst/>
          </a:prstGeom>
          <a:noFill/>
        </p:spPr>
        <p:txBody>
          <a:bodyPr wrap="none" lIns="91440" tIns="45720" rIns="91440" bIns="45720">
            <a:spAutoFit/>
          </a:bodyPr>
          <a:lstStyle/>
          <a:p>
            <a:pPr algn="ctr"/>
            <a:r>
              <a:rPr lang="en-US" altLang="zh-CN" sz="3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GMV6</a:t>
            </a:r>
            <a:endParaRPr lang="zh-CN" altLang="en-US" sz="3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36" name="Diagram group"/>
          <p:cNvGrpSpPr/>
          <p:nvPr/>
        </p:nvGrpSpPr>
        <p:grpSpPr>
          <a:xfrm>
            <a:off x="8817347" y="2749951"/>
            <a:ext cx="2461419" cy="3352660"/>
            <a:chOff x="1354658" y="-1354666"/>
            <a:chExt cx="5418683" cy="8127999"/>
          </a:xfrm>
          <a:scene3d>
            <a:camera prst="perspectiveLeft" zoom="91000"/>
            <a:lightRig rig="threePt" dir="t">
              <a:rot lat="0" lon="0" rev="20640000"/>
            </a:lightRig>
          </a:scene3d>
        </p:grpSpPr>
        <p:sp>
          <p:nvSpPr>
            <p:cNvPr id="37" name="形状 36"/>
            <p:cNvSpPr/>
            <p:nvPr/>
          </p:nvSpPr>
          <p:spPr>
            <a:xfrm rot="17572603" flipV="1">
              <a:off x="0" y="-8"/>
              <a:ext cx="8127999" cy="5418683"/>
            </a:xfrm>
            <a:prstGeom prst="swooshArrow">
              <a:avLst>
                <a:gd name="adj1" fmla="val 25000"/>
                <a:gd name="adj2" fmla="val 25000"/>
              </a:avLst>
            </a:prstGeom>
            <a:solidFill>
              <a:srgbClr val="00B050"/>
            </a:solidFill>
            <a:sp3d z="-161800" extrusionH="600" contourW="3000">
              <a:bevelT w="48600" h="18600" prst="relaxedInset"/>
              <a:bevelB w="48600" h="8600" prst="relaxedInset"/>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38" name="矩形 37"/>
          <p:cNvSpPr/>
          <p:nvPr/>
        </p:nvSpPr>
        <p:spPr>
          <a:xfrm>
            <a:off x="7860487" y="1807469"/>
            <a:ext cx="3857018" cy="1631216"/>
          </a:xfrm>
          <a:prstGeom prst="rect">
            <a:avLst/>
          </a:prstGeom>
          <a:noFill/>
        </p:spPr>
        <p:txBody>
          <a:bodyPr wrap="none" lIns="91440" tIns="45720" rIns="91440" bIns="45720">
            <a:spAutoFit/>
          </a:bodyPr>
          <a:lstStyle/>
          <a:p>
            <a:pPr algn="ctr"/>
            <a:r>
              <a:rPr lang="en-US" altLang="zh-CN" sz="5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Max. capacity</a:t>
            </a:r>
          </a:p>
          <a:p>
            <a:pPr algn="ctr"/>
            <a:r>
              <a:rPr lang="en-US" altLang="zh-CN" sz="5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up by 9%</a:t>
            </a:r>
            <a:endParaRPr lang="zh-CN" altLang="en-US" sz="5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虚尾箭头 9"/>
          <p:cNvSpPr/>
          <p:nvPr/>
        </p:nvSpPr>
        <p:spPr bwMode="auto">
          <a:xfrm>
            <a:off x="2934951" y="2972077"/>
            <a:ext cx="449583" cy="424266"/>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0" name="虚尾箭头 39"/>
          <p:cNvSpPr/>
          <p:nvPr/>
        </p:nvSpPr>
        <p:spPr bwMode="auto">
          <a:xfrm>
            <a:off x="2934951" y="4780533"/>
            <a:ext cx="449583" cy="424266"/>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1" name="矩形 40"/>
          <p:cNvSpPr/>
          <p:nvPr/>
        </p:nvSpPr>
        <p:spPr>
          <a:xfrm>
            <a:off x="406238" y="1238182"/>
            <a:ext cx="11355833" cy="610533"/>
          </a:xfrm>
          <a:prstGeom prst="rect">
            <a:avLst/>
          </a:prstGeom>
        </p:spPr>
        <p:txBody>
          <a:bodyPr wrap="square" lIns="55988" tIns="27994" rIns="55988" bIns="27994">
            <a:spAutoFit/>
          </a:bodyPr>
          <a:lstStyle/>
          <a:p>
            <a:pPr defTabSz="559883" eaLnBrk="0" hangingPunct="0">
              <a:defRPr/>
            </a:pPr>
            <a:r>
              <a:rPr lang="en-US" altLang="zh-CN" dirty="0" smtClean="0">
                <a:latin typeface="Arial" panose="020B0604020202020204" pitchFamily="34" charset="0"/>
                <a:ea typeface="微软雅黑" panose="020B0503020204020204" pitchFamily="34" charset="-122"/>
                <a:cs typeface="Arial" panose="020B0604020202020204" pitchFamily="34" charset="0"/>
              </a:rPr>
              <a:t>The max. capacity is further upgraded to better suit engineering requirements and improve construction efficiency.</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grpSp>
        <p:nvGrpSpPr>
          <p:cNvPr id="24" name="组合 23"/>
          <p:cNvGrpSpPr/>
          <p:nvPr/>
        </p:nvGrpSpPr>
        <p:grpSpPr>
          <a:xfrm>
            <a:off x="10337800" y="-38100"/>
            <a:ext cx="1854200" cy="833747"/>
            <a:chOff x="10337800" y="-38100"/>
            <a:chExt cx="1854200" cy="833747"/>
          </a:xfrm>
        </p:grpSpPr>
        <p:sp>
          <p:nvSpPr>
            <p:cNvPr id="26"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9"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l="29928" t="4786" r="28755" b="6838"/>
          <a:stretch/>
        </p:blipFill>
        <p:spPr>
          <a:xfrm>
            <a:off x="1678874" y="4179441"/>
            <a:ext cx="1019042" cy="1496718"/>
          </a:xfrm>
          <a:prstGeom prst="rect">
            <a:avLst/>
          </a:prstGeom>
        </p:spPr>
      </p:pic>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2892" y="4134416"/>
            <a:ext cx="4294514" cy="1526938"/>
          </a:xfrm>
          <a:prstGeom prst="rect">
            <a:avLst/>
          </a:prstGeom>
        </p:spPr>
      </p:pic>
    </p:spTree>
    <p:extLst>
      <p:ext uri="{BB962C8B-B14F-4D97-AF65-F5344CB8AC3E}">
        <p14:creationId xmlns:p14="http://schemas.microsoft.com/office/powerpoint/2010/main" val="12612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飞哥PPT眉头"/>
          <p:cNvSpPr>
            <a:spLocks noChangeShapeType="1"/>
          </p:cNvSpPr>
          <p:nvPr/>
        </p:nvSpPr>
        <p:spPr bwMode="auto">
          <a:xfrm flipV="1">
            <a:off x="-1" y="762000"/>
            <a:ext cx="12564243"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7" name="图片 6" descr="格力中央空调-彩色.png"/>
          <p:cNvPicPr>
            <a:picLocks noChangeAspect="1"/>
          </p:cNvPicPr>
          <p:nvPr/>
        </p:nvPicPr>
        <p:blipFill>
          <a:blip r:embed="rId2" cstate="print"/>
          <a:stretch>
            <a:fillRect/>
          </a:stretch>
        </p:blipFill>
        <p:spPr>
          <a:xfrm>
            <a:off x="219213" y="131797"/>
            <a:ext cx="1685539" cy="504150"/>
          </a:xfrm>
          <a:prstGeom prst="rect">
            <a:avLst/>
          </a:prstGeom>
        </p:spPr>
      </p:pic>
      <p:sp>
        <p:nvSpPr>
          <p:cNvPr id="8" name="矩形 7"/>
          <p:cNvSpPr/>
          <p:nvPr/>
        </p:nvSpPr>
        <p:spPr>
          <a:xfrm>
            <a:off x="0" y="780334"/>
            <a:ext cx="7588972"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①</a:t>
            </a:r>
            <a:r>
              <a:rPr lang="en-US" altLang="zh-CN" sz="2400" b="1" dirty="0" smtClean="0">
                <a:latin typeface="Arial" pitchFamily="34" charset="0"/>
                <a:ea typeface="微软雅黑" pitchFamily="34" charset="-122"/>
                <a:cs typeface="Arial" pitchFamily="34" charset="0"/>
              </a:rPr>
              <a:t>Large capacity configuration</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Compact </a:t>
            </a:r>
            <a:r>
              <a:rPr lang="en-US" altLang="zh-CN" sz="2400" b="1" dirty="0" smtClean="0">
                <a:solidFill>
                  <a:srgbClr val="FF0000"/>
                </a:solidFill>
                <a:latin typeface="Arial" pitchFamily="34" charset="0"/>
                <a:ea typeface="微软雅黑" pitchFamily="34" charset="-122"/>
                <a:cs typeface="Arial" pitchFamily="34" charset="0"/>
              </a:rPr>
              <a:t>size</a:t>
            </a:r>
            <a:endParaRPr lang="zh-CN" altLang="en-US" sz="2400" b="1" dirty="0">
              <a:solidFill>
                <a:srgbClr val="FF0000"/>
              </a:solidFill>
              <a:latin typeface="Arial" pitchFamily="34" charset="0"/>
              <a:ea typeface="微软雅黑" pitchFamily="34" charset="-122"/>
              <a:cs typeface="Arial" pitchFamily="34"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2367313571"/>
              </p:ext>
            </p:extLst>
          </p:nvPr>
        </p:nvGraphicFramePr>
        <p:xfrm>
          <a:off x="1266947" y="1289786"/>
          <a:ext cx="9032085" cy="2673021"/>
        </p:xfrm>
        <a:graphic>
          <a:graphicData uri="http://schemas.openxmlformats.org/drawingml/2006/table">
            <a:tbl>
              <a:tblPr firstRow="1" bandRow="1">
                <a:tableStyleId>{5FD0F851-EC5A-4D38-B0AD-8093EC10F338}</a:tableStyleId>
              </a:tblPr>
              <a:tblGrid>
                <a:gridCol w="1279801"/>
                <a:gridCol w="2218325"/>
                <a:gridCol w="1877044"/>
                <a:gridCol w="1587483"/>
                <a:gridCol w="2069432"/>
              </a:tblGrid>
              <a:tr h="391340">
                <a:tc>
                  <a:txBody>
                    <a:bodyPr/>
                    <a:lstStyle/>
                    <a:p>
                      <a:pPr algn="ctr"/>
                      <a:r>
                        <a:rPr lang="en-US" altLang="zh-CN" sz="1800" b="0" dirty="0" smtClean="0">
                          <a:latin typeface="微软雅黑" panose="020B0503020204020204" pitchFamily="34" charset="-122"/>
                          <a:ea typeface="微软雅黑" panose="020B0503020204020204" pitchFamily="34" charset="-122"/>
                        </a:rPr>
                        <a:t>——</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GMV5</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GMV6</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Floor space</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微软雅黑" panose="020B0503020204020204" pitchFamily="34" charset="-122"/>
                          <a:ea typeface="微软雅黑" panose="020B0503020204020204" pitchFamily="34" charset="-122"/>
                        </a:rPr>
                        <a:t>Result </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63236">
                <a:tc>
                  <a:txBody>
                    <a:bodyPr/>
                    <a:lstStyle/>
                    <a:p>
                      <a:pPr algn="ctr"/>
                      <a:endParaRPr lang="en-US" altLang="zh-CN" sz="1800" b="0" dirty="0" smtClean="0">
                        <a:latin typeface="微软雅黑" panose="020B0503020204020204" pitchFamily="34" charset="-122"/>
                        <a:ea typeface="微软雅黑" panose="020B0503020204020204" pitchFamily="34" charset="-122"/>
                      </a:endParaRPr>
                    </a:p>
                    <a:p>
                      <a:pPr algn="ctr"/>
                      <a:r>
                        <a:rPr lang="en-US" altLang="zh-CN" sz="1800" b="0" dirty="0" smtClean="0">
                          <a:latin typeface="微软雅黑" panose="020B0503020204020204" pitchFamily="34" charset="-122"/>
                          <a:ea typeface="微软雅黑" panose="020B0503020204020204" pitchFamily="34" charset="-122"/>
                        </a:rPr>
                        <a:t>335</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ltLang="zh-CN" sz="1800" b="0" dirty="0" smtClean="0">
                        <a:latin typeface="微软雅黑" panose="020B0503020204020204" pitchFamily="34" charset="-122"/>
                        <a:ea typeface="微软雅黑" panose="020B0503020204020204" pitchFamily="34" charset="-122"/>
                      </a:endParaRPr>
                    </a:p>
                    <a:p>
                      <a:pPr marL="0" marR="0" indent="0" algn="ctr" defTabSz="3200126" rtl="0" eaLnBrk="1" fontAlgn="auto" latinLnBrk="0" hangingPunct="1">
                        <a:lnSpc>
                          <a:spcPct val="100000"/>
                        </a:lnSpc>
                        <a:spcBef>
                          <a:spcPts val="0"/>
                        </a:spcBef>
                        <a:spcAft>
                          <a:spcPts val="0"/>
                        </a:spcAft>
                        <a:buClrTx/>
                        <a:buSzTx/>
                        <a:buFontTx/>
                        <a:buNone/>
                        <a:tabLst/>
                        <a:defRPr/>
                      </a:pPr>
                      <a:r>
                        <a:rPr lang="en-US" altLang="zh-CN" sz="1800" b="1" dirty="0" smtClean="0">
                          <a:solidFill>
                            <a:srgbClr val="FF0000"/>
                          </a:solidFill>
                          <a:latin typeface="微软雅黑" panose="020B0503020204020204" pitchFamily="34" charset="-122"/>
                          <a:ea typeface="微软雅黑" panose="020B0503020204020204" pitchFamily="34" charset="-122"/>
                        </a:rPr>
                        <a:t>29%</a:t>
                      </a:r>
                      <a:r>
                        <a:rPr lang="zh-CN" altLang="en-US" sz="1800" b="1" dirty="0" smtClean="0">
                          <a:solidFill>
                            <a:srgbClr val="FF0000"/>
                          </a:solidFill>
                          <a:latin typeface="微软雅黑" panose="020B0503020204020204" pitchFamily="34" charset="-122"/>
                          <a:ea typeface="微软雅黑" panose="020B0503020204020204" pitchFamily="34" charset="-122"/>
                        </a:rPr>
                        <a:t>↓</a:t>
                      </a:r>
                    </a:p>
                    <a:p>
                      <a:pPr algn="ct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n-US" altLang="zh-CN" sz="1800" b="0" dirty="0" smtClean="0">
                          <a:latin typeface="微软雅黑" panose="020B0503020204020204" pitchFamily="34" charset="-122"/>
                          <a:ea typeface="微软雅黑" panose="020B0503020204020204" pitchFamily="34" charset="-122"/>
                        </a:rPr>
                        <a:t>Lower the requirements for engineering</a:t>
                      </a:r>
                      <a:r>
                        <a:rPr lang="en-US" altLang="zh-CN" sz="1800" b="0" baseline="0" dirty="0" smtClean="0">
                          <a:latin typeface="微软雅黑" panose="020B0503020204020204" pitchFamily="34" charset="-122"/>
                          <a:ea typeface="微软雅黑" panose="020B0503020204020204" pitchFamily="34" charset="-122"/>
                        </a:rPr>
                        <a:t> applications; save more space</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445">
                <a:tc>
                  <a:txBody>
                    <a:bodyPr/>
                    <a:lstStyle/>
                    <a:p>
                      <a:pPr algn="ctr"/>
                      <a:endParaRPr lang="en-US" altLang="zh-CN" sz="1800" b="0" dirty="0" smtClean="0">
                        <a:latin typeface="微软雅黑" panose="020B0503020204020204" pitchFamily="34" charset="-122"/>
                        <a:ea typeface="微软雅黑" panose="020B0503020204020204" pitchFamily="34" charset="-122"/>
                      </a:endParaRPr>
                    </a:p>
                    <a:p>
                      <a:pPr algn="ctr"/>
                      <a:r>
                        <a:rPr lang="en-US" altLang="zh-CN" sz="1800" b="0" dirty="0" smtClean="0">
                          <a:latin typeface="微软雅黑" panose="020B0503020204020204" pitchFamily="34" charset="-122"/>
                          <a:ea typeface="微软雅黑" panose="020B0503020204020204" pitchFamily="34" charset="-122"/>
                        </a:rPr>
                        <a:t>680</a:t>
                      </a: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1800" b="0" dirty="0">
                        <a:solidFill>
                          <a:schemeClr val="bg1"/>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zh-CN" sz="1800" b="0" dirty="0" smtClean="0">
                        <a:latin typeface="微软雅黑" panose="020B0503020204020204" pitchFamily="34" charset="-122"/>
                        <a:ea typeface="微软雅黑" panose="020B0503020204020204" pitchFamily="34" charset="-122"/>
                      </a:endParaRPr>
                    </a:p>
                    <a:p>
                      <a:pPr algn="ctr"/>
                      <a:r>
                        <a:rPr lang="en-US" altLang="zh-CN" sz="1800" b="1" dirty="0" smtClean="0">
                          <a:solidFill>
                            <a:srgbClr val="FF0000"/>
                          </a:solidFill>
                          <a:latin typeface="微软雅黑" panose="020B0503020204020204" pitchFamily="34" charset="-122"/>
                          <a:ea typeface="微软雅黑" panose="020B0503020204020204" pitchFamily="34" charset="-122"/>
                        </a:rPr>
                        <a:t>40% </a:t>
                      </a:r>
                      <a:r>
                        <a:rPr lang="zh-CN" altLang="en-US" sz="1800" b="1" dirty="0" smtClean="0">
                          <a:solidFill>
                            <a:srgbClr val="FF0000"/>
                          </a:solidFill>
                          <a:latin typeface="微软雅黑" panose="020B0503020204020204" pitchFamily="34" charset="-122"/>
                          <a:ea typeface="微软雅黑" panose="020B0503020204020204" pitchFamily="34" charset="-122"/>
                        </a:rPr>
                        <a:t>↓</a:t>
                      </a:r>
                      <a:endParaRPr lang="zh-CN" altLang="en-US" sz="1800" b="1" dirty="0">
                        <a:solidFill>
                          <a:srgbClr val="FF0000"/>
                        </a:solidFill>
                        <a:latin typeface="微软雅黑" panose="020B0503020204020204" pitchFamily="34" charset="-122"/>
                        <a:ea typeface="微软雅黑" panose="020B0503020204020204" pitchFamily="34" charset="-122"/>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sz="2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 name="矩形 15"/>
          <p:cNvSpPr/>
          <p:nvPr/>
        </p:nvSpPr>
        <p:spPr>
          <a:xfrm>
            <a:off x="1899993" y="232717"/>
            <a:ext cx="4361467" cy="461665"/>
          </a:xfrm>
          <a:prstGeom prst="rect">
            <a:avLst/>
          </a:prstGeom>
        </p:spPr>
        <p:txBody>
          <a:bodyPr wrap="squar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sp>
        <p:nvSpPr>
          <p:cNvPr id="17" name="矩形 16"/>
          <p:cNvSpPr/>
          <p:nvPr/>
        </p:nvSpPr>
        <p:spPr>
          <a:xfrm>
            <a:off x="0" y="3972835"/>
            <a:ext cx="12191999" cy="369332"/>
          </a:xfrm>
          <a:prstGeom prst="rect">
            <a:avLst/>
          </a:prstGeom>
        </p:spPr>
        <p:txBody>
          <a:bodyPr wrap="square">
            <a:spAutoFit/>
          </a:bodyPr>
          <a:lstStyle/>
          <a:p>
            <a:r>
              <a:rPr lang="en-US" altLang="zh-CN" dirty="0" smtClean="0">
                <a:latin typeface="Arial" pitchFamily="34" charset="0"/>
                <a:ea typeface="微软雅黑" pitchFamily="34" charset="-122"/>
                <a:cs typeface="Arial" pitchFamily="34" charset="0"/>
              </a:rPr>
              <a:t>The whole series range from 8HP to 24HP. They can enter residential elevators easily, reducing engineering cost.</a:t>
            </a:r>
            <a:endParaRPr lang="zh-CN" altLang="en-US" dirty="0">
              <a:latin typeface="Arial" pitchFamily="34" charset="0"/>
              <a:ea typeface="微软雅黑" pitchFamily="34" charset="-122"/>
              <a:cs typeface="Arial" pitchFamily="34" charset="0"/>
            </a:endParaRPr>
          </a:p>
        </p:txBody>
      </p:sp>
      <p:cxnSp>
        <p:nvCxnSpPr>
          <p:cNvPr id="28" name="直接箭头连接符 27"/>
          <p:cNvCxnSpPr/>
          <p:nvPr/>
        </p:nvCxnSpPr>
        <p:spPr bwMode="auto">
          <a:xfrm flipH="1">
            <a:off x="1270534" y="6516303"/>
            <a:ext cx="1010653" cy="28876"/>
          </a:xfrm>
          <a:prstGeom prst="straightConnector1">
            <a:avLst/>
          </a:prstGeom>
          <a:solidFill>
            <a:schemeClr val="accent1"/>
          </a:solidFill>
          <a:ln w="38100" cap="flat" cmpd="sng" algn="ctr">
            <a:solidFill>
              <a:srgbClr val="0066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接箭头连接符 28"/>
          <p:cNvCxnSpPr/>
          <p:nvPr/>
        </p:nvCxnSpPr>
        <p:spPr bwMode="auto">
          <a:xfrm flipH="1" flipV="1">
            <a:off x="924025" y="6487427"/>
            <a:ext cx="346509" cy="67379"/>
          </a:xfrm>
          <a:prstGeom prst="straightConnector1">
            <a:avLst/>
          </a:prstGeom>
          <a:solidFill>
            <a:schemeClr val="accent1"/>
          </a:solidFill>
          <a:ln w="38100" cap="flat" cmpd="sng" algn="ctr">
            <a:solidFill>
              <a:srgbClr val="0066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矩形 29"/>
          <p:cNvSpPr/>
          <p:nvPr/>
        </p:nvSpPr>
        <p:spPr>
          <a:xfrm>
            <a:off x="411076" y="6518284"/>
            <a:ext cx="733794" cy="276999"/>
          </a:xfrm>
          <a:prstGeom prst="rect">
            <a:avLst/>
          </a:prstGeom>
        </p:spPr>
        <p:txBody>
          <a:bodyPr wrap="square">
            <a:spAutoFit/>
          </a:bodyPr>
          <a:lstStyle/>
          <a:p>
            <a:r>
              <a:rPr lang="en-US" altLang="zh-CN" sz="1200" b="1" dirty="0" smtClean="0">
                <a:solidFill>
                  <a:srgbClr val="FF0000"/>
                </a:solidFill>
                <a:latin typeface="Arial" pitchFamily="34" charset="0"/>
                <a:ea typeface="微软雅黑" pitchFamily="34" charset="-122"/>
                <a:cs typeface="Arial" pitchFamily="34" charset="0"/>
              </a:rPr>
              <a:t>775mm</a:t>
            </a:r>
            <a:endParaRPr lang="zh-CN" altLang="en-US" sz="1200" dirty="0">
              <a:latin typeface="Arial" pitchFamily="34" charset="0"/>
              <a:cs typeface="Arial" pitchFamily="34" charset="0"/>
            </a:endParaRPr>
          </a:p>
        </p:txBody>
      </p:sp>
      <p:sp>
        <p:nvSpPr>
          <p:cNvPr id="31" name="矩形 30"/>
          <p:cNvSpPr/>
          <p:nvPr/>
        </p:nvSpPr>
        <p:spPr>
          <a:xfrm>
            <a:off x="2416561" y="5372415"/>
            <a:ext cx="821347" cy="276999"/>
          </a:xfrm>
          <a:prstGeom prst="rect">
            <a:avLst/>
          </a:prstGeom>
        </p:spPr>
        <p:txBody>
          <a:bodyPr wrap="square">
            <a:spAutoFit/>
          </a:bodyPr>
          <a:lstStyle/>
          <a:p>
            <a:r>
              <a:rPr lang="en-US" altLang="zh-CN" sz="1200" b="1" dirty="0" smtClean="0">
                <a:solidFill>
                  <a:srgbClr val="FF0000"/>
                </a:solidFill>
                <a:latin typeface="Arial" pitchFamily="34" charset="0"/>
                <a:ea typeface="微软雅黑" pitchFamily="34" charset="-122"/>
                <a:cs typeface="Arial" pitchFamily="34" charset="0"/>
              </a:rPr>
              <a:t>1690mm</a:t>
            </a:r>
            <a:endParaRPr lang="zh-CN" altLang="en-US" sz="1200" dirty="0">
              <a:latin typeface="Arial" pitchFamily="34" charset="0"/>
              <a:cs typeface="Arial" pitchFamily="34" charset="0"/>
            </a:endParaRPr>
          </a:p>
        </p:txBody>
      </p:sp>
      <p:sp>
        <p:nvSpPr>
          <p:cNvPr id="32" name="矩形 31"/>
          <p:cNvSpPr/>
          <p:nvPr/>
        </p:nvSpPr>
        <p:spPr>
          <a:xfrm>
            <a:off x="1416586" y="6554804"/>
            <a:ext cx="733794" cy="276999"/>
          </a:xfrm>
          <a:prstGeom prst="rect">
            <a:avLst/>
          </a:prstGeom>
        </p:spPr>
        <p:txBody>
          <a:bodyPr wrap="square">
            <a:spAutoFit/>
          </a:bodyPr>
          <a:lstStyle/>
          <a:p>
            <a:r>
              <a:rPr lang="en-US" altLang="zh-CN" sz="1200" b="1" dirty="0" smtClean="0">
                <a:solidFill>
                  <a:srgbClr val="FF0000"/>
                </a:solidFill>
                <a:latin typeface="Arial" pitchFamily="34" charset="0"/>
                <a:ea typeface="微软雅黑" pitchFamily="34" charset="-122"/>
                <a:cs typeface="Arial" pitchFamily="34" charset="0"/>
              </a:rPr>
              <a:t>930mm</a:t>
            </a:r>
            <a:endParaRPr lang="zh-CN" altLang="en-US" sz="1200" dirty="0">
              <a:latin typeface="Arial" pitchFamily="34" charset="0"/>
              <a:cs typeface="Arial" pitchFamily="34" charset="0"/>
            </a:endParaRPr>
          </a:p>
        </p:txBody>
      </p:sp>
      <p:cxnSp>
        <p:nvCxnSpPr>
          <p:cNvPr id="33" name="直接箭头连接符 32"/>
          <p:cNvCxnSpPr/>
          <p:nvPr/>
        </p:nvCxnSpPr>
        <p:spPr bwMode="auto">
          <a:xfrm rot="5400000">
            <a:off x="4646543" y="5511665"/>
            <a:ext cx="1940356" cy="1588"/>
          </a:xfrm>
          <a:prstGeom prst="straightConnector1">
            <a:avLst/>
          </a:prstGeom>
          <a:solidFill>
            <a:schemeClr val="accent1"/>
          </a:solidFill>
          <a:ln w="38100" cap="flat" cmpd="sng" algn="ctr">
            <a:solidFill>
              <a:srgbClr val="0066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箭头连接符 33"/>
          <p:cNvCxnSpPr/>
          <p:nvPr/>
        </p:nvCxnSpPr>
        <p:spPr bwMode="auto">
          <a:xfrm flipH="1">
            <a:off x="4061062" y="6554804"/>
            <a:ext cx="1463839" cy="45295"/>
          </a:xfrm>
          <a:prstGeom prst="straightConnector1">
            <a:avLst/>
          </a:prstGeom>
          <a:solidFill>
            <a:schemeClr val="accent1"/>
          </a:solidFill>
          <a:ln w="38100" cap="flat" cmpd="sng" algn="ctr">
            <a:solidFill>
              <a:srgbClr val="0066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箭头连接符 34"/>
          <p:cNvCxnSpPr/>
          <p:nvPr/>
        </p:nvCxnSpPr>
        <p:spPr bwMode="auto">
          <a:xfrm flipH="1" flipV="1">
            <a:off x="3670992" y="6475250"/>
            <a:ext cx="406782" cy="130827"/>
          </a:xfrm>
          <a:prstGeom prst="straightConnector1">
            <a:avLst/>
          </a:prstGeom>
          <a:solidFill>
            <a:schemeClr val="accent1"/>
          </a:solidFill>
          <a:ln w="38100" cap="flat" cmpd="sng" algn="ctr">
            <a:solidFill>
              <a:srgbClr val="0066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矩形 35"/>
          <p:cNvSpPr/>
          <p:nvPr/>
        </p:nvSpPr>
        <p:spPr>
          <a:xfrm>
            <a:off x="3221413" y="6550787"/>
            <a:ext cx="733794" cy="276999"/>
          </a:xfrm>
          <a:prstGeom prst="rect">
            <a:avLst/>
          </a:prstGeom>
        </p:spPr>
        <p:txBody>
          <a:bodyPr wrap="square">
            <a:spAutoFit/>
          </a:bodyPr>
          <a:lstStyle/>
          <a:p>
            <a:r>
              <a:rPr lang="en-US" altLang="zh-CN" sz="1200" b="1" dirty="0" smtClean="0">
                <a:solidFill>
                  <a:srgbClr val="FF0000"/>
                </a:solidFill>
                <a:latin typeface="Arial" pitchFamily="34" charset="0"/>
                <a:ea typeface="微软雅黑" pitchFamily="34" charset="-122"/>
                <a:cs typeface="Arial" pitchFamily="34" charset="0"/>
              </a:rPr>
              <a:t>775mm</a:t>
            </a:r>
            <a:endParaRPr lang="zh-CN" altLang="en-US" sz="1200" dirty="0">
              <a:latin typeface="Arial" pitchFamily="34" charset="0"/>
              <a:cs typeface="Arial" pitchFamily="34" charset="0"/>
            </a:endParaRPr>
          </a:p>
        </p:txBody>
      </p:sp>
      <p:sp>
        <p:nvSpPr>
          <p:cNvPr id="37" name="矩形 36"/>
          <p:cNvSpPr/>
          <p:nvPr/>
        </p:nvSpPr>
        <p:spPr>
          <a:xfrm>
            <a:off x="5616721" y="5386033"/>
            <a:ext cx="821347" cy="276999"/>
          </a:xfrm>
          <a:prstGeom prst="rect">
            <a:avLst/>
          </a:prstGeom>
        </p:spPr>
        <p:txBody>
          <a:bodyPr wrap="square">
            <a:spAutoFit/>
          </a:bodyPr>
          <a:lstStyle/>
          <a:p>
            <a:r>
              <a:rPr lang="en-US" altLang="zh-CN" sz="1200" b="1" dirty="0" smtClean="0">
                <a:solidFill>
                  <a:srgbClr val="FF0000"/>
                </a:solidFill>
                <a:latin typeface="Arial" pitchFamily="34" charset="0"/>
                <a:ea typeface="微软雅黑" pitchFamily="34" charset="-122"/>
                <a:cs typeface="Arial" pitchFamily="34" charset="0"/>
              </a:rPr>
              <a:t>1690mm</a:t>
            </a:r>
            <a:endParaRPr lang="zh-CN" altLang="en-US" sz="1200" dirty="0">
              <a:latin typeface="Arial" pitchFamily="34" charset="0"/>
              <a:cs typeface="Arial" pitchFamily="34" charset="0"/>
            </a:endParaRPr>
          </a:p>
        </p:txBody>
      </p:sp>
      <p:sp>
        <p:nvSpPr>
          <p:cNvPr id="38" name="矩形 37"/>
          <p:cNvSpPr/>
          <p:nvPr/>
        </p:nvSpPr>
        <p:spPr>
          <a:xfrm>
            <a:off x="4390386" y="6581001"/>
            <a:ext cx="821347" cy="276999"/>
          </a:xfrm>
          <a:prstGeom prst="rect">
            <a:avLst/>
          </a:prstGeom>
        </p:spPr>
        <p:txBody>
          <a:bodyPr wrap="square">
            <a:spAutoFit/>
          </a:bodyPr>
          <a:lstStyle/>
          <a:p>
            <a:r>
              <a:rPr lang="en-US" altLang="zh-CN" sz="1200" b="1" dirty="0" smtClean="0">
                <a:solidFill>
                  <a:srgbClr val="FF0000"/>
                </a:solidFill>
                <a:latin typeface="Arial" pitchFamily="34" charset="0"/>
                <a:ea typeface="微软雅黑" pitchFamily="34" charset="-122"/>
                <a:cs typeface="Arial" pitchFamily="34" charset="0"/>
              </a:rPr>
              <a:t>1340mm</a:t>
            </a:r>
            <a:endParaRPr lang="zh-CN" altLang="en-US" sz="1200" dirty="0">
              <a:latin typeface="Arial" pitchFamily="34" charset="0"/>
              <a:cs typeface="Arial" pitchFamily="34" charset="0"/>
            </a:endParaRPr>
          </a:p>
        </p:txBody>
      </p:sp>
      <p:cxnSp>
        <p:nvCxnSpPr>
          <p:cNvPr id="39" name="直接箭头连接符 10"/>
          <p:cNvCxnSpPr>
            <a:cxnSpLocks noChangeShapeType="1"/>
          </p:cNvCxnSpPr>
          <p:nvPr/>
        </p:nvCxnSpPr>
        <p:spPr bwMode="auto">
          <a:xfrm>
            <a:off x="7107238" y="6567496"/>
            <a:ext cx="2326348" cy="1588"/>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接箭头连接符 11"/>
          <p:cNvCxnSpPr>
            <a:cxnSpLocks noChangeShapeType="1"/>
          </p:cNvCxnSpPr>
          <p:nvPr/>
        </p:nvCxnSpPr>
        <p:spPr bwMode="auto">
          <a:xfrm rot="5400000">
            <a:off x="8351838" y="5541658"/>
            <a:ext cx="2127250" cy="1588"/>
          </a:xfrm>
          <a:prstGeom prst="straightConnector1">
            <a:avLst/>
          </a:prstGeom>
          <a:noFill/>
          <a:ln w="38100" algn="ctr">
            <a:solidFill>
              <a:srgbClr val="0066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矩形 40"/>
          <p:cNvSpPr/>
          <p:nvPr/>
        </p:nvSpPr>
        <p:spPr>
          <a:xfrm>
            <a:off x="9556751" y="5272096"/>
            <a:ext cx="1358298" cy="461665"/>
          </a:xfrm>
          <a:prstGeom prst="rect">
            <a:avLst/>
          </a:prstGeom>
        </p:spPr>
        <p:txBody>
          <a:bodyPr wrap="square">
            <a:spAutoFit/>
          </a:bodyPr>
          <a:lstStyle/>
          <a:p>
            <a:pPr fontAlgn="auto">
              <a:spcBef>
                <a:spcPts val="0"/>
              </a:spcBef>
              <a:spcAft>
                <a:spcPts val="0"/>
              </a:spcAft>
              <a:defRPr/>
            </a:pPr>
            <a:r>
              <a:rPr lang="en-US" altLang="zh-CN" sz="1200" b="1" kern="0" dirty="0">
                <a:solidFill>
                  <a:srgbClr val="FF0000"/>
                </a:solidFill>
                <a:latin typeface="Arial" pitchFamily="34" charset="0"/>
                <a:cs typeface="Arial" pitchFamily="34" charset="0"/>
              </a:rPr>
              <a:t>2000mm</a:t>
            </a:r>
            <a:r>
              <a:rPr lang="zh-CN" altLang="en-US" sz="1200" b="1" kern="0" dirty="0" smtClean="0">
                <a:solidFill>
                  <a:srgbClr val="FF0000"/>
                </a:solidFill>
                <a:latin typeface="Arial" pitchFamily="34" charset="0"/>
                <a:cs typeface="Arial" pitchFamily="34" charset="0"/>
              </a:rPr>
              <a:t>（</a:t>
            </a:r>
            <a:r>
              <a:rPr lang="en-US" altLang="zh-CN" sz="1200" b="1" kern="0" dirty="0" smtClean="0">
                <a:solidFill>
                  <a:srgbClr val="FF0000"/>
                </a:solidFill>
                <a:latin typeface="Arial" pitchFamily="34" charset="0"/>
                <a:cs typeface="Arial" pitchFamily="34" charset="0"/>
              </a:rPr>
              <a:t>gate height</a:t>
            </a:r>
            <a:r>
              <a:rPr lang="zh-CN" altLang="en-US" sz="1200" b="1" kern="0" dirty="0" smtClean="0">
                <a:solidFill>
                  <a:srgbClr val="FF0000"/>
                </a:solidFill>
                <a:latin typeface="Arial" pitchFamily="34" charset="0"/>
                <a:cs typeface="Arial" pitchFamily="34" charset="0"/>
              </a:rPr>
              <a:t>）</a:t>
            </a:r>
            <a:endParaRPr lang="zh-CN" altLang="en-US" sz="1200" kern="0" dirty="0">
              <a:solidFill>
                <a:sysClr val="windowText" lastClr="000000"/>
              </a:solidFill>
              <a:latin typeface="Arial" pitchFamily="34" charset="0"/>
              <a:cs typeface="Arial" pitchFamily="34" charset="0"/>
            </a:endParaRPr>
          </a:p>
        </p:txBody>
      </p:sp>
      <p:sp>
        <p:nvSpPr>
          <p:cNvPr id="42" name="矩形 41"/>
          <p:cNvSpPr/>
          <p:nvPr/>
        </p:nvSpPr>
        <p:spPr>
          <a:xfrm>
            <a:off x="7539038" y="6567496"/>
            <a:ext cx="3113128" cy="276999"/>
          </a:xfrm>
          <a:prstGeom prst="rect">
            <a:avLst/>
          </a:prstGeom>
        </p:spPr>
        <p:txBody>
          <a:bodyPr wrap="square">
            <a:spAutoFit/>
          </a:bodyPr>
          <a:lstStyle/>
          <a:p>
            <a:pPr fontAlgn="auto">
              <a:spcBef>
                <a:spcPts val="0"/>
              </a:spcBef>
              <a:spcAft>
                <a:spcPts val="0"/>
              </a:spcAft>
              <a:defRPr/>
            </a:pPr>
            <a:r>
              <a:rPr lang="en-US" altLang="zh-CN" sz="1200" b="1" kern="0" dirty="0">
                <a:solidFill>
                  <a:srgbClr val="FF0000"/>
                </a:solidFill>
                <a:latin typeface="Arial" pitchFamily="34" charset="0"/>
                <a:cs typeface="Arial" pitchFamily="34" charset="0"/>
              </a:rPr>
              <a:t>800mm</a:t>
            </a:r>
            <a:r>
              <a:rPr lang="zh-CN" altLang="en-US" sz="1200" b="1" kern="0" dirty="0" smtClean="0">
                <a:solidFill>
                  <a:srgbClr val="FF0000"/>
                </a:solidFill>
                <a:latin typeface="Arial" pitchFamily="34" charset="0"/>
                <a:cs typeface="Arial" pitchFamily="34" charset="0"/>
              </a:rPr>
              <a:t>（</a:t>
            </a:r>
            <a:r>
              <a:rPr lang="en-US" altLang="zh-CN" sz="1200" b="1" kern="0" dirty="0" smtClean="0">
                <a:solidFill>
                  <a:srgbClr val="FF0000"/>
                </a:solidFill>
                <a:latin typeface="Arial" pitchFamily="34" charset="0"/>
                <a:cs typeface="Arial" pitchFamily="34" charset="0"/>
              </a:rPr>
              <a:t>gate height </a:t>
            </a:r>
            <a:r>
              <a:rPr lang="zh-CN" altLang="en-US" sz="1200" b="1" kern="0" dirty="0" smtClean="0">
                <a:solidFill>
                  <a:srgbClr val="FF0000"/>
                </a:solidFill>
                <a:latin typeface="Arial" pitchFamily="34" charset="0"/>
                <a:cs typeface="Arial" pitchFamily="34" charset="0"/>
              </a:rPr>
              <a:t>）</a:t>
            </a:r>
            <a:endParaRPr lang="zh-CN" altLang="en-US" sz="1200" kern="0" dirty="0">
              <a:solidFill>
                <a:sysClr val="windowText" lastClr="000000"/>
              </a:solidFill>
              <a:latin typeface="Arial" pitchFamily="34" charset="0"/>
              <a:cs typeface="Arial" pitchFamily="34" charset="0"/>
            </a:endParaRPr>
          </a:p>
        </p:txBody>
      </p:sp>
      <p:pic>
        <p:nvPicPr>
          <p:cNvPr id="43" name="图片 1"/>
          <p:cNvPicPr>
            <a:picLocks noChangeAspect="1"/>
          </p:cNvPicPr>
          <p:nvPr/>
        </p:nvPicPr>
        <p:blipFill>
          <a:blip r:embed="rId3" cstate="print">
            <a:extLst>
              <a:ext uri="{28A0092B-C50C-407E-A947-70E740481C1C}">
                <a14:useLocalDpi xmlns:a14="http://schemas.microsoft.com/office/drawing/2010/main" val="0"/>
              </a:ext>
            </a:extLst>
          </a:blip>
          <a:srcRect r="33061" b="11671"/>
          <a:stretch>
            <a:fillRect/>
          </a:stretch>
        </p:blipFill>
        <p:spPr bwMode="auto">
          <a:xfrm>
            <a:off x="6253163" y="4259208"/>
            <a:ext cx="3206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组合 43"/>
          <p:cNvGrpSpPr/>
          <p:nvPr/>
        </p:nvGrpSpPr>
        <p:grpSpPr>
          <a:xfrm>
            <a:off x="10337800" y="-38100"/>
            <a:ext cx="1910812" cy="833747"/>
            <a:chOff x="10337800" y="-38100"/>
            <a:chExt cx="1854200" cy="833747"/>
          </a:xfrm>
        </p:grpSpPr>
        <p:sp>
          <p:nvSpPr>
            <p:cNvPr id="45"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6"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pic>
        <p:nvPicPr>
          <p:cNvPr id="47" name="图片 46"/>
          <p:cNvPicPr>
            <a:picLocks noChangeAspect="1"/>
          </p:cNvPicPr>
          <p:nvPr/>
        </p:nvPicPr>
        <p:blipFill rotWithShape="1">
          <a:blip r:embed="rId4" cstate="print">
            <a:extLst>
              <a:ext uri="{28A0092B-C50C-407E-A947-70E740481C1C}">
                <a14:useLocalDpi xmlns:a14="http://schemas.microsoft.com/office/drawing/2010/main" val="0"/>
              </a:ext>
            </a:extLst>
          </a:blip>
          <a:srcRect l="22651" t="2393" r="21242"/>
          <a:stretch/>
        </p:blipFill>
        <p:spPr>
          <a:xfrm>
            <a:off x="3780465" y="4452224"/>
            <a:ext cx="1764874" cy="2108249"/>
          </a:xfrm>
          <a:prstGeom prst="rect">
            <a:avLst/>
          </a:prstGeom>
        </p:spPr>
      </p:pic>
      <p:cxnSp>
        <p:nvCxnSpPr>
          <p:cNvPr id="49" name="直接箭头连接符 48"/>
          <p:cNvCxnSpPr/>
          <p:nvPr/>
        </p:nvCxnSpPr>
        <p:spPr bwMode="auto">
          <a:xfrm rot="5400000">
            <a:off x="1398562" y="5511665"/>
            <a:ext cx="1940356" cy="1588"/>
          </a:xfrm>
          <a:prstGeom prst="straightConnector1">
            <a:avLst/>
          </a:prstGeom>
          <a:solidFill>
            <a:schemeClr val="accent1"/>
          </a:solidFill>
          <a:ln w="38100" cap="flat" cmpd="sng" algn="ctr">
            <a:solidFill>
              <a:srgbClr val="0066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组合 20"/>
          <p:cNvGrpSpPr/>
          <p:nvPr/>
        </p:nvGrpSpPr>
        <p:grpSpPr>
          <a:xfrm>
            <a:off x="2634213" y="1728623"/>
            <a:ext cx="3152561" cy="2205023"/>
            <a:chOff x="2634213" y="1728623"/>
            <a:chExt cx="3152561" cy="2205023"/>
          </a:xfrm>
        </p:grpSpPr>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4213" y="1789058"/>
              <a:ext cx="896598" cy="96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4213" y="2899127"/>
              <a:ext cx="728651" cy="100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2631" y="2908295"/>
              <a:ext cx="801930" cy="100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图片 47"/>
            <p:cNvPicPr>
              <a:picLocks noChangeAspect="1"/>
            </p:cNvPicPr>
            <p:nvPr/>
          </p:nvPicPr>
          <p:blipFill rotWithShape="1">
            <a:blip r:embed="rId8" cstate="print">
              <a:extLst>
                <a:ext uri="{28A0092B-C50C-407E-A947-70E740481C1C}">
                  <a14:useLocalDpi xmlns:a14="http://schemas.microsoft.com/office/drawing/2010/main" val="0"/>
                </a:ext>
              </a:extLst>
            </a:blip>
            <a:srcRect l="29928" t="4786" r="28755" b="6838"/>
            <a:stretch/>
          </p:blipFill>
          <p:spPr>
            <a:xfrm>
              <a:off x="4885292" y="1728623"/>
              <a:ext cx="730635" cy="1073120"/>
            </a:xfrm>
            <a:prstGeom prst="rect">
              <a:avLst/>
            </a:prstGeom>
          </p:spPr>
        </p:pic>
        <p:pic>
          <p:nvPicPr>
            <p:cNvPr id="50" name="图片 49"/>
            <p:cNvPicPr>
              <a:picLocks noChangeAspect="1"/>
            </p:cNvPicPr>
            <p:nvPr/>
          </p:nvPicPr>
          <p:blipFill rotWithShape="1">
            <a:blip r:embed="rId9" cstate="print">
              <a:extLst>
                <a:ext uri="{28A0092B-C50C-407E-A947-70E740481C1C}">
                  <a14:useLocalDpi xmlns:a14="http://schemas.microsoft.com/office/drawing/2010/main" val="0"/>
                </a:ext>
              </a:extLst>
            </a:blip>
            <a:srcRect l="22651" t="2393" r="21242"/>
            <a:stretch/>
          </p:blipFill>
          <p:spPr>
            <a:xfrm>
              <a:off x="4885292" y="2856771"/>
              <a:ext cx="901482" cy="1076875"/>
            </a:xfrm>
            <a:prstGeom prst="rect">
              <a:avLst/>
            </a:prstGeom>
          </p:spPr>
        </p:pic>
      </p:grpSp>
      <p:pic>
        <p:nvPicPr>
          <p:cNvPr id="53" name="图片 52"/>
          <p:cNvPicPr>
            <a:picLocks noChangeAspect="1"/>
          </p:cNvPicPr>
          <p:nvPr/>
        </p:nvPicPr>
        <p:blipFill rotWithShape="1">
          <a:blip r:embed="rId10" cstate="print">
            <a:extLst>
              <a:ext uri="{28A0092B-C50C-407E-A947-70E740481C1C}">
                <a14:useLocalDpi xmlns:a14="http://schemas.microsoft.com/office/drawing/2010/main" val="0"/>
              </a:ext>
            </a:extLst>
          </a:blip>
          <a:srcRect l="29928" t="4786" r="28755" b="6838"/>
          <a:stretch/>
        </p:blipFill>
        <p:spPr>
          <a:xfrm>
            <a:off x="973963" y="4484580"/>
            <a:ext cx="1355350" cy="1990670"/>
          </a:xfrm>
          <a:prstGeom prst="rect">
            <a:avLst/>
          </a:prstGeom>
        </p:spPr>
      </p:pic>
    </p:spTree>
    <p:extLst>
      <p:ext uri="{BB962C8B-B14F-4D97-AF65-F5344CB8AC3E}">
        <p14:creationId xmlns:p14="http://schemas.microsoft.com/office/powerpoint/2010/main" val="409243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7" name="图片 6"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8" name="矩形 7"/>
          <p:cNvSpPr/>
          <p:nvPr/>
        </p:nvSpPr>
        <p:spPr>
          <a:xfrm>
            <a:off x="-84845" y="762000"/>
            <a:ext cx="10203434"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②</a:t>
            </a:r>
            <a:r>
              <a:rPr lang="en-US" altLang="zh-CN" sz="2400" b="1" dirty="0" smtClean="0">
                <a:latin typeface="Arial" pitchFamily="34" charset="0"/>
                <a:ea typeface="微软雅黑" pitchFamily="34" charset="-122"/>
                <a:cs typeface="Arial" pitchFamily="34" charset="0"/>
              </a:rPr>
              <a:t>Highly adaptable fan system</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Super-high </a:t>
            </a:r>
            <a:r>
              <a:rPr lang="en-US" altLang="zh-CN" sz="2400" b="1" dirty="0" smtClean="0">
                <a:solidFill>
                  <a:srgbClr val="FF0000"/>
                </a:solidFill>
                <a:latin typeface="Arial" pitchFamily="34" charset="0"/>
                <a:ea typeface="微软雅黑" pitchFamily="34" charset="-122"/>
                <a:cs typeface="Arial" pitchFamily="34" charset="0"/>
              </a:rPr>
              <a:t>static pressure design</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6" name="矩形 15"/>
          <p:cNvSpPr/>
          <p:nvPr/>
        </p:nvSpPr>
        <p:spPr>
          <a:xfrm>
            <a:off x="105212" y="1436047"/>
            <a:ext cx="3521857" cy="2826524"/>
          </a:xfrm>
          <a:prstGeom prst="rect">
            <a:avLst/>
          </a:prstGeom>
        </p:spPr>
        <p:txBody>
          <a:bodyPr wrap="square" lIns="55988" tIns="27994" rIns="55988" bIns="27994">
            <a:spAutoFit/>
          </a:bodyPr>
          <a:lstStyle/>
          <a:p>
            <a:pPr algn="just" defTabSz="559883" eaLnBrk="0" hangingPunct="0">
              <a:defRPr/>
            </a:pPr>
            <a:r>
              <a:rPr lang="zh-CN" altLang="en-US" dirty="0">
                <a:latin typeface="Arial" pitchFamily="34" charset="0"/>
                <a:ea typeface="微软雅黑" panose="020B0503020204020204" pitchFamily="34" charset="-122"/>
                <a:cs typeface="Arial" pitchFamily="34" charset="0"/>
              </a:rPr>
              <a:t>（</a:t>
            </a:r>
            <a:r>
              <a:rPr lang="en-US" altLang="zh-CN" dirty="0">
                <a:latin typeface="Arial" pitchFamily="34" charset="0"/>
                <a:ea typeface="微软雅黑" panose="020B0503020204020204" pitchFamily="34" charset="-122"/>
                <a:cs typeface="Arial" pitchFamily="34" charset="0"/>
              </a:rPr>
              <a:t>1</a:t>
            </a:r>
            <a:r>
              <a:rPr lang="zh-CN" altLang="en-US" dirty="0" smtClean="0">
                <a:latin typeface="Arial" pitchFamily="34" charset="0"/>
                <a:ea typeface="微软雅黑" panose="020B0503020204020204" pitchFamily="34" charset="-122"/>
                <a:cs typeface="Arial" pitchFamily="34" charset="0"/>
              </a:rPr>
              <a:t>）</a:t>
            </a:r>
            <a:r>
              <a:rPr lang="en-US" altLang="zh-CN" dirty="0" smtClean="0">
                <a:latin typeface="Arial" pitchFamily="34" charset="0"/>
                <a:ea typeface="微软雅黑" panose="020B0503020204020204" pitchFamily="34" charset="-122"/>
                <a:cs typeface="Arial" pitchFamily="34" charset="0"/>
              </a:rPr>
              <a:t>New type of guide casing: effective coupling with the fan, for more balanced flow;</a:t>
            </a:r>
          </a:p>
          <a:p>
            <a:pPr algn="just" defTabSz="559883" eaLnBrk="0" hangingPunct="0">
              <a:defRPr/>
            </a:pPr>
            <a:endParaRPr lang="en-US" altLang="zh-CN" dirty="0">
              <a:latin typeface="Arial" pitchFamily="34" charset="0"/>
              <a:ea typeface="微软雅黑" panose="020B0503020204020204" pitchFamily="34" charset="-122"/>
              <a:cs typeface="Arial" pitchFamily="34" charset="0"/>
            </a:endParaRPr>
          </a:p>
          <a:p>
            <a:pPr algn="just" defTabSz="559883" eaLnBrk="0" hangingPunct="0">
              <a:defRPr/>
            </a:pPr>
            <a:r>
              <a:rPr lang="zh-CN" altLang="en-US" dirty="0">
                <a:latin typeface="Arial" pitchFamily="34" charset="0"/>
                <a:ea typeface="微软雅黑" panose="020B0503020204020204" pitchFamily="34" charset="-122"/>
                <a:cs typeface="Arial" pitchFamily="34" charset="0"/>
              </a:rPr>
              <a:t>（</a:t>
            </a:r>
            <a:r>
              <a:rPr lang="en-US" altLang="zh-CN" dirty="0">
                <a:latin typeface="Arial" pitchFamily="34" charset="0"/>
                <a:ea typeface="微软雅黑" panose="020B0503020204020204" pitchFamily="34" charset="-122"/>
                <a:cs typeface="Arial" pitchFamily="34" charset="0"/>
              </a:rPr>
              <a:t>2</a:t>
            </a:r>
            <a:r>
              <a:rPr lang="zh-CN" altLang="en-US" dirty="0" smtClean="0">
                <a:latin typeface="Arial" pitchFamily="34" charset="0"/>
                <a:ea typeface="微软雅黑" panose="020B0503020204020204" pitchFamily="34" charset="-122"/>
                <a:cs typeface="Arial" pitchFamily="34" charset="0"/>
              </a:rPr>
              <a:t>）</a:t>
            </a:r>
            <a:r>
              <a:rPr lang="en-US" altLang="zh-CN" dirty="0" smtClean="0">
                <a:latin typeface="Arial" pitchFamily="34" charset="0"/>
                <a:ea typeface="微软雅黑" panose="020B0503020204020204" pitchFamily="34" charset="-122"/>
                <a:cs typeface="Arial" pitchFamily="34" charset="0"/>
              </a:rPr>
              <a:t>The air grill adopts vortex streamlined distribution to reduce wind resistance;</a:t>
            </a:r>
          </a:p>
          <a:p>
            <a:pPr algn="just" defTabSz="559883" eaLnBrk="0" hangingPunct="0">
              <a:defRPr/>
            </a:pPr>
            <a:endParaRPr lang="en-US" altLang="zh-CN" dirty="0" smtClean="0">
              <a:latin typeface="Arial" pitchFamily="34" charset="0"/>
              <a:ea typeface="微软雅黑" panose="020B0503020204020204" pitchFamily="34" charset="-122"/>
              <a:cs typeface="Arial" pitchFamily="34" charset="0"/>
            </a:endParaRPr>
          </a:p>
          <a:p>
            <a:pPr algn="just" defTabSz="559883" eaLnBrk="0" hangingPunct="0">
              <a:defRPr/>
            </a:pPr>
            <a:r>
              <a:rPr lang="zh-CN" altLang="en-US" dirty="0" smtClean="0">
                <a:latin typeface="Arial" pitchFamily="34" charset="0"/>
                <a:ea typeface="微软雅黑" panose="020B0503020204020204" pitchFamily="34" charset="-122"/>
                <a:cs typeface="Arial" pitchFamily="34" charset="0"/>
              </a:rPr>
              <a:t>（</a:t>
            </a:r>
            <a:r>
              <a:rPr lang="en-US" altLang="zh-CN" dirty="0" smtClean="0">
                <a:latin typeface="Arial" pitchFamily="34" charset="0"/>
                <a:ea typeface="微软雅黑" panose="020B0503020204020204" pitchFamily="34" charset="-122"/>
                <a:cs typeface="Arial" pitchFamily="34" charset="0"/>
              </a:rPr>
              <a:t>3</a:t>
            </a:r>
            <a:r>
              <a:rPr lang="zh-CN" altLang="en-US" dirty="0" smtClean="0">
                <a:latin typeface="Arial" pitchFamily="34" charset="0"/>
                <a:ea typeface="微软雅黑" panose="020B0503020204020204" pitchFamily="34" charset="-122"/>
                <a:cs typeface="Arial" pitchFamily="34" charset="0"/>
              </a:rPr>
              <a:t>）</a:t>
            </a:r>
            <a:r>
              <a:rPr lang="en-US" altLang="zh-CN" dirty="0" smtClean="0">
                <a:latin typeface="Arial" pitchFamily="34" charset="0"/>
                <a:ea typeface="微软雅黑" panose="020B0503020204020204" pitchFamily="34" charset="-122"/>
                <a:cs typeface="Arial" pitchFamily="34" charset="0"/>
              </a:rPr>
              <a:t>High-efficiency motor with strong output;</a:t>
            </a:r>
            <a:endParaRPr lang="en-US" altLang="zh-CN" dirty="0">
              <a:latin typeface="Arial" pitchFamily="34" charset="0"/>
              <a:ea typeface="微软雅黑" panose="020B0503020204020204" pitchFamily="34" charset="-122"/>
              <a:cs typeface="Arial" pitchFamily="34" charset="0"/>
            </a:endParaRPr>
          </a:p>
        </p:txBody>
      </p:sp>
      <p:graphicFrame>
        <p:nvGraphicFramePr>
          <p:cNvPr id="18" name="表格 17"/>
          <p:cNvGraphicFramePr>
            <a:graphicFrameLocks noGrp="1"/>
          </p:cNvGraphicFramePr>
          <p:nvPr>
            <p:extLst>
              <p:ext uri="{D42A27DB-BD31-4B8C-83A1-F6EECF244321}">
                <p14:modId xmlns:p14="http://schemas.microsoft.com/office/powerpoint/2010/main" val="2435249283"/>
              </p:ext>
            </p:extLst>
          </p:nvPr>
        </p:nvGraphicFramePr>
        <p:xfrm>
          <a:off x="2471809" y="4354114"/>
          <a:ext cx="8557957" cy="2057400"/>
        </p:xfrm>
        <a:graphic>
          <a:graphicData uri="http://schemas.openxmlformats.org/drawingml/2006/table">
            <a:tbl>
              <a:tblPr firstRow="1" bandRow="1">
                <a:tableStyleId>{5FD0F851-EC5A-4D38-B0AD-8093EC10F338}</a:tableStyleId>
              </a:tblPr>
              <a:tblGrid>
                <a:gridCol w="1386416"/>
                <a:gridCol w="1487244"/>
                <a:gridCol w="1209962"/>
                <a:gridCol w="1877960"/>
                <a:gridCol w="2596375"/>
              </a:tblGrid>
              <a:tr h="608284">
                <a:tc>
                  <a:txBody>
                    <a:bodyPr/>
                    <a:lstStyle/>
                    <a:p>
                      <a:pPr algn="ctr"/>
                      <a:r>
                        <a:rPr lang="en-US" altLang="zh-CN" sz="1800" dirty="0" smtClean="0">
                          <a:latin typeface="Arial" pitchFamily="34" charset="0"/>
                          <a:cs typeface="Arial" pitchFamily="34" charset="0"/>
                        </a:rPr>
                        <a:t>——</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itchFamily="34" charset="0"/>
                          <a:cs typeface="Arial" pitchFamily="34" charset="0"/>
                        </a:rPr>
                        <a:t>GMV5</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itchFamily="34" charset="0"/>
                          <a:cs typeface="Arial" pitchFamily="34" charset="0"/>
                        </a:rPr>
                        <a:t>GMV6</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itchFamily="34" charset="0"/>
                          <a:cs typeface="Arial" pitchFamily="34" charset="0"/>
                        </a:rPr>
                        <a:t>Increase of static pressure</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itchFamily="34" charset="0"/>
                          <a:cs typeface="Arial" pitchFamily="34" charset="0"/>
                        </a:rPr>
                        <a:t>Result</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65676">
                <a:tc>
                  <a:txBody>
                    <a:bodyPr/>
                    <a:lstStyle/>
                    <a:p>
                      <a:pPr algn="ctr"/>
                      <a:r>
                        <a:rPr lang="en-US" altLang="zh-CN" sz="1800" dirty="0" smtClean="0">
                          <a:latin typeface="Arial" pitchFamily="34" charset="0"/>
                          <a:ea typeface="微软雅黑" pitchFamily="34" charset="-122"/>
                          <a:cs typeface="Arial" pitchFamily="34" charset="0"/>
                        </a:rPr>
                        <a:t>External static pressure</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latin typeface="Arial" pitchFamily="34" charset="0"/>
                          <a:ea typeface="微软雅黑" pitchFamily="34" charset="-122"/>
                          <a:cs typeface="Arial" pitchFamily="34" charset="0"/>
                        </a:rPr>
                        <a:t>82Pa</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000" b="1" dirty="0" smtClean="0">
                          <a:solidFill>
                            <a:srgbClr val="FF0000"/>
                          </a:solidFill>
                          <a:latin typeface="Arial" pitchFamily="34" charset="0"/>
                          <a:ea typeface="微软雅黑" pitchFamily="34" charset="-122"/>
                          <a:cs typeface="Arial" pitchFamily="34" charset="0"/>
                        </a:rPr>
                        <a:t>110Pa</a:t>
                      </a:r>
                      <a:endParaRPr lang="zh-CN" altLang="en-US" sz="2000" b="1" dirty="0">
                        <a:solidFill>
                          <a:srgbClr val="FF0000"/>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000" b="1" dirty="0" smtClean="0">
                          <a:solidFill>
                            <a:srgbClr val="FF0000"/>
                          </a:solidFill>
                          <a:latin typeface="Arial" pitchFamily="34" charset="0"/>
                          <a:ea typeface="微软雅黑" pitchFamily="34" charset="-122"/>
                          <a:cs typeface="Arial" pitchFamily="34" charset="0"/>
                        </a:rPr>
                        <a:t>34%</a:t>
                      </a:r>
                      <a:endParaRPr lang="zh-CN" altLang="en-US" sz="2000" b="1" dirty="0">
                        <a:solidFill>
                          <a:srgbClr val="FF0000"/>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zh-CN" sz="1800" dirty="0" smtClean="0">
                          <a:latin typeface="Arial" pitchFamily="34" charset="0"/>
                          <a:ea typeface="微软雅黑" pitchFamily="34" charset="-122"/>
                          <a:cs typeface="Arial" pitchFamily="34" charset="0"/>
                        </a:rPr>
                        <a:t>Lower the requirements for engineering applications; more convenient for equipment</a:t>
                      </a:r>
                      <a:r>
                        <a:rPr lang="en-US" altLang="zh-CN" sz="1800" baseline="0" dirty="0" smtClean="0">
                          <a:latin typeface="Arial" pitchFamily="34" charset="0"/>
                          <a:ea typeface="微软雅黑" pitchFamily="34" charset="-122"/>
                          <a:cs typeface="Arial" pitchFamily="34" charset="0"/>
                        </a:rPr>
                        <a:t> layer design</a:t>
                      </a:r>
                      <a:endParaRPr lang="zh-CN" altLang="en-US" sz="1800" dirty="0">
                        <a:solidFill>
                          <a:schemeClr val="bg1"/>
                        </a:solidFill>
                        <a:latin typeface="Arial" pitchFamily="34" charset="0"/>
                        <a:ea typeface="微软雅黑" panose="020B0503020204020204" pitchFamily="34" charset="-122"/>
                        <a:cs typeface="Arial" pitchFamily="34" charset="0"/>
                      </a:endParaRPr>
                    </a:p>
                  </a:txBody>
                  <a:tcPr marL="67735" marR="677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6" name="矩形 25"/>
          <p:cNvSpPr/>
          <p:nvPr/>
        </p:nvSpPr>
        <p:spPr>
          <a:xfrm>
            <a:off x="1899993" y="232717"/>
            <a:ext cx="4232249"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grpSp>
        <p:nvGrpSpPr>
          <p:cNvPr id="3" name="组合 2"/>
          <p:cNvGrpSpPr/>
          <p:nvPr/>
        </p:nvGrpSpPr>
        <p:grpSpPr>
          <a:xfrm>
            <a:off x="4068169" y="1562101"/>
            <a:ext cx="7092241" cy="2396079"/>
            <a:chOff x="3635032" y="1218443"/>
            <a:chExt cx="7092241" cy="2396079"/>
          </a:xfrm>
        </p:grpSpPr>
        <p:grpSp>
          <p:nvGrpSpPr>
            <p:cNvPr id="19" name="组合 18"/>
            <p:cNvGrpSpPr/>
            <p:nvPr/>
          </p:nvGrpSpPr>
          <p:grpSpPr>
            <a:xfrm>
              <a:off x="3847605" y="1218443"/>
              <a:ext cx="6779988" cy="1790543"/>
              <a:chOff x="3026" y="916464"/>
              <a:chExt cx="6915069" cy="1687300"/>
            </a:xfrm>
          </p:grpSpPr>
          <p:pic>
            <p:nvPicPr>
              <p:cNvPr id="20" name="图片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6" y="916464"/>
                <a:ext cx="1737202" cy="168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0" descr="电机1.png"/>
              <p:cNvPicPr>
                <a:picLocks noChangeAspect="1"/>
              </p:cNvPicPr>
              <p:nvPr/>
            </p:nvPicPr>
            <p:blipFill rotWithShape="1">
              <a:blip r:embed="rId4" cstate="print">
                <a:extLst>
                  <a:ext uri="{28A0092B-C50C-407E-A947-70E740481C1C}">
                    <a14:useLocalDpi xmlns:a14="http://schemas.microsoft.com/office/drawing/2010/main" val="0"/>
                  </a:ext>
                </a:extLst>
              </a:blip>
              <a:srcRect r="-9187"/>
              <a:stretch/>
            </p:blipFill>
            <p:spPr bwMode="auto">
              <a:xfrm>
                <a:off x="5738745" y="1152359"/>
                <a:ext cx="1179350" cy="142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矩形 21"/>
            <p:cNvSpPr/>
            <p:nvPr/>
          </p:nvSpPr>
          <p:spPr>
            <a:xfrm>
              <a:off x="3635032" y="3100529"/>
              <a:ext cx="2128412" cy="513993"/>
            </a:xfrm>
            <a:prstGeom prst="rect">
              <a:avLst/>
            </a:prstGeom>
          </p:spPr>
          <p:txBody>
            <a:bodyPr wrap="square" lIns="21342" tIns="10671" rIns="21342" bIns="10671">
              <a:spAutoFit/>
            </a:bodyPr>
            <a:lstStyle/>
            <a:p>
              <a:pPr algn="ctr"/>
              <a:r>
                <a:rPr lang="en-US" altLang="zh-CN" sz="1600" dirty="0" smtClean="0">
                  <a:latin typeface="Arial" pitchFamily="34" charset="0"/>
                  <a:ea typeface="微软雅黑" panose="020B0503020204020204" pitchFamily="34" charset="-122"/>
                  <a:cs typeface="Arial" pitchFamily="34" charset="0"/>
                </a:rPr>
                <a:t>Resistance fan with four blades</a:t>
              </a:r>
              <a:endParaRPr lang="zh-CN" altLang="en-US" sz="1600" dirty="0">
                <a:latin typeface="Arial" pitchFamily="34" charset="0"/>
                <a:ea typeface="微软雅黑" panose="020B0503020204020204" pitchFamily="34" charset="-122"/>
                <a:cs typeface="Arial" pitchFamily="34" charset="0"/>
              </a:endParaRPr>
            </a:p>
          </p:txBody>
        </p:sp>
        <p:sp>
          <p:nvSpPr>
            <p:cNvPr id="23" name="矩形 22"/>
            <p:cNvSpPr/>
            <p:nvPr/>
          </p:nvSpPr>
          <p:spPr>
            <a:xfrm>
              <a:off x="6487650" y="3100529"/>
              <a:ext cx="2128608" cy="267772"/>
            </a:xfrm>
            <a:prstGeom prst="rect">
              <a:avLst/>
            </a:prstGeom>
          </p:spPr>
          <p:txBody>
            <a:bodyPr wrap="none" lIns="21342" tIns="10671" rIns="21342" bIns="10671">
              <a:spAutoFit/>
            </a:bodyPr>
            <a:lstStyle/>
            <a:p>
              <a:pPr algn="ctr"/>
              <a:r>
                <a:rPr lang="en-US" altLang="zh-CN" sz="1600" dirty="0" smtClean="0">
                  <a:latin typeface="Arial" pitchFamily="34" charset="0"/>
                  <a:ea typeface="微软雅黑" panose="020B0503020204020204" pitchFamily="34" charset="-122"/>
                  <a:cs typeface="Arial" pitchFamily="34" charset="0"/>
                </a:rPr>
                <a:t>New type of guide loop</a:t>
              </a:r>
              <a:endParaRPr lang="zh-CN" altLang="en-US" sz="1600" dirty="0">
                <a:latin typeface="Arial" pitchFamily="34" charset="0"/>
                <a:ea typeface="微软雅黑" panose="020B0503020204020204" pitchFamily="34" charset="-122"/>
                <a:cs typeface="Arial" pitchFamily="34" charset="0"/>
              </a:endParaRPr>
            </a:p>
          </p:txBody>
        </p:sp>
        <p:sp>
          <p:nvSpPr>
            <p:cNvPr id="24" name="矩形 23"/>
            <p:cNvSpPr/>
            <p:nvPr/>
          </p:nvSpPr>
          <p:spPr>
            <a:xfrm>
              <a:off x="9375031" y="3089753"/>
              <a:ext cx="1352242" cy="267772"/>
            </a:xfrm>
            <a:prstGeom prst="rect">
              <a:avLst/>
            </a:prstGeom>
          </p:spPr>
          <p:txBody>
            <a:bodyPr wrap="none" lIns="21342" tIns="10671" rIns="21342" bIns="10671">
              <a:spAutoFit/>
            </a:bodyPr>
            <a:lstStyle/>
            <a:p>
              <a:pPr algn="ctr"/>
              <a:r>
                <a:rPr lang="en-US" altLang="zh-CN" sz="1600" dirty="0" smtClean="0">
                  <a:latin typeface="Arial" pitchFamily="34" charset="0"/>
                  <a:ea typeface="微软雅黑" panose="020B0503020204020204" pitchFamily="34" charset="-122"/>
                  <a:cs typeface="Arial" pitchFamily="34" charset="0"/>
                </a:rPr>
                <a:t>Efficient motor</a:t>
              </a:r>
              <a:endParaRPr lang="zh-CN" altLang="en-US" sz="1600" dirty="0">
                <a:latin typeface="Arial" pitchFamily="34" charset="0"/>
                <a:ea typeface="微软雅黑" panose="020B0503020204020204" pitchFamily="34" charset="-122"/>
                <a:cs typeface="Arial" pitchFamily="34" charset="0"/>
              </a:endParaRPr>
            </a:p>
          </p:txBody>
        </p:sp>
        <p:pic>
          <p:nvPicPr>
            <p:cNvPr id="25" name="Picture 1"/>
            <p:cNvPicPr>
              <a:picLocks noChangeAspect="1" noChangeArrowheads="1"/>
            </p:cNvPicPr>
            <p:nvPr/>
          </p:nvPicPr>
          <p:blipFill>
            <a:blip r:embed="rId5" cstate="print"/>
            <a:srcRect/>
            <a:stretch>
              <a:fillRect/>
            </a:stretch>
          </p:blipFill>
          <p:spPr bwMode="auto">
            <a:xfrm>
              <a:off x="6628933" y="1304490"/>
              <a:ext cx="1899177" cy="1704496"/>
            </a:xfrm>
            <a:prstGeom prst="rect">
              <a:avLst/>
            </a:prstGeom>
            <a:noFill/>
            <a:ln w="9525">
              <a:noFill/>
              <a:miter lim="800000"/>
              <a:headEnd/>
              <a:tailEnd/>
            </a:ln>
            <a:effectLst/>
          </p:spPr>
        </p:pic>
        <p:sp>
          <p:nvSpPr>
            <p:cNvPr id="2" name="加号 1"/>
            <p:cNvSpPr/>
            <p:nvPr/>
          </p:nvSpPr>
          <p:spPr bwMode="auto">
            <a:xfrm>
              <a:off x="5646283" y="1892452"/>
              <a:ext cx="855023" cy="660743"/>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加号 30"/>
            <p:cNvSpPr/>
            <p:nvPr/>
          </p:nvSpPr>
          <p:spPr bwMode="auto">
            <a:xfrm>
              <a:off x="8616258" y="1892452"/>
              <a:ext cx="855023" cy="660743"/>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28" name="组合 27"/>
          <p:cNvGrpSpPr/>
          <p:nvPr/>
        </p:nvGrpSpPr>
        <p:grpSpPr>
          <a:xfrm>
            <a:off x="10337800" y="-38100"/>
            <a:ext cx="1854200" cy="833747"/>
            <a:chOff x="10337800" y="-38100"/>
            <a:chExt cx="1854200" cy="833747"/>
          </a:xfrm>
        </p:grpSpPr>
        <p:sp>
          <p:nvSpPr>
            <p:cNvPr id="29"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05508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7" name="图片 6"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8" name="矩形 7"/>
          <p:cNvSpPr/>
          <p:nvPr/>
        </p:nvSpPr>
        <p:spPr>
          <a:xfrm>
            <a:off x="0" y="772467"/>
            <a:ext cx="6639959"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②</a:t>
            </a:r>
            <a:r>
              <a:rPr lang="en-US" altLang="zh-CN" sz="2400" b="1" dirty="0" smtClean="0">
                <a:latin typeface="Arial" pitchFamily="34" charset="0"/>
                <a:ea typeface="微软雅黑" pitchFamily="34" charset="-122"/>
                <a:cs typeface="Arial" pitchFamily="34" charset="0"/>
              </a:rPr>
              <a:t>High adaptability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Fan </a:t>
            </a:r>
            <a:r>
              <a:rPr lang="en-US" altLang="zh-CN" sz="2400" b="1" dirty="0" smtClean="0">
                <a:solidFill>
                  <a:srgbClr val="FF0000"/>
                </a:solidFill>
                <a:latin typeface="Arial" pitchFamily="34" charset="0"/>
                <a:ea typeface="微软雅黑" pitchFamily="34" charset="-122"/>
                <a:cs typeface="Arial" pitchFamily="34" charset="0"/>
              </a:rPr>
              <a:t>anti-wind design</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26" name="矩形 25"/>
          <p:cNvSpPr/>
          <p:nvPr/>
        </p:nvSpPr>
        <p:spPr>
          <a:xfrm>
            <a:off x="102280" y="1311687"/>
            <a:ext cx="3343404" cy="1995527"/>
          </a:xfrm>
          <a:prstGeom prst="rect">
            <a:avLst/>
          </a:prstGeom>
        </p:spPr>
        <p:txBody>
          <a:bodyPr wrap="square" lIns="55988" tIns="27994" rIns="55988" bIns="27994">
            <a:spAutoFit/>
          </a:bodyPr>
          <a:lstStyle/>
          <a:p>
            <a:pPr algn="just"/>
            <a:r>
              <a:rPr lang="en-US" altLang="zh-CN" dirty="0" smtClean="0">
                <a:latin typeface="Arial" pitchFamily="34" charset="0"/>
                <a:ea typeface="微软雅黑" pitchFamily="34" charset="-122"/>
                <a:cs typeface="Arial" pitchFamily="34" charset="0"/>
              </a:rPr>
              <a:t>When the unit is installed in the equipment room and connected to the exhaust pipe, it is easily affected by monsoon; the fan may move backwards, which will lead to startup failure.</a:t>
            </a:r>
          </a:p>
          <a:p>
            <a:pPr algn="just"/>
            <a:endParaRPr lang="en-US" altLang="zh-CN" dirty="0">
              <a:latin typeface="Arial" pitchFamily="34" charset="0"/>
              <a:ea typeface="微软雅黑" pitchFamily="34" charset="-122"/>
              <a:cs typeface="Arial" pitchFamily="34" charset="0"/>
            </a:endParaRPr>
          </a:p>
        </p:txBody>
      </p:sp>
      <p:grpSp>
        <p:nvGrpSpPr>
          <p:cNvPr id="11" name="组合 10"/>
          <p:cNvGrpSpPr/>
          <p:nvPr/>
        </p:nvGrpSpPr>
        <p:grpSpPr>
          <a:xfrm>
            <a:off x="3620976" y="3573463"/>
            <a:ext cx="8169973" cy="3185584"/>
            <a:chOff x="3515096" y="3501138"/>
            <a:chExt cx="8116948" cy="3185584"/>
          </a:xfrm>
        </p:grpSpPr>
        <p:pic>
          <p:nvPicPr>
            <p:cNvPr id="5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57" t="24425" r="13846"/>
            <a:stretch/>
          </p:blipFill>
          <p:spPr bwMode="auto">
            <a:xfrm>
              <a:off x="3550527" y="3501138"/>
              <a:ext cx="3709669" cy="280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3152" y="3582431"/>
              <a:ext cx="3696093" cy="27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15096" y="6317390"/>
              <a:ext cx="3895107" cy="369332"/>
            </a:xfrm>
            <a:prstGeom prst="rect">
              <a:avLst/>
            </a:prstGeom>
            <a:noFill/>
          </p:spPr>
          <p:txBody>
            <a:bodyPr wrap="square" rtlCol="0">
              <a:spAutoFit/>
            </a:bodyPr>
            <a:lstStyle/>
            <a:p>
              <a:r>
                <a:rPr lang="en-US" altLang="zh-CN" dirty="0" smtClean="0">
                  <a:latin typeface="Arial" pitchFamily="34" charset="0"/>
                  <a:ea typeface="微软雅黑" pitchFamily="34" charset="-122"/>
                  <a:cs typeface="Arial" pitchFamily="34" charset="0"/>
                </a:rPr>
                <a:t>General fan anti-wind startup curve</a:t>
              </a:r>
              <a:endParaRPr lang="zh-CN" altLang="en-US" dirty="0">
                <a:latin typeface="Arial" pitchFamily="34" charset="0"/>
                <a:ea typeface="微软雅黑" pitchFamily="34" charset="-122"/>
                <a:cs typeface="Arial" pitchFamily="34" charset="0"/>
              </a:endParaRPr>
            </a:p>
          </p:txBody>
        </p:sp>
        <p:sp>
          <p:nvSpPr>
            <p:cNvPr id="54" name="TextBox 53"/>
            <p:cNvSpPr txBox="1"/>
            <p:nvPr/>
          </p:nvSpPr>
          <p:spPr>
            <a:xfrm>
              <a:off x="7803401" y="6317390"/>
              <a:ext cx="3828643" cy="369332"/>
            </a:xfrm>
            <a:prstGeom prst="rect">
              <a:avLst/>
            </a:prstGeom>
            <a:noFill/>
          </p:spPr>
          <p:txBody>
            <a:bodyPr wrap="square" rtlCol="0">
              <a:spAutoFit/>
            </a:bodyPr>
            <a:lstStyle/>
            <a:p>
              <a:r>
                <a:rPr lang="en-US" altLang="zh-CN" dirty="0" smtClean="0">
                  <a:latin typeface="Arial" pitchFamily="34" charset="0"/>
                  <a:ea typeface="微软雅黑" pitchFamily="34" charset="-122"/>
                  <a:cs typeface="Arial" pitchFamily="34" charset="0"/>
                </a:rPr>
                <a:t>GMV6</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fan anti-wind startup curve</a:t>
              </a:r>
              <a:endParaRPr lang="zh-CN" altLang="en-US" dirty="0">
                <a:latin typeface="Arial" pitchFamily="34" charset="0"/>
                <a:ea typeface="微软雅黑" pitchFamily="34" charset="-122"/>
                <a:cs typeface="Arial" pitchFamily="34" charset="0"/>
              </a:endParaRPr>
            </a:p>
          </p:txBody>
        </p:sp>
      </p:grpSp>
      <p:sp>
        <p:nvSpPr>
          <p:cNvPr id="43" name="矩形 42"/>
          <p:cNvSpPr/>
          <p:nvPr/>
        </p:nvSpPr>
        <p:spPr>
          <a:xfrm>
            <a:off x="1899993" y="232717"/>
            <a:ext cx="4232249"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sp>
        <p:nvSpPr>
          <p:cNvPr id="12" name="矩形 11"/>
          <p:cNvSpPr/>
          <p:nvPr/>
        </p:nvSpPr>
        <p:spPr>
          <a:xfrm>
            <a:off x="98341" y="3727463"/>
            <a:ext cx="3347343" cy="923330"/>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GMV6 adopts energy braking control to ensure the normal start of the unit.</a:t>
            </a:r>
            <a:endParaRPr lang="en-US" altLang="zh-CN" dirty="0">
              <a:latin typeface="Arial" pitchFamily="34" charset="0"/>
              <a:ea typeface="微软雅黑" panose="020B0503020204020204" pitchFamily="34" charset="-122"/>
              <a:cs typeface="Arial" pitchFamily="34" charset="0"/>
            </a:endParaRPr>
          </a:p>
        </p:txBody>
      </p:sp>
      <p:grpSp>
        <p:nvGrpSpPr>
          <p:cNvPr id="44" name="组合 43"/>
          <p:cNvGrpSpPr/>
          <p:nvPr/>
        </p:nvGrpSpPr>
        <p:grpSpPr>
          <a:xfrm>
            <a:off x="10337800" y="-38100"/>
            <a:ext cx="1854200" cy="833747"/>
            <a:chOff x="10337800" y="-38100"/>
            <a:chExt cx="1854200" cy="833747"/>
          </a:xfrm>
        </p:grpSpPr>
        <p:sp>
          <p:nvSpPr>
            <p:cNvPr id="45"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6"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10" name="组合 9"/>
          <p:cNvGrpSpPr/>
          <p:nvPr/>
        </p:nvGrpSpPr>
        <p:grpSpPr>
          <a:xfrm>
            <a:off x="3547765" y="1260542"/>
            <a:ext cx="8405738" cy="2258954"/>
            <a:chOff x="3547765" y="1006542"/>
            <a:chExt cx="8405738" cy="2258954"/>
          </a:xfrm>
        </p:grpSpPr>
        <p:pic>
          <p:nvPicPr>
            <p:cNvPr id="29" name="Picture 2" descr="D:\Studio\ESP.png"/>
            <p:cNvPicPr>
              <a:picLocks noChangeAspect="1" noChangeArrowheads="1"/>
            </p:cNvPicPr>
            <p:nvPr/>
          </p:nvPicPr>
          <p:blipFill rotWithShape="1">
            <a:blip r:embed="rId5" cstate="print"/>
            <a:srcRect b="59535"/>
            <a:stretch/>
          </p:blipFill>
          <p:spPr bwMode="auto">
            <a:xfrm>
              <a:off x="3547765" y="1136249"/>
              <a:ext cx="2317475" cy="2123410"/>
            </a:xfrm>
            <a:prstGeom prst="rect">
              <a:avLst/>
            </a:prstGeom>
            <a:noFill/>
            <a:effectLst>
              <a:outerShdw blurRad="63500" sx="102000" sy="102000" algn="ctr" rotWithShape="0">
                <a:prstClr val="black">
                  <a:alpha val="40000"/>
                </a:prstClr>
              </a:outerShdw>
            </a:effectLst>
          </p:spPr>
        </p:pic>
        <p:sp>
          <p:nvSpPr>
            <p:cNvPr id="30" name="右箭头 29"/>
            <p:cNvSpPr/>
            <p:nvPr/>
          </p:nvSpPr>
          <p:spPr bwMode="auto">
            <a:xfrm>
              <a:off x="3737841" y="1302512"/>
              <a:ext cx="521226" cy="21384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4691" tIns="37345" rIns="74691" bIns="37345" numCol="1" rtlCol="0" anchor="t" anchorCtr="0" compatLnSpc="1"/>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pic>
          <p:nvPicPr>
            <p:cNvPr id="31" name="图片 10" descr="电机1.png"/>
            <p:cNvPicPr>
              <a:picLocks noChangeAspect="1"/>
            </p:cNvPicPr>
            <p:nvPr/>
          </p:nvPicPr>
          <p:blipFill rotWithShape="1">
            <a:blip r:embed="rId6" cstate="print">
              <a:extLst>
                <a:ext uri="{28A0092B-C50C-407E-A947-70E740481C1C}">
                  <a14:useLocalDpi xmlns:a14="http://schemas.microsoft.com/office/drawing/2010/main" val="0"/>
                </a:ext>
              </a:extLst>
            </a:blip>
            <a:srcRect r="-9187"/>
            <a:stretch/>
          </p:blipFill>
          <p:spPr bwMode="auto">
            <a:xfrm>
              <a:off x="5328978" y="1793572"/>
              <a:ext cx="152768" cy="20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31"/>
            <p:cNvSpPr/>
            <p:nvPr/>
          </p:nvSpPr>
          <p:spPr>
            <a:xfrm>
              <a:off x="3573480" y="1534696"/>
              <a:ext cx="1045028" cy="267772"/>
            </a:xfrm>
            <a:prstGeom prst="rect">
              <a:avLst/>
            </a:prstGeom>
          </p:spPr>
          <p:txBody>
            <a:bodyPr wrap="square" lIns="21342" tIns="10671" rIns="21342" bIns="10671">
              <a:spAutoFit/>
            </a:bodyPr>
            <a:lstStyle/>
            <a:p>
              <a:r>
                <a:rPr lang="en-US" altLang="zh-CN" sz="1600" b="1" dirty="0" smtClean="0">
                  <a:latin typeface="Arial" pitchFamily="34" charset="0"/>
                  <a:ea typeface="微软雅黑" panose="020B0503020204020204" pitchFamily="34" charset="-122"/>
                  <a:cs typeface="Arial" pitchFamily="34" charset="0"/>
                </a:rPr>
                <a:t>Monsoon </a:t>
              </a:r>
              <a:endParaRPr lang="zh-CN" altLang="en-US" sz="1600" b="1" dirty="0">
                <a:latin typeface="Arial" pitchFamily="34" charset="0"/>
                <a:ea typeface="微软雅黑" panose="020B0503020204020204" pitchFamily="34" charset="-122"/>
                <a:cs typeface="Arial" pitchFamily="34" charset="0"/>
              </a:endParaRPr>
            </a:p>
          </p:txBody>
        </p:sp>
        <p:sp>
          <p:nvSpPr>
            <p:cNvPr id="33" name="矩形 32"/>
            <p:cNvSpPr/>
            <p:nvPr/>
          </p:nvSpPr>
          <p:spPr>
            <a:xfrm>
              <a:off x="5481746" y="1621970"/>
              <a:ext cx="43165" cy="160050"/>
            </a:xfrm>
            <a:prstGeom prst="rect">
              <a:avLst/>
            </a:prstGeom>
          </p:spPr>
          <p:txBody>
            <a:bodyPr wrap="none" lIns="21342" tIns="10671" rIns="21342" bIns="10671">
              <a:spAutoFit/>
            </a:bodyPr>
            <a:lstStyle/>
            <a:p>
              <a:endParaRPr lang="zh-CN" altLang="en-US" sz="900" dirty="0">
                <a:latin typeface="Arial" pitchFamily="34" charset="0"/>
                <a:ea typeface="微软雅黑" panose="020B0503020204020204" pitchFamily="34" charset="-122"/>
                <a:cs typeface="Arial" pitchFamily="34" charset="0"/>
              </a:endParaRPr>
            </a:p>
          </p:txBody>
        </p:sp>
        <p:sp>
          <p:nvSpPr>
            <p:cNvPr id="34" name="矩形 33"/>
            <p:cNvSpPr/>
            <p:nvPr/>
          </p:nvSpPr>
          <p:spPr>
            <a:xfrm>
              <a:off x="6355919" y="1006542"/>
              <a:ext cx="2748285" cy="352418"/>
            </a:xfrm>
            <a:prstGeom prst="rect">
              <a:avLst/>
            </a:prstGeom>
            <a:noFill/>
          </p:spPr>
          <p:txBody>
            <a:bodyPr wrap="square" lIns="74691" tIns="37345" rIns="74691" bIns="37345">
              <a:spAutoFit/>
            </a:bodyPr>
            <a:lstStyle/>
            <a:p>
              <a:pPr algn="ctr"/>
              <a:r>
                <a:rPr lang="en-US" altLang="zh-CN" b="1" dirty="0" smtClean="0">
                  <a:latin typeface="Arial" pitchFamily="34" charset="0"/>
                  <a:ea typeface="微软雅黑" panose="020B0503020204020204" pitchFamily="34" charset="-122"/>
                  <a:cs typeface="Arial" pitchFamily="34" charset="0"/>
                </a:rPr>
                <a:t>Anti-wind technology</a:t>
              </a:r>
              <a:endParaRPr lang="zh-CN" altLang="en-US" b="1" dirty="0">
                <a:latin typeface="Arial" pitchFamily="34" charset="0"/>
                <a:ea typeface="微软雅黑" panose="020B0503020204020204" pitchFamily="34" charset="-122"/>
                <a:cs typeface="Arial" pitchFamily="34" charset="0"/>
              </a:endParaRPr>
            </a:p>
          </p:txBody>
        </p:sp>
        <p:sp>
          <p:nvSpPr>
            <p:cNvPr id="35" name="加号 34"/>
            <p:cNvSpPr/>
            <p:nvPr/>
          </p:nvSpPr>
          <p:spPr bwMode="auto">
            <a:xfrm>
              <a:off x="5940291" y="1637734"/>
              <a:ext cx="511383" cy="713567"/>
            </a:xfrm>
            <a:prstGeom prst="mathPlus">
              <a:avLst/>
            </a:prstGeom>
            <a:solidFill>
              <a:srgbClr val="00CC99"/>
            </a:solidFill>
            <a:ln w="9525" cap="flat" cmpd="sng" algn="ctr">
              <a:noFill/>
              <a:prstDash val="solid"/>
              <a:round/>
              <a:headEnd type="none" w="med" len="med"/>
              <a:tailEnd type="none" w="med" len="med"/>
            </a:ln>
            <a:effectLst/>
          </p:spPr>
          <p:txBody>
            <a:bodyPr vert="horz" wrap="square" lIns="74691" tIns="37345" rIns="74691" bIns="37345" numCol="1" rtlCol="0" anchor="t" anchorCtr="0" compatLnSpc="1"/>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sp>
          <p:nvSpPr>
            <p:cNvPr id="36" name="等于号 35"/>
            <p:cNvSpPr/>
            <p:nvPr/>
          </p:nvSpPr>
          <p:spPr bwMode="auto">
            <a:xfrm>
              <a:off x="8916002" y="1793572"/>
              <a:ext cx="725424" cy="372548"/>
            </a:xfrm>
            <a:prstGeom prst="mathEqual">
              <a:avLst/>
            </a:prstGeom>
            <a:solidFill>
              <a:srgbClr val="00CC99"/>
            </a:solidFill>
            <a:ln w="9525" cap="flat" cmpd="sng" algn="ctr">
              <a:noFill/>
              <a:prstDash val="solid"/>
              <a:round/>
              <a:headEnd type="none" w="med" len="med"/>
              <a:tailEnd type="none" w="med" len="med"/>
            </a:ln>
            <a:effectLst/>
          </p:spPr>
          <p:txBody>
            <a:bodyPr vert="horz" wrap="square" lIns="74691" tIns="37345" rIns="74691" bIns="37345" numCol="1" rtlCol="0" anchor="t" anchorCtr="0" compatLnSpc="1"/>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pic>
          <p:nvPicPr>
            <p:cNvPr id="37" name="Picture 2" descr="D:\Studio\ESP.png"/>
            <p:cNvPicPr>
              <a:picLocks noChangeAspect="1" noChangeArrowheads="1"/>
            </p:cNvPicPr>
            <p:nvPr/>
          </p:nvPicPr>
          <p:blipFill rotWithShape="1">
            <a:blip r:embed="rId5" cstate="print"/>
            <a:srcRect b="59535"/>
            <a:stretch/>
          </p:blipFill>
          <p:spPr bwMode="auto">
            <a:xfrm>
              <a:off x="9641426" y="1141195"/>
              <a:ext cx="2312077" cy="2118464"/>
            </a:xfrm>
            <a:prstGeom prst="rect">
              <a:avLst/>
            </a:prstGeom>
            <a:noFill/>
            <a:effectLst>
              <a:outerShdw blurRad="63500" sx="102000" sy="102000" algn="ctr" rotWithShape="0">
                <a:prstClr val="black">
                  <a:alpha val="40000"/>
                </a:prstClr>
              </a:outerShdw>
            </a:effectLst>
          </p:spPr>
        </p:pic>
        <p:sp>
          <p:nvSpPr>
            <p:cNvPr id="38" name="右箭头 37"/>
            <p:cNvSpPr/>
            <p:nvPr/>
          </p:nvSpPr>
          <p:spPr bwMode="auto">
            <a:xfrm rot="10800000">
              <a:off x="9696786" y="1272919"/>
              <a:ext cx="520012" cy="216850"/>
            </a:xfrm>
            <a:prstGeom prst="rightArrow">
              <a:avLst/>
            </a:prstGeom>
            <a:solidFill>
              <a:srgbClr val="00B050"/>
            </a:solidFill>
            <a:ln w="3810" cap="flat" cmpd="sng" algn="ctr">
              <a:solidFill>
                <a:schemeClr val="tx1"/>
              </a:solidFill>
              <a:prstDash val="solid"/>
              <a:round/>
              <a:headEnd type="none" w="med" len="med"/>
              <a:tailEnd type="none" w="med" len="med"/>
            </a:ln>
            <a:effectLst/>
          </p:spPr>
          <p:txBody>
            <a:bodyPr vert="horz" wrap="square" lIns="74691" tIns="37345" rIns="74691" bIns="37345" numCol="1" rtlCol="0" anchor="t" anchorCtr="0" compatLnSpc="1"/>
            <a:lstStyle/>
            <a:p>
              <a:pPr defTabSz="746909" eaLnBrk="0" hangingPunct="0"/>
              <a:endParaRPr lang="zh-CN" altLang="en-US" sz="1050">
                <a:latin typeface="Arial" pitchFamily="34" charset="0"/>
                <a:ea typeface="微软雅黑" panose="020B0503020204020204" pitchFamily="34" charset="-122"/>
                <a:cs typeface="Arial" pitchFamily="34" charset="0"/>
              </a:endParaRPr>
            </a:p>
          </p:txBody>
        </p:sp>
        <p:sp>
          <p:nvSpPr>
            <p:cNvPr id="40" name="矩形 39"/>
            <p:cNvSpPr/>
            <p:nvPr/>
          </p:nvSpPr>
          <p:spPr>
            <a:xfrm>
              <a:off x="8740683" y="1722443"/>
              <a:ext cx="43165" cy="160050"/>
            </a:xfrm>
            <a:prstGeom prst="rect">
              <a:avLst/>
            </a:prstGeom>
          </p:spPr>
          <p:txBody>
            <a:bodyPr wrap="none" lIns="21342" tIns="10671" rIns="21342" bIns="10671">
              <a:spAutoFit/>
            </a:bodyPr>
            <a:lstStyle/>
            <a:p>
              <a:endParaRPr lang="zh-CN" altLang="en-US" sz="900" dirty="0">
                <a:latin typeface="Arial" pitchFamily="34" charset="0"/>
                <a:ea typeface="微软雅黑" panose="020B0503020204020204" pitchFamily="34" charset="-122"/>
                <a:cs typeface="Arial" pitchFamily="34" charset="0"/>
              </a:endParaRPr>
            </a:p>
          </p:txBody>
        </p:sp>
        <p:sp>
          <p:nvSpPr>
            <p:cNvPr id="41" name="右箭头 40"/>
            <p:cNvSpPr/>
            <p:nvPr/>
          </p:nvSpPr>
          <p:spPr bwMode="auto">
            <a:xfrm rot="21449741">
              <a:off x="10200178" y="2489373"/>
              <a:ext cx="520012" cy="216850"/>
            </a:xfrm>
            <a:prstGeom prst="rightArrow">
              <a:avLst/>
            </a:prstGeom>
            <a:solidFill>
              <a:srgbClr val="00B050"/>
            </a:solidFill>
            <a:ln w="3810" cap="flat" cmpd="sng" algn="ctr">
              <a:solidFill>
                <a:schemeClr val="tx1"/>
              </a:solidFill>
              <a:prstDash val="solid"/>
              <a:round/>
              <a:headEnd type="none" w="med" len="med"/>
              <a:tailEnd type="none" w="med" len="med"/>
            </a:ln>
            <a:effectLst/>
          </p:spPr>
          <p:txBody>
            <a:bodyPr vert="horz" wrap="square" lIns="74691" tIns="37345" rIns="74691" bIns="37345" numCol="1" rtlCol="0" anchor="t" anchorCtr="0" compatLnSpc="1"/>
            <a:lstStyle/>
            <a:p>
              <a:pPr defTabSz="746909" eaLnBrk="0" hangingPunct="0"/>
              <a:endParaRPr lang="zh-CN" altLang="en-US" sz="1050">
                <a:latin typeface="Arial" pitchFamily="34" charset="0"/>
                <a:ea typeface="微软雅黑" panose="020B0503020204020204" pitchFamily="34" charset="-122"/>
                <a:cs typeface="Arial" pitchFamily="34" charset="0"/>
              </a:endParaRPr>
            </a:p>
          </p:txBody>
        </p:sp>
        <p:sp>
          <p:nvSpPr>
            <p:cNvPr id="42" name="矩形 41"/>
            <p:cNvSpPr/>
            <p:nvPr/>
          </p:nvSpPr>
          <p:spPr>
            <a:xfrm>
              <a:off x="9698566" y="1589239"/>
              <a:ext cx="1799992" cy="267772"/>
            </a:xfrm>
            <a:prstGeom prst="rect">
              <a:avLst/>
            </a:prstGeom>
          </p:spPr>
          <p:txBody>
            <a:bodyPr wrap="none" lIns="21342" tIns="10671" rIns="21342" bIns="10671">
              <a:spAutoFit/>
            </a:bodyPr>
            <a:lstStyle/>
            <a:p>
              <a:r>
                <a:rPr lang="en-US" altLang="zh-CN" sz="1600" b="1" dirty="0" smtClean="0">
                  <a:latin typeface="Arial" pitchFamily="34" charset="0"/>
                  <a:ea typeface="微软雅黑" panose="020B0503020204020204" pitchFamily="34" charset="-122"/>
                  <a:cs typeface="Arial" pitchFamily="34" charset="0"/>
                </a:rPr>
                <a:t>Successfully start</a:t>
              </a:r>
              <a:endParaRPr lang="zh-CN" altLang="en-US" sz="1600" b="1" dirty="0">
                <a:latin typeface="Arial" pitchFamily="34" charset="0"/>
                <a:ea typeface="微软雅黑" panose="020B0503020204020204" pitchFamily="34" charset="-122"/>
                <a:cs typeface="Arial" pitchFamily="34" charset="0"/>
              </a:endParaRPr>
            </a:p>
          </p:txBody>
        </p:sp>
        <p:sp>
          <p:nvSpPr>
            <p:cNvPr id="50" name="矩形 49"/>
            <p:cNvSpPr/>
            <p:nvPr/>
          </p:nvSpPr>
          <p:spPr>
            <a:xfrm>
              <a:off x="7386968" y="2943855"/>
              <a:ext cx="732730" cy="321641"/>
            </a:xfrm>
            <a:prstGeom prst="rect">
              <a:avLst/>
            </a:prstGeom>
            <a:noFill/>
          </p:spPr>
          <p:txBody>
            <a:bodyPr wrap="none" lIns="74691" tIns="37345" rIns="74691" bIns="37345">
              <a:spAutoFit/>
            </a:bodyPr>
            <a:lstStyle/>
            <a:p>
              <a:pPr algn="ctr"/>
              <a:r>
                <a:rPr lang="en-US" altLang="zh-CN" sz="1600" b="1" dirty="0">
                  <a:latin typeface="Arial" pitchFamily="34" charset="0"/>
                  <a:ea typeface="微软雅黑" panose="020B0503020204020204" pitchFamily="34" charset="-122"/>
                  <a:cs typeface="Arial" pitchFamily="34" charset="0"/>
                </a:rPr>
                <a:t>GMV6</a:t>
              </a:r>
              <a:endParaRPr lang="zh-CN" altLang="en-US" sz="1600" b="1" dirty="0">
                <a:latin typeface="Arial" pitchFamily="34" charset="0"/>
                <a:ea typeface="微软雅黑" panose="020B0503020204020204" pitchFamily="34" charset="-122"/>
                <a:cs typeface="Arial" pitchFamily="34" charset="0"/>
              </a:endParaRPr>
            </a:p>
          </p:txBody>
        </p:sp>
      </p:grpSp>
      <p:grpSp>
        <p:nvGrpSpPr>
          <p:cNvPr id="9" name="组合 8"/>
          <p:cNvGrpSpPr/>
          <p:nvPr/>
        </p:nvGrpSpPr>
        <p:grpSpPr>
          <a:xfrm>
            <a:off x="6488131" y="1655673"/>
            <a:ext cx="2397798" cy="1488215"/>
            <a:chOff x="3592561" y="2774429"/>
            <a:chExt cx="5619802" cy="3487981"/>
          </a:xfrm>
        </p:grpSpPr>
        <p:pic>
          <p:nvPicPr>
            <p:cNvPr id="4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2561" y="2774429"/>
              <a:ext cx="5619802" cy="34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bwMode="auto">
            <a:xfrm>
              <a:off x="3717885" y="2971481"/>
              <a:ext cx="407742" cy="3074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9" name="矩形 48"/>
            <p:cNvSpPr/>
            <p:nvPr/>
          </p:nvSpPr>
          <p:spPr bwMode="auto">
            <a:xfrm>
              <a:off x="5201490" y="5953792"/>
              <a:ext cx="1776826" cy="3074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51" name="矩形 50"/>
            <p:cNvSpPr/>
            <p:nvPr/>
          </p:nvSpPr>
          <p:spPr bwMode="auto">
            <a:xfrm>
              <a:off x="3702215" y="4252441"/>
              <a:ext cx="234933" cy="3074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55" name="矩形 54"/>
            <p:cNvSpPr/>
            <p:nvPr/>
          </p:nvSpPr>
          <p:spPr bwMode="auto">
            <a:xfrm>
              <a:off x="3998535" y="5263094"/>
              <a:ext cx="294332" cy="15592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Tree>
    <p:extLst>
      <p:ext uri="{BB962C8B-B14F-4D97-AF65-F5344CB8AC3E}">
        <p14:creationId xmlns:p14="http://schemas.microsoft.com/office/powerpoint/2010/main" val="410963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7" name="图片 6"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8" name="矩形 7"/>
          <p:cNvSpPr/>
          <p:nvPr/>
        </p:nvSpPr>
        <p:spPr>
          <a:xfrm>
            <a:off x="0" y="772467"/>
            <a:ext cx="6522940"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②</a:t>
            </a:r>
            <a:r>
              <a:rPr lang="en-US" altLang="zh-CN" sz="2400" b="1" dirty="0" smtClean="0">
                <a:latin typeface="Arial" pitchFamily="34" charset="0"/>
                <a:ea typeface="微软雅黑" pitchFamily="34" charset="-122"/>
                <a:cs typeface="Arial" pitchFamily="34" charset="0"/>
              </a:rPr>
              <a:t>High adaptability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Multiple </a:t>
            </a:r>
            <a:r>
              <a:rPr lang="en-US" altLang="zh-CN" sz="2400" b="1" dirty="0" smtClean="0">
                <a:solidFill>
                  <a:srgbClr val="FF0000"/>
                </a:solidFill>
                <a:latin typeface="Arial" pitchFamily="34" charset="0"/>
                <a:ea typeface="微软雅黑" pitchFamily="34" charset="-122"/>
                <a:cs typeface="Arial" pitchFamily="34" charset="0"/>
              </a:rPr>
              <a:t>protections</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43" name="矩形 42"/>
          <p:cNvSpPr/>
          <p:nvPr/>
        </p:nvSpPr>
        <p:spPr>
          <a:xfrm>
            <a:off x="1899993" y="232717"/>
            <a:ext cx="4232249"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sp>
        <p:nvSpPr>
          <p:cNvPr id="44" name="矩形 43"/>
          <p:cNvSpPr/>
          <p:nvPr/>
        </p:nvSpPr>
        <p:spPr>
          <a:xfrm>
            <a:off x="219213" y="1328794"/>
            <a:ext cx="4697171" cy="369332"/>
          </a:xfrm>
          <a:prstGeom prst="rect">
            <a:avLst/>
          </a:prstGeom>
        </p:spPr>
        <p:txBody>
          <a:bodyPr wrap="square">
            <a:spAutoFit/>
          </a:bodyPr>
          <a:lstStyle/>
          <a:p>
            <a:pPr marL="285750" indent="-285750">
              <a:buFont typeface="Wingdings" pitchFamily="2" charset="2"/>
              <a:buChar char="l"/>
              <a:defRPr/>
            </a:pPr>
            <a:r>
              <a:rPr lang="en-US" altLang="zh-CN" b="1" dirty="0" smtClean="0">
                <a:latin typeface="Arial" pitchFamily="34" charset="0"/>
                <a:cs typeface="Arial" pitchFamily="34" charset="0"/>
              </a:rPr>
              <a:t>Protection against lightning and surge</a:t>
            </a:r>
            <a:endParaRPr lang="zh-CN" altLang="en-US" b="1" dirty="0">
              <a:latin typeface="Arial" pitchFamily="34" charset="0"/>
              <a:cs typeface="Arial" pitchFamily="34" charset="0"/>
            </a:endParaRPr>
          </a:p>
        </p:txBody>
      </p:sp>
      <p:pic>
        <p:nvPicPr>
          <p:cNvPr id="6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722" y="1692554"/>
            <a:ext cx="138747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矩形 47"/>
          <p:cNvSpPr>
            <a:spLocks noChangeArrowheads="1"/>
          </p:cNvSpPr>
          <p:nvPr/>
        </p:nvSpPr>
        <p:spPr bwMode="auto">
          <a:xfrm>
            <a:off x="219213" y="4917913"/>
            <a:ext cx="2909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buFont typeface="Wingdings" panose="05000000000000000000" pitchFamily="2" charset="2"/>
              <a:buChar char="l"/>
            </a:pPr>
            <a:r>
              <a:rPr lang="en-US" altLang="zh-CN" b="1" dirty="0" smtClean="0">
                <a:cs typeface="Arial" pitchFamily="34" charset="0"/>
              </a:rPr>
              <a:t>Dust removal function</a:t>
            </a:r>
            <a:endParaRPr lang="en-US" altLang="zh-CN" b="1" dirty="0">
              <a:cs typeface="Arial" pitchFamily="34" charset="0"/>
            </a:endParaRPr>
          </a:p>
        </p:txBody>
      </p:sp>
      <p:sp>
        <p:nvSpPr>
          <p:cNvPr id="63" name="矩形 50"/>
          <p:cNvSpPr>
            <a:spLocks noChangeArrowheads="1"/>
          </p:cNvSpPr>
          <p:nvPr/>
        </p:nvSpPr>
        <p:spPr bwMode="auto">
          <a:xfrm>
            <a:off x="467339" y="5310545"/>
            <a:ext cx="63867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dirty="0" smtClean="0">
                <a:cs typeface="Arial" pitchFamily="34" charset="0"/>
              </a:rPr>
              <a:t>The unit is equipped with an auto fan reversal function. When the heat exchanger is covered with dust, it can effectively remove dust and thus improve heat exchange efficiency.</a:t>
            </a:r>
            <a:endParaRPr lang="zh-CN" altLang="en-US" dirty="0">
              <a:cs typeface="Arial" pitchFamily="34" charset="0"/>
            </a:endParaRPr>
          </a:p>
        </p:txBody>
      </p:sp>
      <p:sp>
        <p:nvSpPr>
          <p:cNvPr id="64" name="矩形 46"/>
          <p:cNvSpPr>
            <a:spLocks noChangeArrowheads="1"/>
          </p:cNvSpPr>
          <p:nvPr/>
        </p:nvSpPr>
        <p:spPr bwMode="auto">
          <a:xfrm>
            <a:off x="227626" y="3081756"/>
            <a:ext cx="4130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buFont typeface="Wingdings" panose="05000000000000000000" pitchFamily="2" charset="2"/>
              <a:buChar char="l"/>
            </a:pPr>
            <a:r>
              <a:rPr lang="en-US" altLang="zh-CN" b="1" dirty="0" smtClean="0">
                <a:cs typeface="Arial" pitchFamily="34" charset="0"/>
              </a:rPr>
              <a:t>Anti-wind function</a:t>
            </a:r>
            <a:endParaRPr lang="en-US" altLang="zh-CN" b="1" dirty="0">
              <a:cs typeface="Arial" pitchFamily="34" charset="0"/>
            </a:endParaRPr>
          </a:p>
        </p:txBody>
      </p:sp>
      <p:sp>
        <p:nvSpPr>
          <p:cNvPr id="65" name="矩形 49"/>
          <p:cNvSpPr>
            <a:spLocks noChangeArrowheads="1"/>
          </p:cNvSpPr>
          <p:nvPr/>
        </p:nvSpPr>
        <p:spPr bwMode="auto">
          <a:xfrm>
            <a:off x="467340" y="3451643"/>
            <a:ext cx="421042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r>
              <a:rPr lang="en-US" altLang="zh-CN" dirty="0" smtClean="0">
                <a:cs typeface="Arial" pitchFamily="34" charset="0"/>
              </a:rPr>
              <a:t>Before the unit starts up, if the fan moves backward because of the wind, the energy braking control will stop the fan and then start up the unit according to normal procedure.</a:t>
            </a:r>
            <a:endParaRPr lang="zh-CN" altLang="en-US" dirty="0">
              <a:cs typeface="Arial" pitchFamily="34" charset="0"/>
            </a:endParaRPr>
          </a:p>
        </p:txBody>
      </p:sp>
      <p:pic>
        <p:nvPicPr>
          <p:cNvPr id="6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9559" y="3498763"/>
            <a:ext cx="1290638"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矩形 46"/>
          <p:cNvSpPr>
            <a:spLocks noChangeArrowheads="1"/>
          </p:cNvSpPr>
          <p:nvPr/>
        </p:nvSpPr>
        <p:spPr bwMode="auto">
          <a:xfrm>
            <a:off x="6004691" y="1327113"/>
            <a:ext cx="5110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buFont typeface="Wingdings" panose="05000000000000000000" pitchFamily="2" charset="2"/>
              <a:buChar char="l"/>
            </a:pPr>
            <a:r>
              <a:rPr lang="en-US" altLang="zh-CN" b="1" dirty="0" smtClean="0">
                <a:cs typeface="Arial" pitchFamily="34" charset="0"/>
              </a:rPr>
              <a:t>Multiple anti-corrosion functions</a:t>
            </a:r>
            <a:endParaRPr lang="en-US" altLang="zh-CN" b="1" dirty="0">
              <a:cs typeface="Arial" pitchFamily="34" charset="0"/>
            </a:endParaRPr>
          </a:p>
        </p:txBody>
      </p:sp>
      <p:sp>
        <p:nvSpPr>
          <p:cNvPr id="13" name="矩形 12"/>
          <p:cNvSpPr/>
          <p:nvPr/>
        </p:nvSpPr>
        <p:spPr>
          <a:xfrm>
            <a:off x="6031397" y="1650595"/>
            <a:ext cx="6096000" cy="2862322"/>
          </a:xfrm>
          <a:prstGeom prst="rect">
            <a:avLst/>
          </a:prstGeom>
        </p:spPr>
        <p:txBody>
          <a:bodyPr>
            <a:spAutoFit/>
          </a:bodyPr>
          <a:lstStyle/>
          <a:p>
            <a:pPr marL="342900" lvl="0" indent="-342900" algn="just">
              <a:spcAft>
                <a:spcPts val="0"/>
              </a:spcAft>
              <a:buSzPct val="65000"/>
              <a:buFont typeface="Wingdings" panose="05000000000000000000" pitchFamily="2" charset="2"/>
              <a:buChar char=""/>
            </a:pPr>
            <a:r>
              <a:rPr lang="en-US" altLang="zh-CN" dirty="0" smtClean="0">
                <a:latin typeface="Arial" pitchFamily="34" charset="0"/>
                <a:ea typeface="微软雅黑" panose="020B0503020204020204" pitchFamily="34" charset="-122"/>
                <a:cs typeface="Arial" pitchFamily="34" charset="0"/>
              </a:rPr>
              <a:t>Condenser anti-corrosion treatment</a:t>
            </a:r>
            <a:endParaRPr lang="zh-CN" altLang="zh-CN" dirty="0">
              <a:latin typeface="Arial" pitchFamily="34" charset="0"/>
              <a:cs typeface="Arial" pitchFamily="34" charset="0"/>
            </a:endParaRPr>
          </a:p>
          <a:p>
            <a:pPr algn="just">
              <a:spcAft>
                <a:spcPts val="0"/>
              </a:spcAft>
            </a:pPr>
            <a:r>
              <a:rPr lang="en-US" altLang="zh-CN" dirty="0" smtClean="0">
                <a:latin typeface="Arial" pitchFamily="34" charset="0"/>
                <a:ea typeface="微软雅黑" panose="020B0503020204020204" pitchFamily="34" charset="-122"/>
                <a:cs typeface="Arial" pitchFamily="34" charset="0"/>
              </a:rPr>
              <a:t>Black acid-resistant aluminum foil + high quality paint are used for the pipe elbows and U pipes to withstand 1000 hours of neutral salt spray test.</a:t>
            </a:r>
            <a:endParaRPr lang="zh-CN" altLang="zh-CN" dirty="0">
              <a:latin typeface="Arial" pitchFamily="34" charset="0"/>
              <a:cs typeface="Arial" pitchFamily="34" charset="0"/>
            </a:endParaRPr>
          </a:p>
          <a:p>
            <a:pPr marL="342900" lvl="0" indent="-342900" algn="just">
              <a:spcAft>
                <a:spcPts val="0"/>
              </a:spcAft>
              <a:buSzPct val="65000"/>
              <a:buFont typeface="Wingdings" panose="05000000000000000000" pitchFamily="2" charset="2"/>
              <a:buChar char=""/>
            </a:pPr>
            <a:r>
              <a:rPr lang="en-US" altLang="zh-CN" dirty="0" smtClean="0">
                <a:latin typeface="Arial" pitchFamily="34" charset="0"/>
                <a:cs typeface="Arial" pitchFamily="34" charset="0"/>
              </a:rPr>
              <a:t>Sheet metal anti-corrosion design</a:t>
            </a:r>
            <a:endParaRPr lang="zh-CN" altLang="zh-CN" dirty="0">
              <a:latin typeface="Arial" pitchFamily="34" charset="0"/>
              <a:cs typeface="Arial" pitchFamily="34" charset="0"/>
            </a:endParaRPr>
          </a:p>
          <a:p>
            <a:pPr algn="just">
              <a:spcAft>
                <a:spcPts val="0"/>
              </a:spcAft>
            </a:pPr>
            <a:r>
              <a:rPr lang="en-US" altLang="zh-CN" dirty="0" smtClean="0">
                <a:latin typeface="Arial" pitchFamily="34" charset="0"/>
                <a:ea typeface="微软雅黑" panose="020B0503020204020204" pitchFamily="34" charset="-122"/>
                <a:cs typeface="Arial" pitchFamily="34" charset="0"/>
              </a:rPr>
              <a:t>The appearance parts are treated with powder coating and aluminum-plated zinc for corrosion prevention.</a:t>
            </a:r>
            <a:endParaRPr lang="zh-CN" altLang="zh-CN" dirty="0">
              <a:latin typeface="Arial" pitchFamily="34" charset="0"/>
              <a:cs typeface="Arial" pitchFamily="34" charset="0"/>
            </a:endParaRPr>
          </a:p>
          <a:p>
            <a:pPr marL="342900" lvl="0" indent="-342900" algn="just">
              <a:spcAft>
                <a:spcPts val="0"/>
              </a:spcAft>
              <a:buSzPct val="65000"/>
              <a:buFont typeface="Wingdings" panose="05000000000000000000" pitchFamily="2" charset="2"/>
              <a:buChar char=""/>
            </a:pPr>
            <a:r>
              <a:rPr lang="en-US" altLang="zh-CN" dirty="0" smtClean="0">
                <a:latin typeface="Arial" pitchFamily="34" charset="0"/>
                <a:ea typeface="微软雅黑" panose="020B0503020204020204" pitchFamily="34" charset="-122"/>
                <a:cs typeface="Arial" pitchFamily="34" charset="0"/>
              </a:rPr>
              <a:t>Electrical box uses special processing technique</a:t>
            </a:r>
            <a:endParaRPr lang="zh-CN" altLang="zh-CN" dirty="0">
              <a:latin typeface="Arial" pitchFamily="34" charset="0"/>
              <a:cs typeface="Arial" pitchFamily="34" charset="0"/>
            </a:endParaRPr>
          </a:p>
          <a:p>
            <a:pPr algn="just">
              <a:spcAft>
                <a:spcPts val="0"/>
              </a:spcAft>
            </a:pPr>
            <a:r>
              <a:rPr lang="en-US" altLang="zh-CN" dirty="0" smtClean="0">
                <a:latin typeface="Arial" pitchFamily="34" charset="0"/>
                <a:ea typeface="微软雅黑" panose="020B0503020204020204" pitchFamily="34" charset="-122"/>
                <a:cs typeface="Arial" pitchFamily="34" charset="0"/>
              </a:rPr>
              <a:t>The controller can resist salt spray and vulcanization test for 1000h. Mildew grade is 0, and there is no mold growth.</a:t>
            </a:r>
            <a:endParaRPr lang="zh-CN" altLang="zh-CN" dirty="0">
              <a:latin typeface="Arial" pitchFamily="34" charset="0"/>
              <a:cs typeface="Arial" pitchFamily="34" charset="0"/>
            </a:endParaRPr>
          </a:p>
        </p:txBody>
      </p:sp>
      <p:pic>
        <p:nvPicPr>
          <p:cNvPr id="6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739" l="5017" r="98328"/>
                    </a14:imgEffect>
                  </a14:imgLayer>
                </a14:imgProps>
              </a:ext>
            </a:extLst>
          </a:blip>
          <a:srcRect/>
          <a:stretch>
            <a:fillRect/>
          </a:stretch>
        </p:blipFill>
        <p:spPr bwMode="auto">
          <a:xfrm>
            <a:off x="9737451" y="4512917"/>
            <a:ext cx="1239197" cy="2300183"/>
          </a:xfrm>
          <a:prstGeom prst="rect">
            <a:avLst/>
          </a:prstGeom>
          <a:noFill/>
          <a:ln w="9525">
            <a:noFill/>
            <a:miter lim="800000"/>
            <a:headEnd/>
            <a:tailEnd/>
          </a:ln>
          <a:effectLst/>
        </p:spPr>
      </p:pic>
      <p:grpSp>
        <p:nvGrpSpPr>
          <p:cNvPr id="19" name="组合 18"/>
          <p:cNvGrpSpPr/>
          <p:nvPr/>
        </p:nvGrpSpPr>
        <p:grpSpPr>
          <a:xfrm>
            <a:off x="10337800" y="-38100"/>
            <a:ext cx="1854200" cy="833747"/>
            <a:chOff x="10337800" y="-38100"/>
            <a:chExt cx="1854200" cy="833747"/>
          </a:xfrm>
        </p:grpSpPr>
        <p:sp>
          <p:nvSpPr>
            <p:cNvPr id="2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1"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22651" t="2393" r="21242"/>
          <a:stretch/>
        </p:blipFill>
        <p:spPr>
          <a:xfrm>
            <a:off x="7314523" y="4615493"/>
            <a:ext cx="1764874" cy="2108249"/>
          </a:xfrm>
          <a:prstGeom prst="rect">
            <a:avLst/>
          </a:prstGeom>
        </p:spPr>
      </p:pic>
      <p:sp>
        <p:nvSpPr>
          <p:cNvPr id="23" name="矩形 22"/>
          <p:cNvSpPr/>
          <p:nvPr/>
        </p:nvSpPr>
        <p:spPr>
          <a:xfrm>
            <a:off x="199615" y="1636651"/>
            <a:ext cx="4343509" cy="1477328"/>
          </a:xfrm>
          <a:prstGeom prst="rect">
            <a:avLst/>
          </a:prstGeom>
        </p:spPr>
        <p:txBody>
          <a:bodyPr wrap="square">
            <a:spAutoFit/>
          </a:bodyPr>
          <a:lstStyle/>
          <a:p>
            <a:pPr marL="288000" algn="just" eaLnBrk="1" hangingPunct="1"/>
            <a:r>
              <a:rPr lang="en-US" altLang="zh-CN" dirty="0" smtClean="0">
                <a:latin typeface="Arial" pitchFamily="34" charset="0"/>
                <a:cs typeface="Arial" pitchFamily="34" charset="0"/>
              </a:rPr>
              <a:t>The central air conditioning system is equipped with lightning protection and surge protection functions to prevent the impact of instant over-voltage or over-current on the system.</a:t>
            </a:r>
            <a:endParaRPr lang="zh-CN" altLang="en-US" dirty="0">
              <a:latin typeface="Arial" pitchFamily="34" charset="0"/>
              <a:cs typeface="Arial" pitchFamily="34" charset="0"/>
            </a:endParaRPr>
          </a:p>
        </p:txBody>
      </p:sp>
    </p:spTree>
    <p:extLst>
      <p:ext uri="{BB962C8B-B14F-4D97-AF65-F5344CB8AC3E}">
        <p14:creationId xmlns:p14="http://schemas.microsoft.com/office/powerpoint/2010/main" val="724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格力中央空调-彩色.png"/>
          <p:cNvPicPr>
            <a:picLocks noChangeAspect="1"/>
          </p:cNvPicPr>
          <p:nvPr/>
        </p:nvPicPr>
        <p:blipFill>
          <a:blip r:embed="rId2" cstate="print"/>
          <a:stretch>
            <a:fillRect/>
          </a:stretch>
        </p:blipFill>
        <p:spPr>
          <a:xfrm>
            <a:off x="10353813" y="182597"/>
            <a:ext cx="1635601" cy="504150"/>
          </a:xfrm>
          <a:prstGeom prst="rect">
            <a:avLst/>
          </a:prstGeom>
        </p:spPr>
      </p:pic>
      <p:pic>
        <p:nvPicPr>
          <p:cNvPr id="13" name="图片 12" descr="让世界爱上中国造-彩色.png"/>
          <p:cNvPicPr>
            <a:picLocks noChangeAspect="1"/>
          </p:cNvPicPr>
          <p:nvPr/>
        </p:nvPicPr>
        <p:blipFill>
          <a:blip r:embed="rId3" cstate="print"/>
          <a:stretch>
            <a:fillRect/>
          </a:stretch>
        </p:blipFill>
        <p:spPr>
          <a:xfrm>
            <a:off x="134473" y="130629"/>
            <a:ext cx="2247066" cy="593766"/>
          </a:xfrm>
          <a:prstGeom prst="rect">
            <a:avLst/>
          </a:prstGeom>
        </p:spPr>
      </p:pic>
      <p:sp>
        <p:nvSpPr>
          <p:cNvPr id="54" name="淘宝店chenying0907出品 29"/>
          <p:cNvSpPr/>
          <p:nvPr/>
        </p:nvSpPr>
        <p:spPr>
          <a:xfrm>
            <a:off x="8733530"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淘宝店chenying0907出品 30"/>
          <p:cNvGrpSpPr/>
          <p:nvPr/>
        </p:nvGrpSpPr>
        <p:grpSpPr>
          <a:xfrm>
            <a:off x="4077325" y="2184739"/>
            <a:ext cx="1903750" cy="829494"/>
            <a:chOff x="4077325" y="2184739"/>
            <a:chExt cx="1903750" cy="829494"/>
          </a:xfrm>
        </p:grpSpPr>
        <p:sp>
          <p:nvSpPr>
            <p:cNvPr id="56" name="淘宝店chenying0907出品 31"/>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淘宝店chenying0907出品 32"/>
            <p:cNvSpPr txBox="1"/>
            <p:nvPr/>
          </p:nvSpPr>
          <p:spPr>
            <a:xfrm>
              <a:off x="4077325" y="2307098"/>
              <a:ext cx="1903750" cy="584775"/>
            </a:xfrm>
            <a:prstGeom prst="rect">
              <a:avLst/>
            </a:prstGeom>
            <a:noFill/>
          </p:spPr>
          <p:txBody>
            <a:bodyPr wrap="square" rtlCol="0">
              <a:spAutoFit/>
            </a:bodyPr>
            <a:lstStyle/>
            <a:p>
              <a:r>
                <a:rPr lang="en-US" altLang="zh-CN" sz="3200" b="1" dirty="0" smtClean="0">
                  <a:solidFill>
                    <a:schemeClr val="bg1"/>
                  </a:solidFill>
                  <a:latin typeface="Arial" pitchFamily="34" charset="0"/>
                  <a:ea typeface="微软雅黑" panose="020B0503020204020204" pitchFamily="34" charset="-122"/>
                  <a:cs typeface="Arial" pitchFamily="34" charset="0"/>
                </a:rPr>
                <a:t>Part 2</a:t>
              </a:r>
              <a:endParaRPr lang="zh-CN" altLang="en-US" sz="3200" b="1" dirty="0">
                <a:solidFill>
                  <a:schemeClr val="bg1"/>
                </a:solidFill>
                <a:latin typeface="Arial" pitchFamily="34" charset="0"/>
                <a:ea typeface="微软雅黑" panose="020B0503020204020204" pitchFamily="34" charset="-122"/>
                <a:cs typeface="Arial" pitchFamily="34" charset="0"/>
              </a:endParaRPr>
            </a:p>
          </p:txBody>
        </p:sp>
      </p:grpSp>
      <p:sp>
        <p:nvSpPr>
          <p:cNvPr id="58" name="淘宝店chenying0907出品 33"/>
          <p:cNvSpPr txBox="1"/>
          <p:nvPr/>
        </p:nvSpPr>
        <p:spPr>
          <a:xfrm>
            <a:off x="6087107" y="2073556"/>
            <a:ext cx="2420470" cy="830997"/>
          </a:xfrm>
          <a:prstGeom prst="rect">
            <a:avLst/>
          </a:prstGeom>
          <a:noFill/>
        </p:spPr>
        <p:txBody>
          <a:bodyPr wrap="square" rtlCol="0">
            <a:spAutoFit/>
          </a:bodyPr>
          <a:lstStyle/>
          <a:p>
            <a:r>
              <a:rPr lang="en-US" altLang="zh-CN" sz="2400" b="1" dirty="0" smtClean="0">
                <a:solidFill>
                  <a:schemeClr val="tx1">
                    <a:lumMod val="75000"/>
                    <a:lumOff val="25000"/>
                  </a:schemeClr>
                </a:solidFill>
                <a:latin typeface="Arial" pitchFamily="34" charset="0"/>
                <a:ea typeface="微软雅黑" panose="020B0503020204020204" pitchFamily="34" charset="-122"/>
                <a:cs typeface="Arial" pitchFamily="34" charset="0"/>
              </a:rPr>
              <a:t>Product Features</a:t>
            </a:r>
            <a:endParaRPr lang="zh-CN" altLang="en-US" sz="2400" b="1"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cxnSp>
        <p:nvCxnSpPr>
          <p:cNvPr id="59" name="淘宝店chenying0907出品 34"/>
          <p:cNvCxnSpPr/>
          <p:nvPr/>
        </p:nvCxnSpPr>
        <p:spPr>
          <a:xfrm>
            <a:off x="6087107"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69" name="淘宝店chenying0907出品 44"/>
          <p:cNvGrpSpPr/>
          <p:nvPr/>
        </p:nvGrpSpPr>
        <p:grpSpPr>
          <a:xfrm>
            <a:off x="6251779" y="3841708"/>
            <a:ext cx="3793115" cy="369332"/>
            <a:chOff x="6560698" y="3150247"/>
            <a:chExt cx="3793115" cy="369332"/>
          </a:xfrm>
        </p:grpSpPr>
        <p:sp>
          <p:nvSpPr>
            <p:cNvPr id="70" name="淘宝店chenying0907出品 45"/>
            <p:cNvSpPr/>
            <p:nvPr/>
          </p:nvSpPr>
          <p:spPr>
            <a:xfrm>
              <a:off x="6560698" y="3230381"/>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1" name="淘宝店chenying0907出品 46"/>
            <p:cNvSpPr txBox="1"/>
            <p:nvPr/>
          </p:nvSpPr>
          <p:spPr>
            <a:xfrm>
              <a:off x="6805534" y="3150247"/>
              <a:ext cx="3548279" cy="369332"/>
            </a:xfrm>
            <a:prstGeom prst="rect">
              <a:avLst/>
            </a:prstGeom>
            <a:noFill/>
          </p:spPr>
          <p:txBody>
            <a:bodyPr wrap="square" rtlCol="0">
              <a:spAutoFit/>
            </a:bodyPr>
            <a:lstStyle/>
            <a:p>
              <a:r>
                <a:rPr lang="en-US" altLang="zh-CN" dirty="0" smtClean="0">
                  <a:solidFill>
                    <a:schemeClr val="tx1">
                      <a:lumMod val="75000"/>
                      <a:lumOff val="25000"/>
                    </a:schemeClr>
                  </a:solidFill>
                  <a:latin typeface="Arial" pitchFamily="34" charset="0"/>
                  <a:ea typeface="微软雅黑" panose="020B0503020204020204" pitchFamily="34" charset="-122"/>
                  <a:cs typeface="Arial" pitchFamily="34" charset="0"/>
                </a:rPr>
                <a:t>Convenient installation</a:t>
              </a:r>
              <a:endParaRPr lang="zh-CN" altLang="en-US"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grpSp>
      <p:grpSp>
        <p:nvGrpSpPr>
          <p:cNvPr id="37" name="淘宝店chenying0907出品 47"/>
          <p:cNvGrpSpPr/>
          <p:nvPr/>
        </p:nvGrpSpPr>
        <p:grpSpPr>
          <a:xfrm>
            <a:off x="3169222" y="3251191"/>
            <a:ext cx="3206178" cy="369332"/>
            <a:chOff x="6560698" y="3587832"/>
            <a:chExt cx="3206178" cy="369332"/>
          </a:xfrm>
        </p:grpSpPr>
        <p:sp>
          <p:nvSpPr>
            <p:cNvPr id="38" name="淘宝店chenying0907出品 48"/>
            <p:cNvSpPr/>
            <p:nvPr/>
          </p:nvSpPr>
          <p:spPr>
            <a:xfrm>
              <a:off x="6560698"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淘宝店chenying0907出品 49"/>
            <p:cNvSpPr txBox="1"/>
            <p:nvPr/>
          </p:nvSpPr>
          <p:spPr>
            <a:xfrm>
              <a:off x="6805533" y="3587832"/>
              <a:ext cx="2961343" cy="369332"/>
            </a:xfrm>
            <a:prstGeom prst="rect">
              <a:avLst/>
            </a:prstGeom>
            <a:noFill/>
          </p:spPr>
          <p:txBody>
            <a:bodyPr wrap="square" rtlCol="0">
              <a:spAutoFit/>
            </a:bodyPr>
            <a:lstStyle/>
            <a:p>
              <a:r>
                <a:rPr lang="en-US" altLang="zh-CN" dirty="0" smtClean="0">
                  <a:solidFill>
                    <a:schemeClr val="tx1">
                      <a:lumMod val="75000"/>
                      <a:lumOff val="25000"/>
                    </a:schemeClr>
                  </a:solidFill>
                  <a:latin typeface="Arial" pitchFamily="34" charset="0"/>
                  <a:ea typeface="微软雅黑" panose="020B0503020204020204" pitchFamily="34" charset="-122"/>
                  <a:cs typeface="Arial" pitchFamily="34" charset="0"/>
                </a:rPr>
                <a:t>Excellent performance</a:t>
              </a:r>
              <a:endParaRPr lang="zh-CN" altLang="en-US"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grpSp>
      <p:grpSp>
        <p:nvGrpSpPr>
          <p:cNvPr id="40" name="淘宝店chenying0907出品 50"/>
          <p:cNvGrpSpPr/>
          <p:nvPr/>
        </p:nvGrpSpPr>
        <p:grpSpPr>
          <a:xfrm>
            <a:off x="3169222" y="3852201"/>
            <a:ext cx="3358370" cy="369332"/>
            <a:chOff x="6555704" y="3945640"/>
            <a:chExt cx="3358370" cy="369332"/>
          </a:xfrm>
        </p:grpSpPr>
        <p:sp>
          <p:nvSpPr>
            <p:cNvPr id="41" name="淘宝店chenying0907出品 51"/>
            <p:cNvSpPr/>
            <p:nvPr/>
          </p:nvSpPr>
          <p:spPr>
            <a:xfrm>
              <a:off x="6555704" y="4025774"/>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淘宝店chenying0907出品 52"/>
            <p:cNvSpPr txBox="1"/>
            <p:nvPr/>
          </p:nvSpPr>
          <p:spPr>
            <a:xfrm>
              <a:off x="6800540" y="3945640"/>
              <a:ext cx="3113534" cy="369332"/>
            </a:xfrm>
            <a:prstGeom prst="rect">
              <a:avLst/>
            </a:prstGeom>
            <a:noFill/>
          </p:spPr>
          <p:txBody>
            <a:bodyPr wrap="square" rtlCol="0">
              <a:spAutoFit/>
            </a:bodyPr>
            <a:lstStyle/>
            <a:p>
              <a:r>
                <a:rPr lang="en-US" altLang="zh-CN" dirty="0" smtClean="0">
                  <a:solidFill>
                    <a:schemeClr val="tx1">
                      <a:lumMod val="75000"/>
                      <a:lumOff val="25000"/>
                    </a:schemeClr>
                  </a:solidFill>
                  <a:latin typeface="Arial" pitchFamily="34" charset="0"/>
                  <a:ea typeface="微软雅黑" panose="020B0503020204020204" pitchFamily="34" charset="-122"/>
                  <a:cs typeface="Arial" pitchFamily="34" charset="0"/>
                </a:rPr>
                <a:t>Stable, reliable</a:t>
              </a:r>
              <a:endParaRPr lang="zh-CN" altLang="en-US"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grpSp>
      <p:grpSp>
        <p:nvGrpSpPr>
          <p:cNvPr id="33" name="淘宝店chenying0907出品 50"/>
          <p:cNvGrpSpPr/>
          <p:nvPr/>
        </p:nvGrpSpPr>
        <p:grpSpPr>
          <a:xfrm>
            <a:off x="6251779" y="3251191"/>
            <a:ext cx="3358370" cy="369332"/>
            <a:chOff x="6555704" y="3945640"/>
            <a:chExt cx="3358370" cy="369332"/>
          </a:xfrm>
        </p:grpSpPr>
        <p:sp>
          <p:nvSpPr>
            <p:cNvPr id="43" name="淘宝店chenying0907出品 51"/>
            <p:cNvSpPr/>
            <p:nvPr/>
          </p:nvSpPr>
          <p:spPr>
            <a:xfrm>
              <a:off x="6555704" y="4025774"/>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4" name="淘宝店chenying0907出品 52"/>
            <p:cNvSpPr txBox="1"/>
            <p:nvPr/>
          </p:nvSpPr>
          <p:spPr>
            <a:xfrm>
              <a:off x="6800540" y="3945640"/>
              <a:ext cx="3113534" cy="369332"/>
            </a:xfrm>
            <a:prstGeom prst="rect">
              <a:avLst/>
            </a:prstGeom>
            <a:noFill/>
          </p:spPr>
          <p:txBody>
            <a:bodyPr wrap="square" rtlCol="0">
              <a:spAutoFit/>
            </a:bodyPr>
            <a:lstStyle/>
            <a:p>
              <a:r>
                <a:rPr lang="en-US" altLang="zh-CN" dirty="0" smtClean="0">
                  <a:solidFill>
                    <a:schemeClr val="tx1">
                      <a:lumMod val="75000"/>
                      <a:lumOff val="25000"/>
                    </a:schemeClr>
                  </a:solidFill>
                  <a:latin typeface="Arial" pitchFamily="34" charset="0"/>
                  <a:ea typeface="微软雅黑" panose="020B0503020204020204" pitchFamily="34" charset="-122"/>
                  <a:cs typeface="Arial" pitchFamily="34" charset="0"/>
                </a:rPr>
                <a:t>Flexible engineering design</a:t>
              </a:r>
              <a:endParaRPr lang="zh-CN" altLang="en-US" dirty="0">
                <a:solidFill>
                  <a:schemeClr val="tx1">
                    <a:lumMod val="75000"/>
                    <a:lumOff val="25000"/>
                  </a:schemeClr>
                </a:solidFill>
                <a:latin typeface="Arial" pitchFamily="34" charset="0"/>
                <a:ea typeface="微软雅黑" panose="020B0503020204020204" pitchFamily="34" charset="-122"/>
                <a:cs typeface="Arial" pitchFamily="34" charset="0"/>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3010" y="1189619"/>
            <a:ext cx="11505979" cy="1320870"/>
          </a:xfrm>
          <a:prstGeom prst="rect">
            <a:avLst/>
          </a:prstGeom>
        </p:spPr>
        <p:txBody>
          <a:bodyPr wrap="square" lIns="121917" tIns="60958" rIns="121917" bIns="60958">
            <a:spAutoFit/>
          </a:bodyPr>
          <a:lstStyle/>
          <a:p>
            <a:pPr algn="just">
              <a:spcAft>
                <a:spcPts val="700"/>
              </a:spcAft>
            </a:pPr>
            <a:r>
              <a:rPr lang="en-US" altLang="zh-CN" dirty="0" smtClean="0">
                <a:latin typeface="Arial" pitchFamily="34" charset="0"/>
                <a:ea typeface="微软雅黑" pitchFamily="34" charset="-122"/>
                <a:cs typeface="Arial" pitchFamily="34" charset="0"/>
              </a:rPr>
              <a:t>Large drop difference and high precision EEV pressure regulation: no one-way valve; two-way regulation of the pressure of the main flow of the outdoor heat exchanger; ensure system stability;</a:t>
            </a:r>
            <a:endParaRPr lang="en-US" altLang="zh-CN" dirty="0">
              <a:latin typeface="Arial" pitchFamily="34" charset="0"/>
              <a:ea typeface="微软雅黑" pitchFamily="34" charset="-122"/>
              <a:cs typeface="Arial" pitchFamily="34" charset="0"/>
            </a:endParaRPr>
          </a:p>
          <a:p>
            <a:pPr algn="just"/>
            <a:r>
              <a:rPr lang="en-US" altLang="zh-CN" dirty="0" smtClean="0">
                <a:latin typeface="Arial" pitchFamily="34" charset="0"/>
                <a:ea typeface="微软雅黑" pitchFamily="34" charset="-122"/>
                <a:cs typeface="Arial" pitchFamily="34" charset="0"/>
              </a:rPr>
              <a:t>GMV’s unique large drop difference pressure control: the system has sufficient power to facilitate refrigerant circulation.</a:t>
            </a:r>
            <a:r>
              <a:rPr lang="zh-CN" altLang="en-US" dirty="0" smtClean="0">
                <a:latin typeface="Arial" pitchFamily="34" charset="0"/>
                <a:ea typeface="微软雅黑" pitchFamily="34" charset="-122"/>
                <a:cs typeface="Arial" pitchFamily="34" charset="0"/>
              </a:rPr>
              <a:t> </a:t>
            </a:r>
            <a:endParaRPr lang="zh-CN" altLang="en-US" dirty="0">
              <a:latin typeface="Arial" pitchFamily="34" charset="0"/>
              <a:ea typeface="微软雅黑" pitchFamily="34" charset="-122"/>
              <a:cs typeface="Arial" pitchFamily="34" charset="0"/>
            </a:endParaRPr>
          </a:p>
        </p:txBody>
      </p:sp>
      <p:grpSp>
        <p:nvGrpSpPr>
          <p:cNvPr id="7" name="组合 6"/>
          <p:cNvGrpSpPr/>
          <p:nvPr/>
        </p:nvGrpSpPr>
        <p:grpSpPr>
          <a:xfrm>
            <a:off x="6400794" y="2324249"/>
            <a:ext cx="5166201" cy="4419484"/>
            <a:chOff x="1524080" y="1723486"/>
            <a:chExt cx="3874651" cy="3886098"/>
          </a:xfrm>
        </p:grpSpPr>
        <p:grpSp>
          <p:nvGrpSpPr>
            <p:cNvPr id="6" name="组合 5"/>
            <p:cNvGrpSpPr/>
            <p:nvPr/>
          </p:nvGrpSpPr>
          <p:grpSpPr>
            <a:xfrm>
              <a:off x="1524080" y="1723486"/>
              <a:ext cx="3874651" cy="3886098"/>
              <a:chOff x="1524080" y="1723486"/>
              <a:chExt cx="3874651" cy="3886098"/>
            </a:xfrm>
          </p:grpSpPr>
          <p:pic>
            <p:nvPicPr>
              <p:cNvPr id="9" name="Picture 6" descr="E:\待完成\+++2012年新品推广活动+++\PPT\推广会之GMV5 PPT\link\超长冷媒配管配图.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80" y="1723486"/>
                <a:ext cx="2708493" cy="388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270636" y="3183255"/>
                <a:ext cx="1128095" cy="1271966"/>
              </a:xfrm>
              <a:prstGeom prst="rect">
                <a:avLst/>
              </a:prstGeom>
            </p:spPr>
            <p:txBody>
              <a:bodyPr wrap="square">
                <a:spAutoFit/>
              </a:bodyPr>
              <a:lstStyle/>
              <a:p>
                <a:r>
                  <a:rPr lang="en-US" altLang="zh-CN" sz="2000" dirty="0">
                    <a:latin typeface="Arial" pitchFamily="34" charset="0"/>
                    <a:cs typeface="Arial" pitchFamily="34" charset="0"/>
                  </a:rPr>
                  <a:t>GMV5</a:t>
                </a:r>
                <a:r>
                  <a:rPr lang="zh-CN" altLang="en-US" sz="2000" dirty="0">
                    <a:latin typeface="Arial" pitchFamily="34" charset="0"/>
                    <a:cs typeface="Arial" pitchFamily="34" charset="0"/>
                  </a:rPr>
                  <a:t>：</a:t>
                </a:r>
                <a:r>
                  <a:rPr lang="en-US" altLang="zh-CN" sz="2000" dirty="0">
                    <a:latin typeface="Arial" pitchFamily="34" charset="0"/>
                    <a:cs typeface="Arial" pitchFamily="34" charset="0"/>
                  </a:rPr>
                  <a:t>90m</a:t>
                </a:r>
              </a:p>
              <a:p>
                <a:r>
                  <a:rPr lang="en-US" altLang="zh-CN" sz="2400" b="1" dirty="0">
                    <a:latin typeface="Arial" pitchFamily="34" charset="0"/>
                    <a:cs typeface="Arial" pitchFamily="34" charset="0"/>
                  </a:rPr>
                  <a:t>GMV6</a:t>
                </a:r>
                <a:r>
                  <a:rPr lang="zh-CN" altLang="en-US" sz="2400" b="1" dirty="0">
                    <a:latin typeface="Arial" pitchFamily="34" charset="0"/>
                    <a:cs typeface="Arial" pitchFamily="34" charset="0"/>
                  </a:rPr>
                  <a:t>：</a:t>
                </a:r>
                <a:r>
                  <a:rPr lang="en-US" altLang="zh-CN" sz="2400" b="1" dirty="0">
                    <a:latin typeface="Arial" pitchFamily="34" charset="0"/>
                    <a:cs typeface="Arial" pitchFamily="34" charset="0"/>
                  </a:rPr>
                  <a:t>110m</a:t>
                </a:r>
                <a:endParaRPr lang="zh-CN" altLang="en-US" sz="2400" b="1" dirty="0">
                  <a:latin typeface="Arial" pitchFamily="34" charset="0"/>
                  <a:cs typeface="Arial" pitchFamily="34" charset="0"/>
                </a:endParaRPr>
              </a:p>
            </p:txBody>
          </p:sp>
        </p:grpSp>
        <p:cxnSp>
          <p:nvCxnSpPr>
            <p:cNvPr id="10" name="直接箭头连接符 14"/>
            <p:cNvCxnSpPr>
              <a:cxnSpLocks noChangeShapeType="1"/>
            </p:cNvCxnSpPr>
            <p:nvPr/>
          </p:nvCxnSpPr>
          <p:spPr bwMode="auto">
            <a:xfrm flipH="1">
              <a:off x="3733821" y="2133634"/>
              <a:ext cx="1588" cy="2971724"/>
            </a:xfrm>
            <a:prstGeom prst="straightConnector1">
              <a:avLst/>
            </a:prstGeom>
            <a:noFill/>
            <a:ln w="28575">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grpSp>
      <p:sp>
        <p:nvSpPr>
          <p:cNvPr id="14" name="爆炸形 1 13"/>
          <p:cNvSpPr/>
          <p:nvPr/>
        </p:nvSpPr>
        <p:spPr bwMode="auto">
          <a:xfrm>
            <a:off x="9690963" y="2300783"/>
            <a:ext cx="2174493" cy="1600159"/>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eaLnBrk="0" hangingPunct="0"/>
            <a:endParaRPr lang="zh-CN" altLang="en-US" b="1" dirty="0">
              <a:solidFill>
                <a:srgbClr val="FF0000"/>
              </a:solidFill>
              <a:latin typeface="Arial" pitchFamily="34" charset="0"/>
              <a:cs typeface="Arial" pitchFamily="34" charset="0"/>
            </a:endParaRPr>
          </a:p>
        </p:txBody>
      </p:sp>
      <p:grpSp>
        <p:nvGrpSpPr>
          <p:cNvPr id="29" name="组合 28"/>
          <p:cNvGrpSpPr/>
          <p:nvPr/>
        </p:nvGrpSpPr>
        <p:grpSpPr>
          <a:xfrm>
            <a:off x="1579744" y="2350015"/>
            <a:ext cx="2251111" cy="1194382"/>
            <a:chOff x="204900" y="1646435"/>
            <a:chExt cx="3105040" cy="1706366"/>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617" t="29244" b="32516"/>
            <a:stretch/>
          </p:blipFill>
          <p:spPr bwMode="auto">
            <a:xfrm>
              <a:off x="204900" y="2667017"/>
              <a:ext cx="3105040" cy="68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86" y="1646435"/>
              <a:ext cx="805453" cy="102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组合 27"/>
          <p:cNvGrpSpPr/>
          <p:nvPr/>
        </p:nvGrpSpPr>
        <p:grpSpPr>
          <a:xfrm>
            <a:off x="203355" y="3549163"/>
            <a:ext cx="5083657" cy="3599369"/>
            <a:chOff x="0" y="3028945"/>
            <a:chExt cx="4138506" cy="3851995"/>
          </a:xfrm>
        </p:grpSpPr>
        <p:grpSp>
          <p:nvGrpSpPr>
            <p:cNvPr id="11" name="组合 10"/>
            <p:cNvGrpSpPr/>
            <p:nvPr/>
          </p:nvGrpSpPr>
          <p:grpSpPr>
            <a:xfrm>
              <a:off x="0" y="3028945"/>
              <a:ext cx="4138506" cy="3851995"/>
              <a:chOff x="1231558" y="3034000"/>
              <a:chExt cx="3588233" cy="3502797"/>
            </a:xfrm>
          </p:grpSpPr>
          <p:sp>
            <p:nvSpPr>
              <p:cNvPr id="20" name="Freeform 5"/>
              <p:cNvSpPr>
                <a:spLocks/>
              </p:cNvSpPr>
              <p:nvPr/>
            </p:nvSpPr>
            <p:spPr bwMode="auto">
              <a:xfrm>
                <a:off x="1295486" y="3034000"/>
                <a:ext cx="2789309" cy="2773305"/>
              </a:xfrm>
              <a:custGeom>
                <a:avLst/>
                <a:gdLst>
                  <a:gd name="T0" fmla="*/ 2100 w 2100"/>
                  <a:gd name="T1" fmla="*/ 630 h 2147"/>
                  <a:gd name="T2" fmla="*/ 634 w 2100"/>
                  <a:gd name="T3" fmla="*/ 510 h 2147"/>
                  <a:gd name="T4" fmla="*/ 1574 w 2100"/>
                  <a:gd name="T5" fmla="*/ 1621 h 2147"/>
                  <a:gd name="T6" fmla="*/ 991 w 2100"/>
                  <a:gd name="T7" fmla="*/ 1572 h 2147"/>
                  <a:gd name="T8" fmla="*/ 2100 w 2100"/>
                  <a:gd name="T9" fmla="*/ 630 h 2147"/>
                </a:gdLst>
                <a:ahLst/>
                <a:cxnLst>
                  <a:cxn ang="0">
                    <a:pos x="T0" y="T1"/>
                  </a:cxn>
                  <a:cxn ang="0">
                    <a:pos x="T2" y="T3"/>
                  </a:cxn>
                  <a:cxn ang="0">
                    <a:pos x="T4" y="T5"/>
                  </a:cxn>
                  <a:cxn ang="0">
                    <a:pos x="T6" y="T7"/>
                  </a:cxn>
                  <a:cxn ang="0">
                    <a:pos x="T8" y="T9"/>
                  </a:cxn>
                </a:cxnLst>
                <a:rect l="0" t="0" r="r" b="b"/>
                <a:pathLst>
                  <a:path w="2100" h="2147">
                    <a:moveTo>
                      <a:pt x="2100" y="630"/>
                    </a:moveTo>
                    <a:cubicBezTo>
                      <a:pt x="1728" y="193"/>
                      <a:pt x="1072" y="139"/>
                      <a:pt x="634" y="510"/>
                    </a:cubicBezTo>
                    <a:cubicBezTo>
                      <a:pt x="0" y="1047"/>
                      <a:pt x="953" y="2147"/>
                      <a:pt x="1574" y="1621"/>
                    </a:cubicBezTo>
                    <a:cubicBezTo>
                      <a:pt x="1400" y="1768"/>
                      <a:pt x="1139" y="1747"/>
                      <a:pt x="991" y="1572"/>
                    </a:cubicBezTo>
                    <a:cubicBezTo>
                      <a:pt x="466" y="952"/>
                      <a:pt x="1563" y="0"/>
                      <a:pt x="2100" y="630"/>
                    </a:cubicBezTo>
                    <a:close/>
                  </a:path>
                </a:pathLst>
              </a:custGeom>
              <a:solidFill>
                <a:schemeClr val="accent1"/>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1100" dirty="0">
                  <a:latin typeface="Arial" pitchFamily="34" charset="0"/>
                  <a:ea typeface="微软雅黑" panose="020B0503020204020204" pitchFamily="34" charset="-122"/>
                  <a:cs typeface="Arial" pitchFamily="34" charset="0"/>
                  <a:sym typeface="Arial" panose="020B0604020202020204" pitchFamily="34" charset="0"/>
                </a:endParaRPr>
              </a:p>
            </p:txBody>
          </p:sp>
          <p:sp>
            <p:nvSpPr>
              <p:cNvPr id="21" name="Freeform 6"/>
              <p:cNvSpPr>
                <a:spLocks/>
              </p:cNvSpPr>
              <p:nvPr/>
            </p:nvSpPr>
            <p:spPr bwMode="auto">
              <a:xfrm>
                <a:off x="1975037" y="3098082"/>
                <a:ext cx="2844754" cy="2709223"/>
              </a:xfrm>
              <a:custGeom>
                <a:avLst/>
                <a:gdLst>
                  <a:gd name="T0" fmla="*/ 1521 w 2142"/>
                  <a:gd name="T1" fmla="*/ 2097 h 2097"/>
                  <a:gd name="T2" fmla="*/ 1637 w 2142"/>
                  <a:gd name="T3" fmla="*/ 634 h 2097"/>
                  <a:gd name="T4" fmla="*/ 526 w 2142"/>
                  <a:gd name="T5" fmla="*/ 1574 h 2097"/>
                  <a:gd name="T6" fmla="*/ 575 w 2142"/>
                  <a:gd name="T7" fmla="*/ 991 h 2097"/>
                  <a:gd name="T8" fmla="*/ 1521 w 2142"/>
                  <a:gd name="T9" fmla="*/ 2097 h 2097"/>
                </a:gdLst>
                <a:ahLst/>
                <a:cxnLst>
                  <a:cxn ang="0">
                    <a:pos x="T0" y="T1"/>
                  </a:cxn>
                  <a:cxn ang="0">
                    <a:pos x="T2" y="T3"/>
                  </a:cxn>
                  <a:cxn ang="0">
                    <a:pos x="T4" y="T5"/>
                  </a:cxn>
                  <a:cxn ang="0">
                    <a:pos x="T6" y="T7"/>
                  </a:cxn>
                  <a:cxn ang="0">
                    <a:pos x="T8" y="T9"/>
                  </a:cxn>
                </a:cxnLst>
                <a:rect l="0" t="0" r="r" b="b"/>
                <a:pathLst>
                  <a:path w="2142" h="2097">
                    <a:moveTo>
                      <a:pt x="1521" y="2097"/>
                    </a:moveTo>
                    <a:cubicBezTo>
                      <a:pt x="1954" y="1724"/>
                      <a:pt x="2007" y="1071"/>
                      <a:pt x="1637" y="634"/>
                    </a:cubicBezTo>
                    <a:cubicBezTo>
                      <a:pt x="1100" y="0"/>
                      <a:pt x="0" y="953"/>
                      <a:pt x="526" y="1574"/>
                    </a:cubicBezTo>
                    <a:cubicBezTo>
                      <a:pt x="379" y="1400"/>
                      <a:pt x="400" y="1139"/>
                      <a:pt x="575" y="991"/>
                    </a:cubicBezTo>
                    <a:cubicBezTo>
                      <a:pt x="1194" y="467"/>
                      <a:pt x="2142" y="1558"/>
                      <a:pt x="1521" y="2097"/>
                    </a:cubicBezTo>
                    <a:close/>
                  </a:path>
                </a:pathLst>
              </a:custGeom>
              <a:solidFill>
                <a:schemeClr val="accent2"/>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1100">
                  <a:latin typeface="Arial" pitchFamily="34" charset="0"/>
                  <a:ea typeface="微软雅黑" panose="020B0503020204020204" pitchFamily="34" charset="-122"/>
                  <a:cs typeface="Arial" pitchFamily="34" charset="0"/>
                  <a:sym typeface="Arial" panose="020B0604020202020204" pitchFamily="34" charset="0"/>
                </a:endParaRPr>
              </a:p>
            </p:txBody>
          </p:sp>
          <p:sp>
            <p:nvSpPr>
              <p:cNvPr id="22" name="Freeform 7"/>
              <p:cNvSpPr>
                <a:spLocks/>
              </p:cNvSpPr>
              <p:nvPr/>
            </p:nvSpPr>
            <p:spPr bwMode="auto">
              <a:xfrm>
                <a:off x="1231558" y="3784747"/>
                <a:ext cx="2853235" cy="2714299"/>
              </a:xfrm>
              <a:custGeom>
                <a:avLst/>
                <a:gdLst>
                  <a:gd name="T0" fmla="*/ 633 w 2148"/>
                  <a:gd name="T1" fmla="*/ 0 h 2101"/>
                  <a:gd name="T2" fmla="*/ 512 w 2148"/>
                  <a:gd name="T3" fmla="*/ 1467 h 2101"/>
                  <a:gd name="T4" fmla="*/ 1623 w 2148"/>
                  <a:gd name="T5" fmla="*/ 527 h 2101"/>
                  <a:gd name="T6" fmla="*/ 1574 w 2148"/>
                  <a:gd name="T7" fmla="*/ 1110 h 2101"/>
                  <a:gd name="T8" fmla="*/ 633 w 2148"/>
                  <a:gd name="T9" fmla="*/ 0 h 2101"/>
                </a:gdLst>
                <a:ahLst/>
                <a:cxnLst>
                  <a:cxn ang="0">
                    <a:pos x="T0" y="T1"/>
                  </a:cxn>
                  <a:cxn ang="0">
                    <a:pos x="T2" y="T3"/>
                  </a:cxn>
                  <a:cxn ang="0">
                    <a:pos x="T4" y="T5"/>
                  </a:cxn>
                  <a:cxn ang="0">
                    <a:pos x="T6" y="T7"/>
                  </a:cxn>
                  <a:cxn ang="0">
                    <a:pos x="T8" y="T9"/>
                  </a:cxn>
                </a:cxnLst>
                <a:rect l="0" t="0" r="r" b="b"/>
                <a:pathLst>
                  <a:path w="2148" h="2101">
                    <a:moveTo>
                      <a:pt x="633" y="0"/>
                    </a:moveTo>
                    <a:cubicBezTo>
                      <a:pt x="195" y="371"/>
                      <a:pt x="140" y="1028"/>
                      <a:pt x="512" y="1467"/>
                    </a:cubicBezTo>
                    <a:cubicBezTo>
                      <a:pt x="1048" y="2101"/>
                      <a:pt x="2148" y="1148"/>
                      <a:pt x="1623" y="527"/>
                    </a:cubicBezTo>
                    <a:cubicBezTo>
                      <a:pt x="1770" y="701"/>
                      <a:pt x="1748" y="962"/>
                      <a:pt x="1574" y="1110"/>
                    </a:cubicBezTo>
                    <a:cubicBezTo>
                      <a:pt x="953" y="1636"/>
                      <a:pt x="0" y="536"/>
                      <a:pt x="633" y="0"/>
                    </a:cubicBezTo>
                    <a:close/>
                  </a:path>
                </a:pathLst>
              </a:custGeom>
              <a:solidFill>
                <a:srgbClr val="FF0000"/>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1100">
                  <a:latin typeface="Arial" pitchFamily="34" charset="0"/>
                  <a:ea typeface="微软雅黑" panose="020B0503020204020204" pitchFamily="34" charset="-122"/>
                  <a:cs typeface="Arial" pitchFamily="34" charset="0"/>
                  <a:sym typeface="Arial" panose="020B0604020202020204" pitchFamily="34" charset="0"/>
                </a:endParaRPr>
              </a:p>
            </p:txBody>
          </p:sp>
          <p:sp>
            <p:nvSpPr>
              <p:cNvPr id="23" name="Freeform 8"/>
              <p:cNvSpPr>
                <a:spLocks/>
              </p:cNvSpPr>
              <p:nvPr/>
            </p:nvSpPr>
            <p:spPr bwMode="auto">
              <a:xfrm>
                <a:off x="1966556" y="3769202"/>
                <a:ext cx="2785394" cy="2767595"/>
              </a:xfrm>
              <a:custGeom>
                <a:avLst/>
                <a:gdLst>
                  <a:gd name="T0" fmla="*/ 0 w 2097"/>
                  <a:gd name="T1" fmla="*/ 1520 h 2142"/>
                  <a:gd name="T2" fmla="*/ 1463 w 2097"/>
                  <a:gd name="T3" fmla="*/ 1636 h 2142"/>
                  <a:gd name="T4" fmla="*/ 523 w 2097"/>
                  <a:gd name="T5" fmla="*/ 525 h 2142"/>
                  <a:gd name="T6" fmla="*/ 1106 w 2097"/>
                  <a:gd name="T7" fmla="*/ 574 h 2142"/>
                  <a:gd name="T8" fmla="*/ 0 w 2097"/>
                  <a:gd name="T9" fmla="*/ 1520 h 2142"/>
                </a:gdLst>
                <a:ahLst/>
                <a:cxnLst>
                  <a:cxn ang="0">
                    <a:pos x="T0" y="T1"/>
                  </a:cxn>
                  <a:cxn ang="0">
                    <a:pos x="T2" y="T3"/>
                  </a:cxn>
                  <a:cxn ang="0">
                    <a:pos x="T4" y="T5"/>
                  </a:cxn>
                  <a:cxn ang="0">
                    <a:pos x="T6" y="T7"/>
                  </a:cxn>
                  <a:cxn ang="0">
                    <a:pos x="T8" y="T9"/>
                  </a:cxn>
                </a:cxnLst>
                <a:rect l="0" t="0" r="r" b="b"/>
                <a:pathLst>
                  <a:path w="2097" h="2142">
                    <a:moveTo>
                      <a:pt x="0" y="1520"/>
                    </a:moveTo>
                    <a:cubicBezTo>
                      <a:pt x="373" y="1954"/>
                      <a:pt x="1026" y="2006"/>
                      <a:pt x="1463" y="1636"/>
                    </a:cubicBezTo>
                    <a:cubicBezTo>
                      <a:pt x="2097" y="1100"/>
                      <a:pt x="1144" y="0"/>
                      <a:pt x="523" y="525"/>
                    </a:cubicBezTo>
                    <a:cubicBezTo>
                      <a:pt x="697" y="378"/>
                      <a:pt x="958" y="400"/>
                      <a:pt x="1106" y="574"/>
                    </a:cubicBezTo>
                    <a:cubicBezTo>
                      <a:pt x="1630" y="1193"/>
                      <a:pt x="539" y="2142"/>
                      <a:pt x="0" y="1520"/>
                    </a:cubicBezTo>
                    <a:close/>
                  </a:path>
                </a:pathLst>
              </a:custGeom>
              <a:solidFill>
                <a:schemeClr val="tx2"/>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1100">
                  <a:latin typeface="Arial" pitchFamily="34" charset="0"/>
                  <a:ea typeface="微软雅黑" panose="020B0503020204020204" pitchFamily="34" charset="-122"/>
                  <a:cs typeface="Arial" pitchFamily="34" charset="0"/>
                  <a:sym typeface="Arial" panose="020B0604020202020204" pitchFamily="34" charset="0"/>
                </a:endParaRPr>
              </a:p>
            </p:txBody>
          </p:sp>
        </p:grpSp>
        <p:sp>
          <p:nvSpPr>
            <p:cNvPr id="12" name="矩形 11"/>
            <p:cNvSpPr/>
            <p:nvPr/>
          </p:nvSpPr>
          <p:spPr>
            <a:xfrm rot="18808685">
              <a:off x="598479" y="3721114"/>
              <a:ext cx="1352511" cy="601332"/>
            </a:xfrm>
            <a:prstGeom prst="rect">
              <a:avLst/>
            </a:prstGeom>
          </p:spPr>
          <p:txBody>
            <a:bodyPr wrap="square">
              <a:spAutoFit/>
            </a:bodyPr>
            <a:lstStyle/>
            <a:p>
              <a:r>
                <a:rPr lang="en-US" altLang="zh-CN" sz="1400" dirty="0" smtClean="0">
                  <a:latin typeface="Arial" pitchFamily="34" charset="0"/>
                  <a:cs typeface="Arial" pitchFamily="34" charset="0"/>
                </a:rPr>
                <a:t>ODU pressure sensing</a:t>
              </a:r>
              <a:endParaRPr lang="zh-CN" altLang="en-US" sz="1400" dirty="0">
                <a:latin typeface="Arial" pitchFamily="34" charset="0"/>
                <a:cs typeface="Arial" pitchFamily="34" charset="0"/>
              </a:endParaRPr>
            </a:p>
          </p:txBody>
        </p:sp>
        <p:sp>
          <p:nvSpPr>
            <p:cNvPr id="24" name="矩形 23"/>
            <p:cNvSpPr/>
            <p:nvPr/>
          </p:nvSpPr>
          <p:spPr>
            <a:xfrm rot="1523838">
              <a:off x="606712" y="5451595"/>
              <a:ext cx="1178222" cy="559943"/>
            </a:xfrm>
            <a:prstGeom prst="rect">
              <a:avLst/>
            </a:prstGeom>
          </p:spPr>
          <p:txBody>
            <a:bodyPr wrap="square">
              <a:spAutoFit/>
            </a:bodyPr>
            <a:lstStyle/>
            <a:p>
              <a:r>
                <a:rPr lang="en-US" altLang="zh-CN" sz="1400" dirty="0" smtClean="0">
                  <a:latin typeface="Arial" pitchFamily="34" charset="0"/>
                  <a:cs typeface="Arial" pitchFamily="34" charset="0"/>
                </a:rPr>
                <a:t>IDU tube temp. sensing</a:t>
              </a:r>
              <a:endParaRPr lang="zh-CN" altLang="en-US" sz="1400" dirty="0">
                <a:latin typeface="Arial" pitchFamily="34" charset="0"/>
                <a:cs typeface="Arial" pitchFamily="34" charset="0"/>
              </a:endParaRPr>
            </a:p>
          </p:txBody>
        </p:sp>
        <p:sp>
          <p:nvSpPr>
            <p:cNvPr id="25" name="矩形 24"/>
            <p:cNvSpPr/>
            <p:nvPr/>
          </p:nvSpPr>
          <p:spPr>
            <a:xfrm rot="1523838">
              <a:off x="2314783" y="4049630"/>
              <a:ext cx="1520296" cy="559943"/>
            </a:xfrm>
            <a:prstGeom prst="rect">
              <a:avLst/>
            </a:prstGeom>
          </p:spPr>
          <p:txBody>
            <a:bodyPr wrap="square">
              <a:spAutoFit/>
            </a:bodyPr>
            <a:lstStyle/>
            <a:p>
              <a:r>
                <a:rPr lang="en-US" altLang="zh-CN" sz="1400" dirty="0" smtClean="0">
                  <a:latin typeface="Arial" pitchFamily="34" charset="0"/>
                  <a:cs typeface="Arial" pitchFamily="34" charset="0"/>
                </a:rPr>
                <a:t>Compressor tube temp. sensing</a:t>
              </a:r>
              <a:endParaRPr lang="zh-CN" altLang="en-US" sz="1400" dirty="0">
                <a:latin typeface="Arial" pitchFamily="34" charset="0"/>
                <a:cs typeface="Arial" pitchFamily="34" charset="0"/>
              </a:endParaRPr>
            </a:p>
          </p:txBody>
        </p:sp>
        <p:sp>
          <p:nvSpPr>
            <p:cNvPr id="26" name="矩形 25"/>
            <p:cNvSpPr/>
            <p:nvPr/>
          </p:nvSpPr>
          <p:spPr>
            <a:xfrm rot="19127291">
              <a:off x="2392088" y="5136438"/>
              <a:ext cx="1421470" cy="790508"/>
            </a:xfrm>
            <a:prstGeom prst="rect">
              <a:avLst/>
            </a:prstGeom>
          </p:spPr>
          <p:txBody>
            <a:bodyPr wrap="square">
              <a:spAutoFit/>
            </a:bodyPr>
            <a:lstStyle/>
            <a:p>
              <a:r>
                <a:rPr lang="en-US" altLang="zh-CN" sz="1400" dirty="0" smtClean="0">
                  <a:latin typeface="Arial" pitchFamily="34" charset="0"/>
                  <a:cs typeface="Arial" pitchFamily="34" charset="0"/>
                </a:rPr>
                <a:t>Internal and external EEV</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detection</a:t>
              </a:r>
              <a:endParaRPr lang="zh-CN" altLang="en-US" sz="1400" dirty="0">
                <a:latin typeface="Arial" pitchFamily="34" charset="0"/>
                <a:cs typeface="Arial" pitchFamily="34" charset="0"/>
              </a:endParaRPr>
            </a:p>
          </p:txBody>
        </p:sp>
        <p:sp>
          <p:nvSpPr>
            <p:cNvPr id="27" name="矩形 26"/>
            <p:cNvSpPr/>
            <p:nvPr/>
          </p:nvSpPr>
          <p:spPr>
            <a:xfrm>
              <a:off x="1632443" y="4602094"/>
              <a:ext cx="879899" cy="687873"/>
            </a:xfrm>
            <a:prstGeom prst="rect">
              <a:avLst/>
            </a:prstGeom>
            <a:solidFill>
              <a:srgbClr val="FF0000"/>
            </a:solidFill>
          </p:spPr>
          <p:txBody>
            <a:bodyPr wrap="square">
              <a:spAutoFit/>
            </a:bodyPr>
            <a:lstStyle/>
            <a:p>
              <a:r>
                <a:rPr lang="en-US" altLang="zh-CN" sz="1200" b="1" dirty="0" smtClean="0">
                  <a:latin typeface="Arial" pitchFamily="34" charset="0"/>
                  <a:cs typeface="Arial" pitchFamily="34" charset="0"/>
                </a:rPr>
                <a:t>Large drop difference control</a:t>
              </a:r>
              <a:endParaRPr lang="zh-CN" altLang="en-US" sz="1200" b="1" dirty="0">
                <a:latin typeface="Arial" pitchFamily="34" charset="0"/>
                <a:cs typeface="Arial" pitchFamily="34" charset="0"/>
              </a:endParaRPr>
            </a:p>
          </p:txBody>
        </p:sp>
      </p:grpSp>
      <p:sp>
        <p:nvSpPr>
          <p:cNvPr id="13" name="右大括号 12"/>
          <p:cNvSpPr/>
          <p:nvPr/>
        </p:nvSpPr>
        <p:spPr bwMode="auto">
          <a:xfrm>
            <a:off x="5384818" y="2514691"/>
            <a:ext cx="847355" cy="4088231"/>
          </a:xfrm>
          <a:prstGeom prst="rightBrace">
            <a:avLst/>
          </a:prstGeom>
          <a:gradFill flip="none" rotWithShape="1">
            <a:gsLst>
              <a:gs pos="0">
                <a:srgbClr val="00B0F0"/>
              </a:gs>
              <a:gs pos="53000">
                <a:srgbClr val="D4DEFF"/>
              </a:gs>
              <a:gs pos="83000">
                <a:srgbClr val="D4DEFF"/>
              </a:gs>
              <a:gs pos="100000">
                <a:srgbClr val="96AB94"/>
              </a:gs>
            </a:gsLst>
            <a:lin ang="0" scaled="0"/>
            <a:tileRect/>
          </a:gradFill>
          <a:ln w="38100" cap="flat" cmpd="sng" algn="ctr">
            <a:solidFill>
              <a:schemeClr val="tx1"/>
            </a:solid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sp>
        <p:nvSpPr>
          <p:cNvPr id="30" name="加号 29"/>
          <p:cNvSpPr/>
          <p:nvPr/>
        </p:nvSpPr>
        <p:spPr bwMode="auto">
          <a:xfrm>
            <a:off x="2383086" y="3476635"/>
            <a:ext cx="609584" cy="415373"/>
          </a:xfrm>
          <a:prstGeom prst="mathPl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defTabSz="1219170"/>
            <a:endParaRPr lang="zh-CN" altLang="en-US" sz="2300">
              <a:latin typeface="Arial" pitchFamily="34" charset="0"/>
              <a:ea typeface="黑体" pitchFamily="2" charset="-122"/>
              <a:cs typeface="Arial" pitchFamily="34" charset="0"/>
            </a:endParaRPr>
          </a:p>
        </p:txBody>
      </p:sp>
      <p:sp>
        <p:nvSpPr>
          <p:cNvPr id="2" name="矩形 1"/>
          <p:cNvSpPr/>
          <p:nvPr/>
        </p:nvSpPr>
        <p:spPr>
          <a:xfrm>
            <a:off x="-31317" y="780534"/>
            <a:ext cx="11085086"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High piping adaptability——</a:t>
            </a:r>
            <a:r>
              <a:rPr lang="en-US" altLang="zh-CN" sz="2400" b="1" dirty="0" smtClean="0">
                <a:solidFill>
                  <a:srgbClr val="FF0000"/>
                </a:solidFill>
                <a:latin typeface="Arial" pitchFamily="34" charset="0"/>
                <a:ea typeface="微软雅黑" pitchFamily="34" charset="-122"/>
                <a:cs typeface="Arial" pitchFamily="34" charset="0"/>
              </a:rPr>
              <a:t>Large drop difference between IDU and ODU</a:t>
            </a:r>
            <a:endParaRPr lang="en-US" altLang="zh-CN" sz="2400" b="1" dirty="0">
              <a:solidFill>
                <a:srgbClr val="FF0000"/>
              </a:solidFill>
              <a:latin typeface="Arial" pitchFamily="34" charset="0"/>
              <a:ea typeface="微软雅黑" pitchFamily="34" charset="-122"/>
              <a:cs typeface="Arial" pitchFamily="34" charset="0"/>
            </a:endParaRPr>
          </a:p>
        </p:txBody>
      </p:sp>
      <p:sp>
        <p:nvSpPr>
          <p:cNvPr id="31"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34" name="图片 33" descr="格力中央空调-彩色.png"/>
          <p:cNvPicPr>
            <a:picLocks noChangeAspect="1"/>
          </p:cNvPicPr>
          <p:nvPr/>
        </p:nvPicPr>
        <p:blipFill>
          <a:blip r:embed="rId5" cstate="print"/>
          <a:stretch>
            <a:fillRect/>
          </a:stretch>
        </p:blipFill>
        <p:spPr>
          <a:xfrm>
            <a:off x="219213" y="131797"/>
            <a:ext cx="1635601" cy="504150"/>
          </a:xfrm>
          <a:prstGeom prst="rect">
            <a:avLst/>
          </a:prstGeom>
        </p:spPr>
      </p:pic>
      <p:sp>
        <p:nvSpPr>
          <p:cNvPr id="35" name="矩形 34"/>
          <p:cNvSpPr/>
          <p:nvPr/>
        </p:nvSpPr>
        <p:spPr>
          <a:xfrm>
            <a:off x="1899993" y="232717"/>
            <a:ext cx="4232249"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grpSp>
        <p:nvGrpSpPr>
          <p:cNvPr id="36" name="组合 35"/>
          <p:cNvGrpSpPr/>
          <p:nvPr/>
        </p:nvGrpSpPr>
        <p:grpSpPr>
          <a:xfrm>
            <a:off x="10337800" y="-38100"/>
            <a:ext cx="1854200" cy="833747"/>
            <a:chOff x="10337800" y="-38100"/>
            <a:chExt cx="1854200" cy="833747"/>
          </a:xfrm>
        </p:grpSpPr>
        <p:sp>
          <p:nvSpPr>
            <p:cNvPr id="37"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8"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4" name="文本框 3"/>
          <p:cNvSpPr txBox="1"/>
          <p:nvPr/>
        </p:nvSpPr>
        <p:spPr>
          <a:xfrm>
            <a:off x="10033787" y="2831918"/>
            <a:ext cx="1533208" cy="461665"/>
          </a:xfrm>
          <a:prstGeom prst="rect">
            <a:avLst/>
          </a:prstGeom>
          <a:noFill/>
        </p:spPr>
        <p:txBody>
          <a:bodyPr wrap="square" rtlCol="0">
            <a:spAutoFit/>
          </a:bodyPr>
          <a:lstStyle/>
          <a:p>
            <a:r>
              <a:rPr lang="en-US" altLang="zh-CN" sz="2400" dirty="0" smtClean="0">
                <a:solidFill>
                  <a:srgbClr val="FF0000"/>
                </a:solidFill>
              </a:rPr>
              <a:t>Up by 22%</a:t>
            </a:r>
            <a:endParaRPr lang="zh-CN" altLang="en-US" sz="2400" dirty="0">
              <a:solidFill>
                <a:srgbClr val="FF0000"/>
              </a:solidFill>
            </a:endParaRPr>
          </a:p>
        </p:txBody>
      </p:sp>
    </p:spTree>
    <p:extLst>
      <p:ext uri="{BB962C8B-B14F-4D97-AF65-F5344CB8AC3E}">
        <p14:creationId xmlns:p14="http://schemas.microsoft.com/office/powerpoint/2010/main" val="56314065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8747" y="751025"/>
            <a:ext cx="10002091" cy="492438"/>
          </a:xfrm>
          <a:prstGeom prst="rect">
            <a:avLst/>
          </a:prstGeom>
        </p:spPr>
        <p:txBody>
          <a:bodyPr wrap="none" lIns="121917" tIns="60958" rIns="121917" bIns="60958">
            <a:spAutoFit/>
          </a:bodyPr>
          <a:lstStyle/>
          <a:p>
            <a:r>
              <a:rPr lang="zh-CN" altLang="en-US" sz="2400" b="1" dirty="0" smtClean="0">
                <a:latin typeface="Arial" pitchFamily="34" charset="0"/>
                <a:ea typeface="微软雅黑" pitchFamily="34" charset="-122"/>
                <a:cs typeface="Arial" pitchFamily="34" charset="0"/>
              </a:rPr>
              <a:t>③ </a:t>
            </a:r>
            <a:r>
              <a:rPr lang="en-US" altLang="zh-CN" sz="2400" b="1" dirty="0" smtClean="0">
                <a:latin typeface="Arial" pitchFamily="34" charset="0"/>
                <a:ea typeface="微软雅黑" pitchFamily="34" charset="-122"/>
                <a:cs typeface="Arial" pitchFamily="34" charset="0"/>
              </a:rPr>
              <a:t>High piping adaptability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Large </a:t>
            </a:r>
            <a:r>
              <a:rPr lang="en-US" altLang="zh-CN" sz="2400" b="1" dirty="0" smtClean="0">
                <a:solidFill>
                  <a:srgbClr val="FF0000"/>
                </a:solidFill>
                <a:latin typeface="Arial" pitchFamily="34" charset="0"/>
                <a:ea typeface="微软雅黑" pitchFamily="34" charset="-122"/>
                <a:cs typeface="Arial" pitchFamily="34" charset="0"/>
              </a:rPr>
              <a:t>drop difference between IDUs</a:t>
            </a:r>
            <a:endParaRPr lang="en-US" altLang="zh-CN" sz="2400" b="1" dirty="0">
              <a:solidFill>
                <a:srgbClr val="FF0000"/>
              </a:solidFill>
              <a:latin typeface="Arial" pitchFamily="34" charset="0"/>
              <a:ea typeface="微软雅黑" pitchFamily="34" charset="-122"/>
              <a:cs typeface="Arial" pitchFamily="34" charset="0"/>
            </a:endParaRPr>
          </a:p>
        </p:txBody>
      </p:sp>
      <p:sp>
        <p:nvSpPr>
          <p:cNvPr id="19" name="矩形 18"/>
          <p:cNvSpPr/>
          <p:nvPr/>
        </p:nvSpPr>
        <p:spPr>
          <a:xfrm>
            <a:off x="308558" y="1129074"/>
            <a:ext cx="5447347" cy="2585319"/>
          </a:xfrm>
          <a:prstGeom prst="rect">
            <a:avLst/>
          </a:prstGeom>
        </p:spPr>
        <p:txBody>
          <a:bodyPr wrap="square" lIns="121917" tIns="60958" rIns="121917" bIns="60958">
            <a:spAutoFit/>
          </a:bodyPr>
          <a:lstStyle/>
          <a:p>
            <a:pPr algn="just"/>
            <a:r>
              <a:rPr lang="en-US" altLang="zh-CN" sz="1600" dirty="0" smtClean="0">
                <a:latin typeface="Arial" pitchFamily="34" charset="0"/>
                <a:ea typeface="微软雅黑" pitchFamily="34" charset="-122"/>
                <a:cs typeface="Arial" pitchFamily="34" charset="0"/>
              </a:rPr>
              <a:t>The identification technology for drop difference between IDUs works according to the refrigerant flow status of indoor unit and system pressure change.  It can automatically adjust the control mode to balance the refrigerant distribution and ensure the overall cooling and heating effect.</a:t>
            </a:r>
            <a:endParaRPr lang="en-US" altLang="zh-CN" sz="1600" dirty="0">
              <a:latin typeface="Arial" pitchFamily="34" charset="0"/>
              <a:ea typeface="微软雅黑" pitchFamily="34" charset="-122"/>
              <a:cs typeface="Arial" pitchFamily="34" charset="0"/>
            </a:endParaRPr>
          </a:p>
          <a:p>
            <a:pPr algn="just"/>
            <a:r>
              <a:rPr lang="en-US" altLang="zh-CN" sz="1600" dirty="0" smtClean="0">
                <a:latin typeface="Arial" pitchFamily="34" charset="0"/>
                <a:ea typeface="微软雅黑" pitchFamily="34" charset="-122"/>
                <a:cs typeface="Arial" pitchFamily="34" charset="0"/>
              </a:rPr>
              <a:t>The intermediate pressure regulation technology enables the system to calculate the intermediate pressure in real time. It can adjust the pressure value to ensure sufficient power for refrigerant to flow.</a:t>
            </a:r>
            <a:endParaRPr lang="en-US" altLang="zh-CN" sz="1600" dirty="0">
              <a:latin typeface="Arial" pitchFamily="34" charset="0"/>
              <a:ea typeface="微软雅黑" pitchFamily="34" charset="-122"/>
              <a:cs typeface="Arial" pitchFamily="34" charset="0"/>
            </a:endParaRPr>
          </a:p>
        </p:txBody>
      </p:sp>
      <p:sp>
        <p:nvSpPr>
          <p:cNvPr id="15"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20" name="图片 1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21" name="矩形 20"/>
          <p:cNvSpPr/>
          <p:nvPr/>
        </p:nvSpPr>
        <p:spPr>
          <a:xfrm>
            <a:off x="1899993" y="232717"/>
            <a:ext cx="4232249"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sp>
        <p:nvSpPr>
          <p:cNvPr id="18" name="矩形 17"/>
          <p:cNvSpPr/>
          <p:nvPr/>
        </p:nvSpPr>
        <p:spPr>
          <a:xfrm>
            <a:off x="-24634" y="3533785"/>
            <a:ext cx="5769142" cy="861770"/>
          </a:xfrm>
          <a:prstGeom prst="rect">
            <a:avLst/>
          </a:prstGeom>
        </p:spPr>
        <p:txBody>
          <a:bodyPr wrap="square" lIns="121917" tIns="60958" rIns="121917" bIns="60958">
            <a:spAutoFit/>
          </a:bodyPr>
          <a:lstStyle/>
          <a:p>
            <a:r>
              <a:rPr lang="zh-CN" altLang="en-US" sz="2400" b="1" dirty="0" smtClean="0">
                <a:latin typeface="Arial" pitchFamily="34" charset="0"/>
                <a:ea typeface="微软雅黑" pitchFamily="34" charset="-122"/>
                <a:cs typeface="Arial" pitchFamily="34" charset="0"/>
              </a:rPr>
              <a:t>③ </a:t>
            </a:r>
            <a:r>
              <a:rPr lang="en-US" altLang="zh-CN" sz="2400" b="1" dirty="0" smtClean="0">
                <a:latin typeface="Arial" pitchFamily="34" charset="0"/>
                <a:ea typeface="微软雅黑" pitchFamily="34" charset="-122"/>
                <a:cs typeface="Arial" pitchFamily="34" charset="0"/>
              </a:rPr>
              <a:t>High piping adaptability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Long </a:t>
            </a:r>
            <a:r>
              <a:rPr lang="en-US" altLang="zh-CN" sz="2400" b="1" dirty="0" smtClean="0">
                <a:solidFill>
                  <a:srgbClr val="FF0000"/>
                </a:solidFill>
                <a:latin typeface="Arial" pitchFamily="34" charset="0"/>
                <a:ea typeface="微软雅黑" pitchFamily="34" charset="-122"/>
                <a:cs typeface="Arial" pitchFamily="34" charset="0"/>
              </a:rPr>
              <a:t>connection pipe</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22" name="矩形 21"/>
          <p:cNvSpPr/>
          <p:nvPr/>
        </p:nvSpPr>
        <p:spPr>
          <a:xfrm>
            <a:off x="304438" y="4267800"/>
            <a:ext cx="5496689" cy="2585319"/>
          </a:xfrm>
          <a:prstGeom prst="rect">
            <a:avLst/>
          </a:prstGeom>
        </p:spPr>
        <p:txBody>
          <a:bodyPr wrap="square" lIns="121917" tIns="60958" rIns="121917" bIns="60958">
            <a:spAutoFit/>
          </a:bodyPr>
          <a:lstStyle/>
          <a:p>
            <a:pPr marL="380990" indent="-380990" algn="just">
              <a:buFont typeface="Wingdings" panose="05000000000000000000" pitchFamily="2" charset="2"/>
              <a:buChar char="l"/>
            </a:pPr>
            <a:r>
              <a:rPr lang="en-US" altLang="zh-CN" sz="1600" dirty="0" smtClean="0">
                <a:latin typeface="Arial" pitchFamily="34" charset="0"/>
                <a:ea typeface="微软雅黑" pitchFamily="34" charset="-122"/>
                <a:cs typeface="Arial" pitchFamily="34" charset="0"/>
              </a:rPr>
              <a:t>Pipe length self-correcting technology</a:t>
            </a:r>
            <a:endParaRPr lang="en-US" altLang="zh-CN" sz="1600" dirty="0">
              <a:latin typeface="Arial" pitchFamily="34" charset="0"/>
              <a:ea typeface="微软雅黑" pitchFamily="34" charset="-122"/>
              <a:cs typeface="Arial" pitchFamily="34" charset="0"/>
            </a:endParaRPr>
          </a:p>
          <a:p>
            <a:pPr algn="just"/>
            <a:r>
              <a:rPr lang="en-US" altLang="zh-CN" sz="1600" dirty="0" smtClean="0">
                <a:latin typeface="Arial" pitchFamily="34" charset="0"/>
                <a:ea typeface="微软雅黑" pitchFamily="34" charset="-122"/>
                <a:cs typeface="Arial" pitchFamily="34" charset="0"/>
              </a:rPr>
              <a:t>According to the change rate of temp. drop and temp. rise of IDU, and the indoor and outdoor pressure pre-detection method, it can automatically correct the pressure and temp. of the system to ensure normal operation.</a:t>
            </a:r>
          </a:p>
          <a:p>
            <a:pPr marL="380990" indent="-380990" algn="just">
              <a:buFont typeface="Wingdings" panose="05000000000000000000" pitchFamily="2" charset="2"/>
              <a:buChar char="l"/>
            </a:pPr>
            <a:r>
              <a:rPr lang="en-US" altLang="zh-CN" sz="1600" dirty="0" smtClean="0">
                <a:latin typeface="Arial" pitchFamily="34" charset="0"/>
                <a:ea typeface="微软雅黑" pitchFamily="34" charset="-122"/>
                <a:cs typeface="Arial" pitchFamily="34" charset="0"/>
              </a:rPr>
              <a:t>Deep sub-cooling design</a:t>
            </a:r>
            <a:endParaRPr lang="en-US" altLang="zh-CN" sz="1600" dirty="0">
              <a:latin typeface="Arial" pitchFamily="34" charset="0"/>
              <a:ea typeface="微软雅黑" pitchFamily="34" charset="-122"/>
              <a:cs typeface="Arial" pitchFamily="34" charset="0"/>
            </a:endParaRPr>
          </a:p>
          <a:p>
            <a:pPr algn="just"/>
            <a:r>
              <a:rPr lang="en-US" altLang="zh-CN" sz="1600" dirty="0" smtClean="0">
                <a:latin typeface="Arial" pitchFamily="34" charset="0"/>
                <a:ea typeface="微软雅黑" pitchFamily="34" charset="-122"/>
                <a:cs typeface="Arial" pitchFamily="34" charset="0"/>
              </a:rPr>
              <a:t>The new plate type efficient sub-cooler and control method are adopted. Sub-cooling degree can be 35</a:t>
            </a:r>
            <a:r>
              <a:rPr lang="zh-CN" altLang="en-US" sz="1600" dirty="0" smtClean="0">
                <a:latin typeface="Arial" pitchFamily="34" charset="0"/>
                <a:ea typeface="微软雅黑" pitchFamily="34" charset="-122"/>
                <a:cs typeface="Arial" pitchFamily="34" charset="0"/>
              </a:rPr>
              <a:t>℃</a:t>
            </a:r>
            <a:r>
              <a:rPr lang="en-US" altLang="zh-CN" sz="1600" dirty="0" smtClean="0">
                <a:latin typeface="Arial" pitchFamily="34" charset="0"/>
                <a:ea typeface="微软雅黑" pitchFamily="34" charset="-122"/>
                <a:cs typeface="Arial" pitchFamily="34" charset="0"/>
              </a:rPr>
              <a:t>, which greatly reduces the pressure loss of long piping and improves the air conditioning effect.</a:t>
            </a:r>
            <a:endParaRPr lang="en-US" altLang="zh-CN" sz="1600" dirty="0">
              <a:latin typeface="Arial" pitchFamily="34" charset="0"/>
              <a:ea typeface="微软雅黑" pitchFamily="34" charset="-122"/>
              <a:cs typeface="Arial" pitchFamily="34" charset="0"/>
            </a:endParaRPr>
          </a:p>
        </p:txBody>
      </p:sp>
      <p:grpSp>
        <p:nvGrpSpPr>
          <p:cNvPr id="42" name="组合 41"/>
          <p:cNvGrpSpPr/>
          <p:nvPr/>
        </p:nvGrpSpPr>
        <p:grpSpPr>
          <a:xfrm>
            <a:off x="5755907" y="1203482"/>
            <a:ext cx="5763074" cy="5456190"/>
            <a:chOff x="381870" y="2604766"/>
            <a:chExt cx="5102964" cy="4419484"/>
          </a:xfrm>
        </p:grpSpPr>
        <p:grpSp>
          <p:nvGrpSpPr>
            <p:cNvPr id="5" name="组合 4"/>
            <p:cNvGrpSpPr/>
            <p:nvPr/>
          </p:nvGrpSpPr>
          <p:grpSpPr>
            <a:xfrm>
              <a:off x="381870" y="2604766"/>
              <a:ext cx="5102964" cy="4419484"/>
              <a:chOff x="5391789" y="2057436"/>
              <a:chExt cx="3827223" cy="4419484"/>
            </a:xfrm>
          </p:grpSpPr>
          <p:grpSp>
            <p:nvGrpSpPr>
              <p:cNvPr id="9" name="组合 8"/>
              <p:cNvGrpSpPr/>
              <p:nvPr/>
            </p:nvGrpSpPr>
            <p:grpSpPr>
              <a:xfrm>
                <a:off x="5391789" y="2057436"/>
                <a:ext cx="3429216" cy="4419484"/>
                <a:chOff x="1810483" y="1723486"/>
                <a:chExt cx="3429216" cy="3886098"/>
              </a:xfrm>
            </p:grpSpPr>
            <p:grpSp>
              <p:nvGrpSpPr>
                <p:cNvPr id="10" name="组合 9"/>
                <p:cNvGrpSpPr/>
                <p:nvPr/>
              </p:nvGrpSpPr>
              <p:grpSpPr>
                <a:xfrm>
                  <a:off x="1810483" y="1723486"/>
                  <a:ext cx="3429216" cy="3886098"/>
                  <a:chOff x="1810483" y="1723486"/>
                  <a:chExt cx="3429216" cy="3886098"/>
                </a:xfrm>
              </p:grpSpPr>
              <p:pic>
                <p:nvPicPr>
                  <p:cNvPr id="12" name="Picture 6" descr="E:\待完成\+++2012年新品推广活动+++\PPT\推广会之GMV5 PPT\link\超长冷媒配管配图.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74"/>
                  <a:stretch/>
                </p:blipFill>
                <p:spPr bwMode="auto">
                  <a:xfrm>
                    <a:off x="1810483" y="1723486"/>
                    <a:ext cx="2422090" cy="388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3922644" y="4207398"/>
                    <a:ext cx="1317055" cy="548024"/>
                  </a:xfrm>
                  <a:prstGeom prst="rect">
                    <a:avLst/>
                  </a:prstGeom>
                </p:spPr>
                <p:txBody>
                  <a:bodyPr wrap="none">
                    <a:spAutoFit/>
                  </a:bodyPr>
                  <a:lstStyle/>
                  <a:p>
                    <a:r>
                      <a:rPr lang="en-US" altLang="zh-CN" sz="2000" dirty="0">
                        <a:latin typeface="Arial" pitchFamily="34" charset="0"/>
                        <a:cs typeface="Arial" pitchFamily="34" charset="0"/>
                      </a:rPr>
                      <a:t>GMV5</a:t>
                    </a:r>
                    <a:r>
                      <a:rPr lang="zh-CN" altLang="en-US" sz="2000" dirty="0">
                        <a:latin typeface="Arial" pitchFamily="34" charset="0"/>
                        <a:cs typeface="Arial" pitchFamily="34" charset="0"/>
                      </a:rPr>
                      <a:t>：</a:t>
                    </a:r>
                    <a:r>
                      <a:rPr lang="en-US" altLang="zh-CN" sz="2000" dirty="0">
                        <a:latin typeface="Arial" pitchFamily="34" charset="0"/>
                        <a:cs typeface="Arial" pitchFamily="34" charset="0"/>
                      </a:rPr>
                      <a:t>30m</a:t>
                    </a:r>
                  </a:p>
                  <a:p>
                    <a:r>
                      <a:rPr lang="en-US" altLang="zh-CN" sz="2400" b="1" dirty="0">
                        <a:solidFill>
                          <a:srgbClr val="FF0000"/>
                        </a:solidFill>
                        <a:latin typeface="Arial" pitchFamily="34" charset="0"/>
                        <a:cs typeface="Arial" pitchFamily="34" charset="0"/>
                      </a:rPr>
                      <a:t>GMV6</a:t>
                    </a:r>
                    <a:r>
                      <a:rPr lang="zh-CN" altLang="en-US" sz="2400" b="1" dirty="0" smtClean="0">
                        <a:solidFill>
                          <a:srgbClr val="FF0000"/>
                        </a:solidFill>
                        <a:latin typeface="Arial" pitchFamily="34" charset="0"/>
                        <a:cs typeface="Arial" pitchFamily="34" charset="0"/>
                      </a:rPr>
                      <a:t>：</a:t>
                    </a:r>
                    <a:r>
                      <a:rPr lang="en-US" altLang="zh-CN" sz="2400" b="1" dirty="0" smtClean="0">
                        <a:solidFill>
                          <a:srgbClr val="FF0000"/>
                        </a:solidFill>
                        <a:latin typeface="Arial" pitchFamily="34" charset="0"/>
                        <a:cs typeface="Arial" pitchFamily="34" charset="0"/>
                      </a:rPr>
                      <a:t>40m</a:t>
                    </a:r>
                    <a:endParaRPr lang="zh-CN" altLang="en-US" sz="2400" b="1" dirty="0">
                      <a:solidFill>
                        <a:srgbClr val="FF0000"/>
                      </a:solidFill>
                      <a:latin typeface="Arial" pitchFamily="34" charset="0"/>
                      <a:cs typeface="Arial" pitchFamily="34" charset="0"/>
                    </a:endParaRPr>
                  </a:p>
                </p:txBody>
              </p:sp>
            </p:grpSp>
            <p:cxnSp>
              <p:nvCxnSpPr>
                <p:cNvPr id="11" name="直接箭头连接符 14"/>
                <p:cNvCxnSpPr>
                  <a:cxnSpLocks noChangeShapeType="1"/>
                </p:cNvCxnSpPr>
                <p:nvPr/>
              </p:nvCxnSpPr>
              <p:spPr bwMode="auto">
                <a:xfrm>
                  <a:off x="3854495" y="4001542"/>
                  <a:ext cx="1454" cy="1080891"/>
                </a:xfrm>
                <a:prstGeom prst="straightConnector1">
                  <a:avLst/>
                </a:prstGeom>
                <a:noFill/>
                <a:ln w="28575">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grpSp>
          <p:sp>
            <p:nvSpPr>
              <p:cNvPr id="14" name="爆炸形 1 13"/>
              <p:cNvSpPr/>
              <p:nvPr/>
            </p:nvSpPr>
            <p:spPr bwMode="auto">
              <a:xfrm>
                <a:off x="7466338" y="3247799"/>
                <a:ext cx="1752674" cy="160015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300" b="1" dirty="0">
                  <a:latin typeface="Arial" pitchFamily="34" charset="0"/>
                  <a:ea typeface="黑体" pitchFamily="2" charset="-122"/>
                  <a:cs typeface="Arial" pitchFamily="34" charset="0"/>
                </a:endParaRPr>
              </a:p>
            </p:txBody>
          </p:sp>
        </p:grpSp>
        <p:grpSp>
          <p:nvGrpSpPr>
            <p:cNvPr id="36" name="组合 35"/>
            <p:cNvGrpSpPr/>
            <p:nvPr/>
          </p:nvGrpSpPr>
          <p:grpSpPr>
            <a:xfrm>
              <a:off x="593766" y="3100701"/>
              <a:ext cx="2316009" cy="2014840"/>
              <a:chOff x="512448" y="1167850"/>
              <a:chExt cx="1865351" cy="2227927"/>
            </a:xfrm>
          </p:grpSpPr>
          <p:sp>
            <p:nvSpPr>
              <p:cNvPr id="37" name="爆炸形 1 36"/>
              <p:cNvSpPr/>
              <p:nvPr/>
            </p:nvSpPr>
            <p:spPr bwMode="auto">
              <a:xfrm>
                <a:off x="625125" y="1167850"/>
                <a:ext cx="1752674" cy="1600159"/>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a:endParaRPr lang="zh-CN" altLang="en-US" sz="2000" b="1" dirty="0">
                  <a:latin typeface="Arial" pitchFamily="34" charset="0"/>
                  <a:ea typeface="黑体" pitchFamily="2" charset="-122"/>
                  <a:cs typeface="Arial" pitchFamily="34" charset="0"/>
                </a:endParaRPr>
              </a:p>
            </p:txBody>
          </p:sp>
          <p:sp>
            <p:nvSpPr>
              <p:cNvPr id="38" name="矩形 37"/>
              <p:cNvSpPr/>
              <p:nvPr/>
            </p:nvSpPr>
            <p:spPr>
              <a:xfrm>
                <a:off x="512448" y="2706621"/>
                <a:ext cx="1536692" cy="689156"/>
              </a:xfrm>
              <a:prstGeom prst="rect">
                <a:avLst/>
              </a:prstGeom>
            </p:spPr>
            <p:txBody>
              <a:bodyPr wrap="none">
                <a:spAutoFit/>
              </a:bodyPr>
              <a:lstStyle/>
              <a:p>
                <a:r>
                  <a:rPr lang="en-US" altLang="zh-CN" sz="2000" dirty="0">
                    <a:latin typeface="Arial" pitchFamily="34" charset="0"/>
                    <a:cs typeface="Arial" pitchFamily="34" charset="0"/>
                  </a:rPr>
                  <a:t>GMV5</a:t>
                </a:r>
                <a:r>
                  <a:rPr lang="zh-CN" altLang="en-US" sz="2000" dirty="0">
                    <a:latin typeface="Arial" pitchFamily="34" charset="0"/>
                    <a:cs typeface="Arial" pitchFamily="34" charset="0"/>
                  </a:rPr>
                  <a:t>：</a:t>
                </a:r>
                <a:r>
                  <a:rPr lang="en-US" altLang="zh-CN" sz="2000" dirty="0">
                    <a:latin typeface="Arial" pitchFamily="34" charset="0"/>
                    <a:cs typeface="Arial" pitchFamily="34" charset="0"/>
                  </a:rPr>
                  <a:t>165m</a:t>
                </a:r>
              </a:p>
              <a:p>
                <a:r>
                  <a:rPr lang="en-US" altLang="zh-CN" sz="2400" b="1" dirty="0">
                    <a:solidFill>
                      <a:srgbClr val="FF0000"/>
                    </a:solidFill>
                    <a:latin typeface="Arial" pitchFamily="34" charset="0"/>
                    <a:cs typeface="Arial" pitchFamily="34" charset="0"/>
                  </a:rPr>
                  <a:t>GMV6</a:t>
                </a:r>
                <a:r>
                  <a:rPr lang="zh-CN" altLang="en-US" sz="2400" b="1" dirty="0">
                    <a:solidFill>
                      <a:srgbClr val="FF0000"/>
                    </a:solidFill>
                    <a:latin typeface="Arial" pitchFamily="34" charset="0"/>
                    <a:cs typeface="Arial" pitchFamily="34" charset="0"/>
                  </a:rPr>
                  <a:t>：</a:t>
                </a:r>
                <a:r>
                  <a:rPr lang="en-US" altLang="zh-CN" sz="2400" b="1" dirty="0">
                    <a:solidFill>
                      <a:srgbClr val="FF0000"/>
                    </a:solidFill>
                    <a:latin typeface="Arial" pitchFamily="34" charset="0"/>
                    <a:cs typeface="Arial" pitchFamily="34" charset="0"/>
                  </a:rPr>
                  <a:t>200m</a:t>
                </a:r>
                <a:endParaRPr lang="zh-CN" altLang="en-US" sz="2400" b="1" dirty="0">
                  <a:solidFill>
                    <a:srgbClr val="FF0000"/>
                  </a:solidFill>
                  <a:latin typeface="Arial" pitchFamily="34" charset="0"/>
                  <a:cs typeface="Arial" pitchFamily="34" charset="0"/>
                </a:endParaRPr>
              </a:p>
            </p:txBody>
          </p:sp>
        </p:grpSp>
        <p:grpSp>
          <p:nvGrpSpPr>
            <p:cNvPr id="29" name="Group 4"/>
            <p:cNvGrpSpPr>
              <a:grpSpLocks/>
            </p:cNvGrpSpPr>
            <p:nvPr/>
          </p:nvGrpSpPr>
          <p:grpSpPr bwMode="auto">
            <a:xfrm>
              <a:off x="593766" y="2996401"/>
              <a:ext cx="2196936" cy="3781671"/>
              <a:chOff x="-4368977" y="-454351"/>
              <a:chExt cx="1767542" cy="4181154"/>
            </a:xfrm>
          </p:grpSpPr>
          <p:cxnSp>
            <p:nvCxnSpPr>
              <p:cNvPr id="30" name="直接连接符 9"/>
              <p:cNvCxnSpPr>
                <a:cxnSpLocks noChangeShapeType="1"/>
              </p:cNvCxnSpPr>
              <p:nvPr/>
            </p:nvCxnSpPr>
            <p:spPr bwMode="auto">
              <a:xfrm>
                <a:off x="-4368977" y="-454351"/>
                <a:ext cx="0" cy="377452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31" name="直接连接符 11"/>
              <p:cNvCxnSpPr>
                <a:cxnSpLocks noChangeShapeType="1"/>
              </p:cNvCxnSpPr>
              <p:nvPr/>
            </p:nvCxnSpPr>
            <p:spPr bwMode="auto">
              <a:xfrm>
                <a:off x="-4363533" y="3279550"/>
                <a:ext cx="1045479" cy="4472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32" name="直接连接符 13"/>
              <p:cNvCxnSpPr>
                <a:cxnSpLocks noChangeShapeType="1"/>
              </p:cNvCxnSpPr>
              <p:nvPr/>
            </p:nvCxnSpPr>
            <p:spPr bwMode="auto">
              <a:xfrm flipV="1">
                <a:off x="-3318053" y="3279550"/>
                <a:ext cx="716618" cy="4472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33" name="直接箭头连接符 15"/>
              <p:cNvCxnSpPr>
                <a:cxnSpLocks noChangeShapeType="1"/>
              </p:cNvCxnSpPr>
              <p:nvPr/>
            </p:nvCxnSpPr>
            <p:spPr bwMode="auto">
              <a:xfrm flipH="1" flipV="1">
                <a:off x="-2873514" y="3110862"/>
                <a:ext cx="272079" cy="168688"/>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 name="直接箭头连接符 17"/>
              <p:cNvCxnSpPr>
                <a:cxnSpLocks noChangeShapeType="1"/>
              </p:cNvCxnSpPr>
              <p:nvPr/>
            </p:nvCxnSpPr>
            <p:spPr bwMode="auto">
              <a:xfrm>
                <a:off x="-4368977" y="-454351"/>
                <a:ext cx="521409" cy="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sp>
        <p:nvSpPr>
          <p:cNvPr id="26" name="TextBox 25"/>
          <p:cNvSpPr txBox="1"/>
          <p:nvPr/>
        </p:nvSpPr>
        <p:spPr>
          <a:xfrm>
            <a:off x="8891185" y="1233615"/>
            <a:ext cx="3083463" cy="1477328"/>
          </a:xfrm>
          <a:prstGeom prst="rect">
            <a:avLst/>
          </a:prstGeom>
          <a:noFill/>
        </p:spPr>
        <p:txBody>
          <a:bodyPr wrap="square" rtlCol="0">
            <a:spAutoFit/>
          </a:bodyPr>
          <a:lstStyle/>
          <a:p>
            <a:pPr algn="just"/>
            <a:r>
              <a:rPr lang="en-US" altLang="zh-CN" b="1" dirty="0" smtClean="0">
                <a:latin typeface="Arial" pitchFamily="34" charset="0"/>
                <a:ea typeface="微软雅黑" pitchFamily="34" charset="-122"/>
                <a:cs typeface="Arial" pitchFamily="34" charset="0"/>
              </a:rPr>
              <a:t>Total pipe length: </a:t>
            </a:r>
            <a:r>
              <a:rPr lang="en-US" altLang="zh-CN" dirty="0" smtClean="0">
                <a:latin typeface="Arial" pitchFamily="34" charset="0"/>
                <a:ea typeface="微软雅黑" pitchFamily="34" charset="-122"/>
                <a:cs typeface="Arial" pitchFamily="34" charset="0"/>
              </a:rPr>
              <a:t>1000m</a:t>
            </a:r>
            <a:r>
              <a:rPr lang="zh-CN" altLang="en-US" dirty="0" smtClean="0">
                <a:latin typeface="Arial" pitchFamily="34" charset="0"/>
                <a:ea typeface="微软雅黑" pitchFamily="34" charset="-122"/>
                <a:cs typeface="Arial" pitchFamily="34" charset="0"/>
              </a:rPr>
              <a:t>；</a:t>
            </a:r>
            <a:endParaRPr lang="en-US" altLang="zh-CN" dirty="0" smtClean="0">
              <a:latin typeface="Arial" pitchFamily="34" charset="0"/>
              <a:ea typeface="微软雅黑" pitchFamily="34" charset="-122"/>
              <a:cs typeface="Arial" pitchFamily="34" charset="0"/>
            </a:endParaRPr>
          </a:p>
          <a:p>
            <a:pPr algn="just"/>
            <a:r>
              <a:rPr lang="en-US" altLang="zh-CN" b="1" dirty="0" smtClean="0">
                <a:latin typeface="Arial" pitchFamily="34" charset="0"/>
                <a:ea typeface="微软雅黑" pitchFamily="34" charset="-122"/>
                <a:cs typeface="Arial" pitchFamily="34" charset="0"/>
              </a:rPr>
              <a:t>Max. actual length of a single pipe: </a:t>
            </a:r>
            <a:r>
              <a:rPr lang="en-US" altLang="zh-CN" dirty="0" smtClean="0">
                <a:latin typeface="Arial" pitchFamily="34" charset="0"/>
                <a:ea typeface="微软雅黑" pitchFamily="34" charset="-122"/>
                <a:cs typeface="Arial" pitchFamily="34" charset="0"/>
              </a:rPr>
              <a:t>200m</a:t>
            </a:r>
            <a:r>
              <a:rPr lang="zh-CN" altLang="en-US" dirty="0" smtClean="0">
                <a:latin typeface="Arial" pitchFamily="34" charset="0"/>
                <a:ea typeface="微软雅黑" pitchFamily="34" charset="-122"/>
                <a:cs typeface="Arial" pitchFamily="34" charset="0"/>
              </a:rPr>
              <a:t>；</a:t>
            </a:r>
            <a:endParaRPr lang="en-US" altLang="zh-CN" dirty="0" smtClean="0">
              <a:latin typeface="Arial" pitchFamily="34" charset="0"/>
              <a:ea typeface="微软雅黑" pitchFamily="34" charset="-122"/>
              <a:cs typeface="Arial" pitchFamily="34" charset="0"/>
            </a:endParaRPr>
          </a:p>
          <a:p>
            <a:pPr algn="just"/>
            <a:r>
              <a:rPr lang="en-US" altLang="zh-CN" b="1" dirty="0" smtClean="0">
                <a:latin typeface="Arial" pitchFamily="34" charset="0"/>
                <a:ea typeface="微软雅黑" pitchFamily="34" charset="-122"/>
                <a:cs typeface="Arial" pitchFamily="34" charset="0"/>
              </a:rPr>
              <a:t>Max. pipe length after the first branch: </a:t>
            </a:r>
            <a:r>
              <a:rPr lang="en-US" altLang="zh-CN" dirty="0" smtClean="0">
                <a:latin typeface="Arial" pitchFamily="34" charset="0"/>
                <a:ea typeface="微软雅黑" pitchFamily="34" charset="-122"/>
                <a:cs typeface="Arial" pitchFamily="34" charset="0"/>
              </a:rPr>
              <a:t>120m</a:t>
            </a:r>
            <a:endParaRPr lang="zh-CN" altLang="en-US" dirty="0">
              <a:solidFill>
                <a:srgbClr val="FF0000"/>
              </a:solidFill>
              <a:latin typeface="Arial" pitchFamily="34" charset="0"/>
              <a:ea typeface="微软雅黑" pitchFamily="34" charset="-122"/>
              <a:cs typeface="Arial" pitchFamily="34" charset="0"/>
            </a:endParaRPr>
          </a:p>
        </p:txBody>
      </p:sp>
      <p:sp>
        <p:nvSpPr>
          <p:cNvPr id="27" name="TextBox 26"/>
          <p:cNvSpPr txBox="1"/>
          <p:nvPr/>
        </p:nvSpPr>
        <p:spPr>
          <a:xfrm>
            <a:off x="8285380" y="6036972"/>
            <a:ext cx="3689268" cy="415498"/>
          </a:xfrm>
          <a:prstGeom prst="rect">
            <a:avLst/>
          </a:prstGeom>
          <a:noFill/>
        </p:spPr>
        <p:txBody>
          <a:bodyPr wrap="square" rtlCol="0">
            <a:spAutoFit/>
          </a:bodyPr>
          <a:lstStyle/>
          <a:p>
            <a:pPr>
              <a:lnSpc>
                <a:spcPct val="150000"/>
              </a:lnSpc>
            </a:pPr>
            <a:r>
              <a:rPr lang="en-US" altLang="zh-CN" sz="1400" dirty="0" smtClean="0">
                <a:latin typeface="Arial" pitchFamily="34" charset="0"/>
                <a:ea typeface="微软雅黑" pitchFamily="34" charset="-122"/>
                <a:cs typeface="Arial" pitchFamily="34" charset="0"/>
              </a:rPr>
              <a:t>*Consult </a:t>
            </a:r>
            <a:r>
              <a:rPr lang="en-US" altLang="zh-CN" sz="1400" dirty="0" err="1" smtClean="0">
                <a:latin typeface="Arial" pitchFamily="34" charset="0"/>
                <a:ea typeface="微软雅黑" pitchFamily="34" charset="-122"/>
                <a:cs typeface="Arial" pitchFamily="34" charset="0"/>
              </a:rPr>
              <a:t>Gree</a:t>
            </a:r>
            <a:r>
              <a:rPr lang="en-US" altLang="zh-CN" sz="1400" dirty="0" smtClean="0">
                <a:latin typeface="Arial" pitchFamily="34" charset="0"/>
                <a:ea typeface="微软雅黑" pitchFamily="34" charset="-122"/>
                <a:cs typeface="Arial" pitchFamily="34" charset="0"/>
              </a:rPr>
              <a:t> engineers for more details.</a:t>
            </a:r>
            <a:endParaRPr lang="zh-CN" altLang="en-US" sz="1400" dirty="0">
              <a:latin typeface="Arial" pitchFamily="34" charset="0"/>
              <a:ea typeface="微软雅黑" pitchFamily="34" charset="-122"/>
              <a:cs typeface="Arial" pitchFamily="34" charset="0"/>
            </a:endParaRPr>
          </a:p>
        </p:txBody>
      </p:sp>
      <p:grpSp>
        <p:nvGrpSpPr>
          <p:cNvPr id="35" name="组合 34"/>
          <p:cNvGrpSpPr/>
          <p:nvPr/>
        </p:nvGrpSpPr>
        <p:grpSpPr>
          <a:xfrm>
            <a:off x="10337800" y="-38100"/>
            <a:ext cx="1854200" cy="833747"/>
            <a:chOff x="10337800" y="-38100"/>
            <a:chExt cx="1854200" cy="833747"/>
          </a:xfrm>
        </p:grpSpPr>
        <p:sp>
          <p:nvSpPr>
            <p:cNvPr id="39"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0"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
        <p:nvSpPr>
          <p:cNvPr id="3" name="文本框 2"/>
          <p:cNvSpPr txBox="1"/>
          <p:nvPr/>
        </p:nvSpPr>
        <p:spPr>
          <a:xfrm>
            <a:off x="9414516" y="3407194"/>
            <a:ext cx="1792858" cy="400110"/>
          </a:xfrm>
          <a:prstGeom prst="rect">
            <a:avLst/>
          </a:prstGeom>
          <a:noFill/>
        </p:spPr>
        <p:txBody>
          <a:bodyPr wrap="square" rtlCol="0">
            <a:spAutoFit/>
          </a:bodyPr>
          <a:lstStyle/>
          <a:p>
            <a:r>
              <a:rPr lang="en-US" altLang="zh-CN" sz="2000" b="1" dirty="0">
                <a:solidFill>
                  <a:srgbClr val="FF0000"/>
                </a:solidFill>
                <a:latin typeface="Arial" pitchFamily="34" charset="0"/>
                <a:ea typeface="黑体" pitchFamily="2" charset="-122"/>
                <a:cs typeface="Arial" pitchFamily="34" charset="0"/>
              </a:rPr>
              <a:t>Up by 33.3</a:t>
            </a:r>
            <a:r>
              <a:rPr lang="en-US" altLang="zh-CN" sz="2000" b="1" dirty="0" smtClean="0">
                <a:solidFill>
                  <a:srgbClr val="FF0000"/>
                </a:solidFill>
                <a:latin typeface="Arial" pitchFamily="34" charset="0"/>
                <a:ea typeface="黑体" pitchFamily="2" charset="-122"/>
                <a:cs typeface="Arial" pitchFamily="34" charset="0"/>
              </a:rPr>
              <a:t>%</a:t>
            </a:r>
            <a:endParaRPr lang="zh-CN" altLang="en-US" sz="2000" b="1" dirty="0">
              <a:solidFill>
                <a:srgbClr val="FF0000"/>
              </a:solidFill>
              <a:latin typeface="Arial" pitchFamily="34" charset="0"/>
              <a:cs typeface="Arial" pitchFamily="34" charset="0"/>
            </a:endParaRPr>
          </a:p>
        </p:txBody>
      </p:sp>
      <p:sp>
        <p:nvSpPr>
          <p:cNvPr id="41" name="文本框 40"/>
          <p:cNvSpPr txBox="1"/>
          <p:nvPr/>
        </p:nvSpPr>
        <p:spPr>
          <a:xfrm>
            <a:off x="6573982" y="2465099"/>
            <a:ext cx="1792858" cy="400110"/>
          </a:xfrm>
          <a:prstGeom prst="rect">
            <a:avLst/>
          </a:prstGeom>
          <a:noFill/>
        </p:spPr>
        <p:txBody>
          <a:bodyPr wrap="square" rtlCol="0">
            <a:spAutoFit/>
          </a:bodyPr>
          <a:lstStyle/>
          <a:p>
            <a:r>
              <a:rPr lang="en-US" altLang="zh-CN" sz="2000" b="1" dirty="0">
                <a:solidFill>
                  <a:srgbClr val="FF0000"/>
                </a:solidFill>
                <a:latin typeface="Arial" pitchFamily="34" charset="0"/>
                <a:ea typeface="黑体" pitchFamily="2" charset="-122"/>
                <a:cs typeface="Arial" pitchFamily="34" charset="0"/>
              </a:rPr>
              <a:t>Up by </a:t>
            </a:r>
            <a:r>
              <a:rPr lang="en-US" altLang="zh-CN" sz="2000" b="1" dirty="0" smtClean="0">
                <a:solidFill>
                  <a:srgbClr val="FF0000"/>
                </a:solidFill>
                <a:latin typeface="Arial" pitchFamily="34" charset="0"/>
                <a:ea typeface="黑体" pitchFamily="2" charset="-122"/>
                <a:cs typeface="Arial" pitchFamily="34" charset="0"/>
              </a:rPr>
              <a:t>21.2%</a:t>
            </a:r>
            <a:endParaRPr lang="zh-CN" altLang="en-US" sz="2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9066007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7867" y="1221973"/>
            <a:ext cx="10917795" cy="646331"/>
          </a:xfrm>
          <a:prstGeom prst="rect">
            <a:avLst/>
          </a:prstGeom>
        </p:spPr>
        <p:txBody>
          <a:bodyPr wrap="square">
            <a:spAutoFit/>
          </a:bodyPr>
          <a:lstStyle/>
          <a:p>
            <a:r>
              <a:rPr lang="en-US" altLang="zh-CN" dirty="0" smtClean="0">
                <a:latin typeface="Arial" pitchFamily="34" charset="0"/>
                <a:ea typeface="微软雅黑" pitchFamily="34" charset="-122"/>
                <a:cs typeface="Arial" pitchFamily="34" charset="0"/>
              </a:rPr>
              <a:t>GMV6</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and GMV5</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indoor units are fully compatible. The installation size of GMV6</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outdoor unit is the same with that of GMV5 outdoor unit.</a:t>
            </a:r>
            <a:endParaRPr lang="zh-CN" altLang="en-US" dirty="0">
              <a:latin typeface="Arial" pitchFamily="34" charset="0"/>
              <a:ea typeface="微软雅黑" pitchFamily="34" charset="-122"/>
              <a:cs typeface="Arial" pitchFamily="34" charset="0"/>
            </a:endParaRPr>
          </a:p>
        </p:txBody>
      </p:sp>
      <p:pic>
        <p:nvPicPr>
          <p:cNvPr id="8" name="图片 7"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9"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2" name="矩形 11"/>
          <p:cNvSpPr/>
          <p:nvPr/>
        </p:nvSpPr>
        <p:spPr>
          <a:xfrm>
            <a:off x="0" y="762000"/>
            <a:ext cx="8193519" cy="492438"/>
          </a:xfrm>
          <a:prstGeom prst="rect">
            <a:avLst/>
          </a:prstGeom>
        </p:spPr>
        <p:txBody>
          <a:bodyPr wrap="none" lIns="121917" tIns="60958" rIns="121917" bIns="60958">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High installation adaptability</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Highly </a:t>
            </a:r>
            <a:r>
              <a:rPr lang="en-US" altLang="zh-CN" sz="2400" b="1" dirty="0" smtClean="0">
                <a:solidFill>
                  <a:srgbClr val="FF0000"/>
                </a:solidFill>
                <a:latin typeface="Arial" pitchFamily="34" charset="0"/>
                <a:ea typeface="微软雅黑" pitchFamily="34" charset="-122"/>
                <a:cs typeface="Arial" pitchFamily="34" charset="0"/>
              </a:rPr>
              <a:t>compatible</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3" name="矩形 12"/>
          <p:cNvSpPr/>
          <p:nvPr/>
        </p:nvSpPr>
        <p:spPr>
          <a:xfrm>
            <a:off x="1899993" y="232717"/>
            <a:ext cx="4232249"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Flexible engineering design</a:t>
            </a:r>
          </a:p>
        </p:txBody>
      </p:sp>
      <p:grpSp>
        <p:nvGrpSpPr>
          <p:cNvPr id="23" name="组合 22"/>
          <p:cNvGrpSpPr/>
          <p:nvPr/>
        </p:nvGrpSpPr>
        <p:grpSpPr>
          <a:xfrm>
            <a:off x="10058401" y="-38100"/>
            <a:ext cx="2133600" cy="833747"/>
            <a:chOff x="10058401" y="-38100"/>
            <a:chExt cx="2133600" cy="833747"/>
          </a:xfrm>
        </p:grpSpPr>
        <p:sp>
          <p:nvSpPr>
            <p:cNvPr id="24" name="矩形 60"/>
            <p:cNvSpPr>
              <a:spLocks noChangeArrowheads="1"/>
            </p:cNvSpPr>
            <p:nvPr/>
          </p:nvSpPr>
          <p:spPr bwMode="auto">
            <a:xfrm>
              <a:off x="10082151" y="-38100"/>
              <a:ext cx="2109849"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5" name="文本框 61"/>
            <p:cNvSpPr txBox="1">
              <a:spLocks noChangeArrowheads="1"/>
            </p:cNvSpPr>
            <p:nvPr/>
          </p:nvSpPr>
          <p:spPr bwMode="auto">
            <a:xfrm>
              <a:off x="10058401" y="106875"/>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Installation </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5" name="组合 4"/>
          <p:cNvGrpSpPr/>
          <p:nvPr/>
        </p:nvGrpSpPr>
        <p:grpSpPr>
          <a:xfrm>
            <a:off x="3214322" y="2015875"/>
            <a:ext cx="4542636" cy="4420030"/>
            <a:chOff x="3214322" y="2015875"/>
            <a:chExt cx="4542636" cy="4420030"/>
          </a:xfrm>
        </p:grpSpPr>
        <p:grpSp>
          <p:nvGrpSpPr>
            <p:cNvPr id="3" name="组合 2"/>
            <p:cNvGrpSpPr/>
            <p:nvPr/>
          </p:nvGrpSpPr>
          <p:grpSpPr>
            <a:xfrm>
              <a:off x="3230667" y="2015875"/>
              <a:ext cx="4526291" cy="4420030"/>
              <a:chOff x="2822352" y="2086187"/>
              <a:chExt cx="4526291" cy="442003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2352" y="2314787"/>
                <a:ext cx="1495648" cy="194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右大括号 1"/>
              <p:cNvSpPr/>
              <p:nvPr/>
            </p:nvSpPr>
            <p:spPr bwMode="auto">
              <a:xfrm>
                <a:off x="4869076" y="2476500"/>
                <a:ext cx="858624" cy="3733800"/>
              </a:xfrm>
              <a:prstGeom prst="rightBrace">
                <a:avLst/>
              </a:prstGeom>
              <a:no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7" name="Picture 2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451" y="2797415"/>
                <a:ext cx="1260257" cy="59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0757" y="2086187"/>
                <a:ext cx="1272021" cy="59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6170" y="3561768"/>
                <a:ext cx="1146608" cy="76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4733" y="4439504"/>
                <a:ext cx="1373910" cy="4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8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74732" y="5839467"/>
                <a:ext cx="1373909"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0451" y="5103151"/>
                <a:ext cx="1260257" cy="58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22651" t="2393" r="21242"/>
            <a:stretch/>
          </p:blipFill>
          <p:spPr>
            <a:xfrm>
              <a:off x="3214322" y="4327656"/>
              <a:ext cx="1764874" cy="2108249"/>
            </a:xfrm>
            <a:prstGeom prst="rect">
              <a:avLst/>
            </a:prstGeom>
          </p:spPr>
        </p:pic>
      </p:grpSp>
    </p:spTree>
    <p:extLst>
      <p:ext uri="{BB962C8B-B14F-4D97-AF65-F5344CB8AC3E}">
        <p14:creationId xmlns:p14="http://schemas.microsoft.com/office/powerpoint/2010/main" val="23565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前言">
            <a:extLst>
              <a:ext uri="{FF2B5EF4-FFF2-40B4-BE49-F238E27FC236}">
                <a16:creationId xmlns:a16="http://schemas.microsoft.com/office/drawing/2014/main" xmlns="" id="{A945F076-9648-49DB-9931-375E7DEE2B36}"/>
              </a:ext>
            </a:extLst>
          </p:cNvPr>
          <p:cNvSpPr>
            <a:spLocks noChangeArrowheads="1"/>
          </p:cNvSpPr>
          <p:nvPr/>
        </p:nvSpPr>
        <p:spPr bwMode="auto">
          <a:xfrm>
            <a:off x="1886939" y="2213730"/>
            <a:ext cx="9165402" cy="7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en-US" altLang="zh-CN" sz="4000" b="1" dirty="0" smtClean="0">
                <a:solidFill>
                  <a:srgbClr val="C75050"/>
                </a:solidFill>
                <a:latin typeface="Arial" pitchFamily="34" charset="0"/>
                <a:cs typeface="Arial" pitchFamily="34" charset="0"/>
              </a:rPr>
              <a:t>Convenient installation</a:t>
            </a:r>
          </a:p>
        </p:txBody>
      </p:sp>
      <p:pic>
        <p:nvPicPr>
          <p:cNvPr id="3" name="图片 2" descr="格力中央空调-彩色.png"/>
          <p:cNvPicPr>
            <a:picLocks noChangeAspect="1"/>
          </p:cNvPicPr>
          <p:nvPr/>
        </p:nvPicPr>
        <p:blipFill>
          <a:blip r:embed="rId3" cstate="print"/>
          <a:stretch>
            <a:fillRect/>
          </a:stretch>
        </p:blipFill>
        <p:spPr>
          <a:xfrm>
            <a:off x="10353813" y="182597"/>
            <a:ext cx="1635601" cy="504150"/>
          </a:xfrm>
          <a:prstGeom prst="rect">
            <a:avLst/>
          </a:prstGeom>
        </p:spPr>
      </p:pic>
      <p:pic>
        <p:nvPicPr>
          <p:cNvPr id="4" name="图片 3" descr="让世界爱上中国造-彩色.png"/>
          <p:cNvPicPr>
            <a:picLocks noChangeAspect="1"/>
          </p:cNvPicPr>
          <p:nvPr/>
        </p:nvPicPr>
        <p:blipFill>
          <a:blip r:embed="rId4" cstate="print"/>
          <a:stretch>
            <a:fillRect/>
          </a:stretch>
        </p:blipFill>
        <p:spPr>
          <a:xfrm>
            <a:off x="134473" y="130629"/>
            <a:ext cx="2247066" cy="593766"/>
          </a:xfrm>
          <a:prstGeom prst="rect">
            <a:avLst/>
          </a:prstGeom>
        </p:spPr>
      </p:pic>
      <p:cxnSp>
        <p:nvCxnSpPr>
          <p:cNvPr id="5" name="PA_淘宝店chenying0907出品 18"/>
          <p:cNvCxnSpPr/>
          <p:nvPr>
            <p:custDataLst>
              <p:tags r:id="rId1"/>
            </p:custDataLst>
          </p:nvPr>
        </p:nvCxnSpPr>
        <p:spPr>
          <a:xfrm flipV="1">
            <a:off x="1485900" y="2851346"/>
            <a:ext cx="8826500" cy="47138"/>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10" name="淘宝店chenying0907出品 28"/>
          <p:cNvSpPr/>
          <p:nvPr/>
        </p:nvSpPr>
        <p:spPr>
          <a:xfrm>
            <a:off x="1519930" y="2222500"/>
            <a:ext cx="143770" cy="581708"/>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9" name="Oval 6">
            <a:extLst>
              <a:ext uri="{FF2B5EF4-FFF2-40B4-BE49-F238E27FC236}">
                <a16:creationId xmlns:a16="http://schemas.microsoft.com/office/drawing/2014/main" xmlns="" id="{69ED94BD-7D29-4966-BD05-B574C038F249}"/>
              </a:ext>
            </a:extLst>
          </p:cNvPr>
          <p:cNvSpPr>
            <a:spLocks noChangeArrowheads="1"/>
          </p:cNvSpPr>
          <p:nvPr/>
        </p:nvSpPr>
        <p:spPr bwMode="auto">
          <a:xfrm>
            <a:off x="4492277" y="3079393"/>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cs typeface="Arial" pitchFamily="34" charset="0"/>
              </a:rPr>
              <a:t>2</a:t>
            </a:r>
            <a:endParaRPr lang="zh-CN" altLang="en-US" sz="2800" b="1" dirty="0">
              <a:solidFill>
                <a:schemeClr val="bg1"/>
              </a:solidFill>
              <a:latin typeface="Arial" pitchFamily="34" charset="0"/>
              <a:cs typeface="Arial" pitchFamily="34" charset="0"/>
            </a:endParaRPr>
          </a:p>
        </p:txBody>
      </p:sp>
      <p:sp>
        <p:nvSpPr>
          <p:cNvPr id="11" name="Oval 6">
            <a:extLst>
              <a:ext uri="{FF2B5EF4-FFF2-40B4-BE49-F238E27FC236}">
                <a16:creationId xmlns:a16="http://schemas.microsoft.com/office/drawing/2014/main" xmlns="" id="{69ED94BD-7D29-4966-BD05-B574C038F249}"/>
              </a:ext>
            </a:extLst>
          </p:cNvPr>
          <p:cNvSpPr>
            <a:spLocks noChangeArrowheads="1"/>
          </p:cNvSpPr>
          <p:nvPr/>
        </p:nvSpPr>
        <p:spPr bwMode="auto">
          <a:xfrm>
            <a:off x="6665512" y="3101789"/>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cs typeface="Arial" pitchFamily="34" charset="0"/>
              </a:rPr>
              <a:t>3</a:t>
            </a:r>
            <a:endParaRPr lang="zh-CN" altLang="en-US" sz="2800" b="1" dirty="0">
              <a:solidFill>
                <a:schemeClr val="bg1"/>
              </a:solidFill>
              <a:latin typeface="Arial" pitchFamily="34" charset="0"/>
              <a:cs typeface="Arial" pitchFamily="34" charset="0"/>
            </a:endParaRPr>
          </a:p>
        </p:txBody>
      </p:sp>
      <p:sp>
        <p:nvSpPr>
          <p:cNvPr id="12" name="矩形 11"/>
          <p:cNvSpPr/>
          <p:nvPr/>
        </p:nvSpPr>
        <p:spPr>
          <a:xfrm>
            <a:off x="1917701" y="3582074"/>
            <a:ext cx="1676400" cy="637104"/>
          </a:xfrm>
          <a:prstGeom prst="rect">
            <a:avLst/>
          </a:prstGeom>
        </p:spPr>
        <p:txBody>
          <a:bodyPr wrap="square" lIns="21342" tIns="10671" rIns="21342" bIns="10671">
            <a:spAutoFit/>
          </a:bodyPr>
          <a:lstStyle/>
          <a:p>
            <a:r>
              <a:rPr lang="en-US" altLang="zh-CN" sz="2000" b="1" dirty="0" smtClean="0">
                <a:latin typeface="Arial" pitchFamily="34" charset="0"/>
                <a:ea typeface="微软雅黑" pitchFamily="34" charset="-122"/>
                <a:cs typeface="Arial" pitchFamily="34" charset="0"/>
              </a:rPr>
              <a:t>Convenient installation</a:t>
            </a:r>
            <a:endParaRPr lang="zh-CN" altLang="en-US" sz="1500" b="1" dirty="0">
              <a:latin typeface="Arial" pitchFamily="34" charset="0"/>
              <a:ea typeface="微软雅黑" pitchFamily="34" charset="-122"/>
              <a:cs typeface="Arial" pitchFamily="34" charset="0"/>
            </a:endParaRPr>
          </a:p>
        </p:txBody>
      </p:sp>
      <p:sp>
        <p:nvSpPr>
          <p:cNvPr id="13" name="矩形 12"/>
          <p:cNvSpPr/>
          <p:nvPr/>
        </p:nvSpPr>
        <p:spPr>
          <a:xfrm>
            <a:off x="3633848" y="3582074"/>
            <a:ext cx="2125683"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Intelligent debugging</a:t>
            </a:r>
            <a:endParaRPr lang="en-US" altLang="zh-CN" sz="2000" b="1" dirty="0">
              <a:latin typeface="Arial" pitchFamily="34" charset="0"/>
              <a:ea typeface="微软雅黑" pitchFamily="34" charset="-122"/>
              <a:cs typeface="Arial" pitchFamily="34" charset="0"/>
            </a:endParaRPr>
          </a:p>
        </p:txBody>
      </p:sp>
      <p:sp>
        <p:nvSpPr>
          <p:cNvPr id="15" name="矩形 14"/>
          <p:cNvSpPr/>
          <p:nvPr/>
        </p:nvSpPr>
        <p:spPr>
          <a:xfrm>
            <a:off x="5783283" y="3579124"/>
            <a:ext cx="2066307"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Convenient maintenance</a:t>
            </a:r>
            <a:endParaRPr lang="zh-CN" altLang="en-US" sz="2000" b="1" dirty="0">
              <a:latin typeface="Arial" pitchFamily="34" charset="0"/>
              <a:ea typeface="微软雅黑" pitchFamily="34" charset="-122"/>
              <a:cs typeface="Arial" pitchFamily="34" charset="0"/>
            </a:endParaRPr>
          </a:p>
        </p:txBody>
      </p:sp>
      <p:cxnSp>
        <p:nvCxnSpPr>
          <p:cNvPr id="17" name="直接连接符 16"/>
          <p:cNvCxnSpPr/>
          <p:nvPr/>
        </p:nvCxnSpPr>
        <p:spPr>
          <a:xfrm>
            <a:off x="1574800" y="3203985"/>
            <a:ext cx="0" cy="29301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826487" y="4299487"/>
            <a:ext cx="1767614" cy="553998"/>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Quick installation design</a:t>
            </a:r>
          </a:p>
        </p:txBody>
      </p:sp>
      <p:sp>
        <p:nvSpPr>
          <p:cNvPr id="19" name="矩形 18"/>
          <p:cNvSpPr/>
          <p:nvPr/>
        </p:nvSpPr>
        <p:spPr>
          <a:xfrm>
            <a:off x="3716978" y="4310254"/>
            <a:ext cx="1944090" cy="1246495"/>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Various debugging routes;</a:t>
            </a:r>
          </a:p>
          <a:p>
            <a:r>
              <a:rPr lang="en-US" altLang="zh-CN" sz="1500" dirty="0" smtClean="0">
                <a:latin typeface="Arial" pitchFamily="34" charset="0"/>
                <a:ea typeface="微软雅黑" pitchFamily="34" charset="-122"/>
                <a:cs typeface="Arial" pitchFamily="34" charset="0"/>
              </a:rPr>
              <a:t>Intelligent debugging and diagnosis;</a:t>
            </a:r>
          </a:p>
        </p:txBody>
      </p:sp>
      <p:sp>
        <p:nvSpPr>
          <p:cNvPr id="20" name="矩形 19"/>
          <p:cNvSpPr/>
          <p:nvPr/>
        </p:nvSpPr>
        <p:spPr>
          <a:xfrm>
            <a:off x="5807034" y="4216228"/>
            <a:ext cx="2273575" cy="1938992"/>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Refrigerant auto charging and recovery;</a:t>
            </a:r>
          </a:p>
          <a:p>
            <a:r>
              <a:rPr lang="en-US" altLang="zh-CN" sz="1500" dirty="0" smtClean="0">
                <a:latin typeface="Arial" pitchFamily="34" charset="0"/>
                <a:ea typeface="微软雅黑" pitchFamily="34" charset="-122"/>
                <a:cs typeface="Arial" pitchFamily="34" charset="0"/>
              </a:rPr>
              <a:t>Backup operation;</a:t>
            </a:r>
          </a:p>
          <a:p>
            <a:r>
              <a:rPr lang="en-US" altLang="zh-CN" sz="1500" dirty="0" smtClean="0">
                <a:latin typeface="Arial" pitchFamily="34" charset="0"/>
                <a:ea typeface="微软雅黑" pitchFamily="34" charset="-122"/>
                <a:cs typeface="Arial" pitchFamily="34" charset="0"/>
              </a:rPr>
              <a:t>Integral electric box;</a:t>
            </a:r>
          </a:p>
          <a:p>
            <a:r>
              <a:rPr lang="en-US" altLang="zh-CN" sz="1500" dirty="0" smtClean="0">
                <a:latin typeface="Arial" pitchFamily="34" charset="0"/>
                <a:ea typeface="微软雅黑" pitchFamily="34" charset="-122"/>
                <a:cs typeface="Arial" pitchFamily="34" charset="0"/>
              </a:rPr>
              <a:t>IDU self-positioning;</a:t>
            </a:r>
          </a:p>
          <a:p>
            <a:r>
              <a:rPr lang="en-US" altLang="zh-CN" sz="1500" dirty="0" smtClean="0">
                <a:latin typeface="Arial" pitchFamily="34" charset="0"/>
                <a:ea typeface="微软雅黑" pitchFamily="34" charset="-122"/>
                <a:cs typeface="Arial" pitchFamily="34" charset="0"/>
              </a:rPr>
              <a:t>Prevention functions;</a:t>
            </a:r>
          </a:p>
          <a:p>
            <a:r>
              <a:rPr lang="en-US" altLang="zh-CN" sz="1500" dirty="0" smtClean="0">
                <a:latin typeface="Arial" pitchFamily="34" charset="0"/>
                <a:ea typeface="微软雅黑" pitchFamily="34" charset="-122"/>
                <a:cs typeface="Arial" pitchFamily="34" charset="0"/>
              </a:rPr>
              <a:t>IDU emergency function;</a:t>
            </a:r>
          </a:p>
        </p:txBody>
      </p:sp>
      <p:sp>
        <p:nvSpPr>
          <p:cNvPr id="21" name="Oval 6">
            <a:extLst>
              <a:ext uri="{FF2B5EF4-FFF2-40B4-BE49-F238E27FC236}">
                <a16:creationId xmlns:a16="http://schemas.microsoft.com/office/drawing/2014/main" xmlns="" id="{69ED94BD-7D29-4966-BD05-B574C038F249}"/>
              </a:ext>
            </a:extLst>
          </p:cNvPr>
          <p:cNvSpPr>
            <a:spLocks noChangeArrowheads="1"/>
          </p:cNvSpPr>
          <p:nvPr/>
        </p:nvSpPr>
        <p:spPr bwMode="auto">
          <a:xfrm>
            <a:off x="8669472" y="3101789"/>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smtClean="0">
                <a:solidFill>
                  <a:schemeClr val="bg1"/>
                </a:solidFill>
                <a:latin typeface="Arial" pitchFamily="34" charset="0"/>
                <a:cs typeface="Arial" pitchFamily="34" charset="0"/>
              </a:rPr>
              <a:t>4</a:t>
            </a:r>
            <a:endParaRPr lang="zh-CN" altLang="en-US" sz="2800" b="1" dirty="0">
              <a:solidFill>
                <a:schemeClr val="bg1"/>
              </a:solidFill>
              <a:latin typeface="Arial" pitchFamily="34" charset="0"/>
              <a:cs typeface="Arial" pitchFamily="34" charset="0"/>
            </a:endParaRPr>
          </a:p>
        </p:txBody>
      </p:sp>
      <p:sp>
        <p:nvSpPr>
          <p:cNvPr id="22" name="矩形 21"/>
          <p:cNvSpPr/>
          <p:nvPr/>
        </p:nvSpPr>
        <p:spPr>
          <a:xfrm>
            <a:off x="7908966" y="3582074"/>
            <a:ext cx="2078182"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Efficient management</a:t>
            </a:r>
            <a:endParaRPr lang="zh-CN" altLang="en-US" sz="2000" b="1" dirty="0">
              <a:latin typeface="Arial" pitchFamily="34" charset="0"/>
              <a:ea typeface="微软雅黑" pitchFamily="34" charset="-122"/>
              <a:cs typeface="Arial" pitchFamily="34" charset="0"/>
            </a:endParaRPr>
          </a:p>
        </p:txBody>
      </p:sp>
      <p:sp>
        <p:nvSpPr>
          <p:cNvPr id="24" name="矩形 23"/>
          <p:cNvSpPr/>
          <p:nvPr/>
        </p:nvSpPr>
        <p:spPr>
          <a:xfrm>
            <a:off x="7956469" y="4215038"/>
            <a:ext cx="2066306" cy="1477328"/>
          </a:xfrm>
          <a:prstGeom prst="rect">
            <a:avLst/>
          </a:prstGeom>
        </p:spPr>
        <p:txBody>
          <a:bodyPr wrap="square">
            <a:spAutoFit/>
          </a:bodyPr>
          <a:lstStyle/>
          <a:p>
            <a:r>
              <a:rPr lang="en-US" altLang="zh-CN" sz="1500" dirty="0" smtClean="0">
                <a:latin typeface="Arial" pitchFamily="34" charset="0"/>
                <a:ea typeface="微软雅黑" pitchFamily="34" charset="-122"/>
                <a:cs typeface="Arial" pitchFamily="34" charset="0"/>
              </a:rPr>
              <a:t>Low-temp anti-freezing function;</a:t>
            </a:r>
          </a:p>
          <a:p>
            <a:r>
              <a:rPr lang="en-US" altLang="zh-CN" sz="1500" dirty="0" smtClean="0">
                <a:latin typeface="Arial" pitchFamily="34" charset="0"/>
                <a:ea typeface="微软雅黑" pitchFamily="34" charset="-122"/>
                <a:cs typeface="Arial" pitchFamily="34" charset="0"/>
              </a:rPr>
              <a:t>SETBACK function;</a:t>
            </a:r>
          </a:p>
          <a:p>
            <a:r>
              <a:rPr lang="en-US" altLang="zh-CN" sz="1500" dirty="0" smtClean="0">
                <a:latin typeface="Arial" pitchFamily="34" charset="0"/>
                <a:ea typeface="微软雅黑" pitchFamily="34" charset="-122"/>
                <a:cs typeface="Arial" pitchFamily="34" charset="0"/>
              </a:rPr>
              <a:t>4-season operation;</a:t>
            </a:r>
          </a:p>
          <a:p>
            <a:r>
              <a:rPr lang="en-US" altLang="zh-CN" sz="1500" dirty="0" smtClean="0">
                <a:latin typeface="Arial" pitchFamily="34" charset="0"/>
                <a:ea typeface="微软雅黑" pitchFamily="34" charset="-122"/>
                <a:cs typeface="Arial" pitchFamily="34" charset="0"/>
              </a:rPr>
              <a:t>Intelligent control and management;</a:t>
            </a:r>
          </a:p>
        </p:txBody>
      </p:sp>
      <p:cxnSp>
        <p:nvCxnSpPr>
          <p:cNvPr id="25" name="直接连接符 24"/>
          <p:cNvCxnSpPr/>
          <p:nvPr/>
        </p:nvCxnSpPr>
        <p:spPr>
          <a:xfrm>
            <a:off x="3594101" y="3203984"/>
            <a:ext cx="0" cy="29301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765800" y="3143589"/>
            <a:ext cx="0" cy="29301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874000" y="3143589"/>
            <a:ext cx="0" cy="29301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982200" y="3143589"/>
            <a:ext cx="0" cy="2930115"/>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9" name="Oval 6">
            <a:extLst>
              <a:ext uri="{FF2B5EF4-FFF2-40B4-BE49-F238E27FC236}">
                <a16:creationId xmlns:a16="http://schemas.microsoft.com/office/drawing/2014/main" xmlns="" id="{69ED94BD-7D29-4966-BD05-B574C038F249}"/>
              </a:ext>
            </a:extLst>
          </p:cNvPr>
          <p:cNvSpPr>
            <a:spLocks noChangeArrowheads="1"/>
          </p:cNvSpPr>
          <p:nvPr/>
        </p:nvSpPr>
        <p:spPr bwMode="auto">
          <a:xfrm>
            <a:off x="2442856" y="3079393"/>
            <a:ext cx="355774" cy="480285"/>
          </a:xfrm>
          <a:prstGeom prst="ellipse">
            <a:avLst/>
          </a:prstGeom>
          <a:solidFill>
            <a:srgbClr val="00CC99"/>
          </a:solidFill>
          <a:ln w="57150">
            <a:no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latin typeface="Arial" pitchFamily="34" charset="0"/>
                <a:cs typeface="Arial" pitchFamily="34" charset="0"/>
              </a:rPr>
              <a:t>1</a:t>
            </a:r>
            <a:endParaRPr lang="zh-CN" altLang="en-US" sz="2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638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1" name="矩形 10"/>
          <p:cNvSpPr/>
          <p:nvPr/>
        </p:nvSpPr>
        <p:spPr>
          <a:xfrm>
            <a:off x="68053" y="762000"/>
            <a:ext cx="8127546"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①</a:t>
            </a:r>
            <a:r>
              <a:rPr lang="en-US" altLang="zh-CN" sz="2400" b="1" dirty="0" smtClean="0">
                <a:latin typeface="Arial" pitchFamily="34" charset="0"/>
                <a:ea typeface="微软雅黑" pitchFamily="34" charset="-122"/>
                <a:cs typeface="Arial" pitchFamily="34" charset="0"/>
              </a:rPr>
              <a:t>Convenient installation</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Quick </a:t>
            </a:r>
            <a:r>
              <a:rPr lang="en-US" altLang="zh-CN" sz="2400" b="1" dirty="0" smtClean="0">
                <a:solidFill>
                  <a:srgbClr val="FF0000"/>
                </a:solidFill>
                <a:latin typeface="Arial" pitchFamily="34" charset="0"/>
                <a:ea typeface="微软雅黑" pitchFamily="34" charset="-122"/>
                <a:cs typeface="Arial" pitchFamily="34" charset="0"/>
              </a:rPr>
              <a:t>installation design</a:t>
            </a:r>
          </a:p>
        </p:txBody>
      </p:sp>
      <p:sp>
        <p:nvSpPr>
          <p:cNvPr id="12"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4" name="TextBox 13"/>
          <p:cNvSpPr txBox="1"/>
          <p:nvPr/>
        </p:nvSpPr>
        <p:spPr>
          <a:xfrm>
            <a:off x="7227356" y="5098671"/>
            <a:ext cx="4366546" cy="1077218"/>
          </a:xfrm>
          <a:prstGeom prst="rect">
            <a:avLst/>
          </a:prstGeom>
          <a:noFill/>
        </p:spPr>
        <p:txBody>
          <a:bodyPr wrap="square" rtlCol="0">
            <a:spAutoFit/>
          </a:bodyPr>
          <a:lstStyle/>
          <a:p>
            <a:r>
              <a:rPr lang="en-US" altLang="zh-CN" sz="1600" dirty="0" smtClean="0">
                <a:latin typeface="Arial" pitchFamily="34" charset="0"/>
                <a:ea typeface="微软雅黑" pitchFamily="34" charset="-122"/>
                <a:cs typeface="Arial" pitchFamily="34" charset="0"/>
              </a:rPr>
              <a:t>GMV6</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and GMV5</a:t>
            </a:r>
            <a:r>
              <a:rPr lang="zh-CN" altLang="en-US" sz="1600" dirty="0" smtClean="0">
                <a:latin typeface="Arial" pitchFamily="34" charset="0"/>
                <a:ea typeface="微软雅黑" pitchFamily="34" charset="-122"/>
                <a:cs typeface="Arial" pitchFamily="34" charset="0"/>
              </a:rPr>
              <a:t> </a:t>
            </a:r>
            <a:r>
              <a:rPr lang="en-US" altLang="zh-CN" sz="1600" dirty="0" smtClean="0">
                <a:latin typeface="Arial" pitchFamily="34" charset="0"/>
                <a:ea typeface="微软雅黑" pitchFamily="34" charset="-122"/>
                <a:cs typeface="Arial" pitchFamily="34" charset="0"/>
              </a:rPr>
              <a:t>indoor units are compatible;</a:t>
            </a:r>
          </a:p>
          <a:p>
            <a:r>
              <a:rPr lang="en-US" altLang="zh-CN" sz="1600" dirty="0" smtClean="0">
                <a:latin typeface="Arial" pitchFamily="34" charset="0"/>
                <a:ea typeface="微软雅黑" pitchFamily="34" charset="-122"/>
                <a:cs typeface="Arial" pitchFamily="34" charset="0"/>
              </a:rPr>
              <a:t>General installation holes for outdoor units;</a:t>
            </a:r>
          </a:p>
          <a:p>
            <a:r>
              <a:rPr lang="en-US" altLang="zh-CN" sz="1600" dirty="0" smtClean="0">
                <a:latin typeface="Arial" pitchFamily="34" charset="0"/>
                <a:ea typeface="微软雅黑" pitchFamily="34" charset="-122"/>
                <a:cs typeface="Arial" pitchFamily="34" charset="0"/>
              </a:rPr>
              <a:t>General supporting controllers;</a:t>
            </a:r>
          </a:p>
          <a:p>
            <a:r>
              <a:rPr lang="en-US" altLang="zh-CN" sz="1600" dirty="0" smtClean="0">
                <a:latin typeface="Arial" pitchFamily="34" charset="0"/>
                <a:ea typeface="微软雅黑" pitchFamily="34" charset="-122"/>
                <a:cs typeface="Arial" pitchFamily="34" charset="0"/>
              </a:rPr>
              <a:t>General debugging;</a:t>
            </a:r>
            <a:endParaRPr lang="zh-CN" altLang="en-US" sz="1600" dirty="0">
              <a:latin typeface="Arial" pitchFamily="34" charset="0"/>
              <a:ea typeface="微软雅黑" pitchFamily="34" charset="-122"/>
              <a:cs typeface="Arial" pitchFamily="34" charset="0"/>
            </a:endParaRPr>
          </a:p>
        </p:txBody>
      </p:sp>
      <p:sp>
        <p:nvSpPr>
          <p:cNvPr id="4" name="矩形 3"/>
          <p:cNvSpPr/>
          <p:nvPr/>
        </p:nvSpPr>
        <p:spPr>
          <a:xfrm>
            <a:off x="2246515" y="1303126"/>
            <a:ext cx="2510624" cy="338554"/>
          </a:xfrm>
          <a:prstGeom prst="rect">
            <a:avLst/>
          </a:prstGeom>
        </p:spPr>
        <p:txBody>
          <a:bodyPr wrap="none">
            <a:spAutoFit/>
          </a:bodyPr>
          <a:lstStyle/>
          <a:p>
            <a:pPr fontAlgn="b"/>
            <a:r>
              <a:rPr lang="en-US" altLang="zh-CN" sz="1600" b="1" dirty="0" smtClean="0">
                <a:latin typeface="Arial" pitchFamily="34" charset="0"/>
                <a:ea typeface="微软雅黑" pitchFamily="34" charset="-122"/>
                <a:cs typeface="Arial" pitchFamily="34" charset="0"/>
              </a:rPr>
              <a:t>Auto address allocation</a:t>
            </a:r>
            <a:endParaRPr lang="zh-CN" altLang="en-US" sz="1600" b="1" dirty="0">
              <a:solidFill>
                <a:srgbClr val="FF0000"/>
              </a:solidFill>
              <a:latin typeface="Arial" pitchFamily="34" charset="0"/>
              <a:ea typeface="微软雅黑" pitchFamily="34" charset="-122"/>
              <a:cs typeface="Arial" pitchFamily="34" charset="0"/>
            </a:endParaRPr>
          </a:p>
        </p:txBody>
      </p:sp>
      <p:sp>
        <p:nvSpPr>
          <p:cNvPr id="5" name="矩形 4"/>
          <p:cNvSpPr/>
          <p:nvPr/>
        </p:nvSpPr>
        <p:spPr>
          <a:xfrm>
            <a:off x="7186666" y="2161538"/>
            <a:ext cx="3299301" cy="338554"/>
          </a:xfrm>
          <a:prstGeom prst="rect">
            <a:avLst/>
          </a:prstGeom>
        </p:spPr>
        <p:txBody>
          <a:bodyPr wrap="none">
            <a:spAutoFit/>
          </a:bodyPr>
          <a:lstStyle/>
          <a:p>
            <a:pPr fontAlgn="b"/>
            <a:r>
              <a:rPr lang="en-US" altLang="zh-CN" sz="1600" b="1" dirty="0" smtClean="0">
                <a:latin typeface="Arial" pitchFamily="34" charset="0"/>
                <a:ea typeface="微软雅黑" pitchFamily="34" charset="-122"/>
                <a:cs typeface="Arial" pitchFamily="34" charset="0"/>
              </a:rPr>
              <a:t>Five-way pipe outlet connection</a:t>
            </a:r>
            <a:endParaRPr lang="zh-CN" altLang="en-US" sz="1600" b="1" dirty="0">
              <a:solidFill>
                <a:srgbClr val="FF0000"/>
              </a:solidFill>
              <a:latin typeface="Arial" pitchFamily="34" charset="0"/>
              <a:ea typeface="微软雅黑" pitchFamily="34" charset="-122"/>
              <a:cs typeface="Arial" pitchFamily="34" charset="0"/>
            </a:endParaRPr>
          </a:p>
        </p:txBody>
      </p:sp>
      <p:sp>
        <p:nvSpPr>
          <p:cNvPr id="6" name="矩形 5"/>
          <p:cNvSpPr/>
          <p:nvPr/>
        </p:nvSpPr>
        <p:spPr>
          <a:xfrm>
            <a:off x="1912193" y="3687637"/>
            <a:ext cx="2900153" cy="338554"/>
          </a:xfrm>
          <a:prstGeom prst="rect">
            <a:avLst/>
          </a:prstGeom>
        </p:spPr>
        <p:txBody>
          <a:bodyPr wrap="none">
            <a:spAutoFit/>
          </a:bodyPr>
          <a:lstStyle/>
          <a:p>
            <a:pPr fontAlgn="b"/>
            <a:r>
              <a:rPr lang="en-US" altLang="zh-CN" sz="1600" b="1" dirty="0" smtClean="0">
                <a:latin typeface="Arial" pitchFamily="34" charset="0"/>
                <a:ea typeface="微软雅黑" pitchFamily="34" charset="-122"/>
                <a:cs typeface="Arial" pitchFamily="34" charset="0"/>
              </a:rPr>
              <a:t>No external oil balance pipe</a:t>
            </a:r>
            <a:endParaRPr lang="zh-CN" altLang="en-US" sz="1600" b="1" dirty="0">
              <a:latin typeface="Arial" pitchFamily="34" charset="0"/>
              <a:ea typeface="微软雅黑" pitchFamily="34" charset="-122"/>
              <a:cs typeface="Arial" pitchFamily="34" charset="0"/>
            </a:endParaRPr>
          </a:p>
        </p:txBody>
      </p:sp>
      <p:sp>
        <p:nvSpPr>
          <p:cNvPr id="7" name="矩形 6"/>
          <p:cNvSpPr/>
          <p:nvPr/>
        </p:nvSpPr>
        <p:spPr>
          <a:xfrm>
            <a:off x="7227356" y="4768575"/>
            <a:ext cx="1965603" cy="338554"/>
          </a:xfrm>
          <a:prstGeom prst="rect">
            <a:avLst/>
          </a:prstGeom>
        </p:spPr>
        <p:txBody>
          <a:bodyPr wrap="none">
            <a:spAutoFit/>
          </a:bodyPr>
          <a:lstStyle/>
          <a:p>
            <a:pPr fontAlgn="b"/>
            <a:r>
              <a:rPr lang="en-US" altLang="zh-CN" sz="1600" b="1" dirty="0" smtClean="0">
                <a:latin typeface="Arial" pitchFamily="34" charset="0"/>
                <a:ea typeface="微软雅黑" pitchFamily="34" charset="-122"/>
                <a:cs typeface="Arial" pitchFamily="34" charset="0"/>
              </a:rPr>
              <a:t>High compatibility</a:t>
            </a:r>
            <a:endParaRPr lang="zh-CN" altLang="en-US" sz="1600" b="1" dirty="0">
              <a:latin typeface="Arial" pitchFamily="34" charset="0"/>
              <a:ea typeface="微软雅黑" pitchFamily="34" charset="-122"/>
              <a:cs typeface="Arial" pitchFamily="34" charset="0"/>
            </a:endParaRPr>
          </a:p>
        </p:txBody>
      </p:sp>
      <p:sp>
        <p:nvSpPr>
          <p:cNvPr id="13" name="TextBox 12"/>
          <p:cNvSpPr txBox="1"/>
          <p:nvPr/>
        </p:nvSpPr>
        <p:spPr>
          <a:xfrm>
            <a:off x="7186666" y="2460712"/>
            <a:ext cx="3656738" cy="830997"/>
          </a:xfrm>
          <a:prstGeom prst="rect">
            <a:avLst/>
          </a:prstGeom>
          <a:noFill/>
        </p:spPr>
        <p:txBody>
          <a:bodyPr wrap="square" rtlCol="0">
            <a:spAutoFit/>
          </a:bodyPr>
          <a:lstStyle/>
          <a:p>
            <a:pPr algn="just"/>
            <a:r>
              <a:rPr lang="en-US" altLang="zh-CN" sz="1600" dirty="0" smtClean="0">
                <a:latin typeface="Arial" pitchFamily="34" charset="0"/>
                <a:ea typeface="微软雅黑" pitchFamily="34" charset="-122"/>
                <a:cs typeface="Arial" pitchFamily="34" charset="0"/>
              </a:rPr>
              <a:t>Pipe outlets at the front, left and right, back, and bottom, suitable for different installation places.</a:t>
            </a:r>
            <a:endParaRPr lang="zh-CN" altLang="en-US" sz="1600" dirty="0">
              <a:latin typeface="Arial" pitchFamily="34" charset="0"/>
              <a:ea typeface="微软雅黑" pitchFamily="34" charset="-122"/>
              <a:cs typeface="Arial" pitchFamily="34" charset="0"/>
            </a:endParaRPr>
          </a:p>
        </p:txBody>
      </p:sp>
      <p:sp>
        <p:nvSpPr>
          <p:cNvPr id="15" name="TextBox 14"/>
          <p:cNvSpPr txBox="1"/>
          <p:nvPr/>
        </p:nvSpPr>
        <p:spPr>
          <a:xfrm>
            <a:off x="957532" y="3983061"/>
            <a:ext cx="3798442" cy="1077218"/>
          </a:xfrm>
          <a:prstGeom prst="rect">
            <a:avLst/>
          </a:prstGeom>
          <a:noFill/>
        </p:spPr>
        <p:txBody>
          <a:bodyPr wrap="square" rtlCol="0">
            <a:spAutoFit/>
          </a:bodyPr>
          <a:lstStyle/>
          <a:p>
            <a:pPr algn="just"/>
            <a:r>
              <a:rPr lang="en-US" altLang="zh-CN" sz="1600" dirty="0" smtClean="0">
                <a:latin typeface="Arial" pitchFamily="34" charset="0"/>
                <a:ea typeface="微软雅黑" pitchFamily="34" charset="-122"/>
                <a:cs typeface="Arial" pitchFamily="34" charset="0"/>
              </a:rPr>
              <a:t>Patented oil balance control, no need for external oil balance pipe, convenient for installation.</a:t>
            </a:r>
          </a:p>
          <a:p>
            <a:pPr algn="just"/>
            <a:endParaRPr lang="zh-CN" altLang="en-US" sz="1600" dirty="0">
              <a:latin typeface="Arial" pitchFamily="34" charset="0"/>
              <a:ea typeface="微软雅黑" pitchFamily="34" charset="-122"/>
              <a:cs typeface="Arial" pitchFamily="34" charset="0"/>
            </a:endParaRPr>
          </a:p>
        </p:txBody>
      </p:sp>
      <p:grpSp>
        <p:nvGrpSpPr>
          <p:cNvPr id="28" name="组合 27"/>
          <p:cNvGrpSpPr/>
          <p:nvPr/>
        </p:nvGrpSpPr>
        <p:grpSpPr>
          <a:xfrm>
            <a:off x="4196750" y="940622"/>
            <a:ext cx="3581796" cy="5176094"/>
            <a:chOff x="3077262" y="214343"/>
            <a:chExt cx="5209422" cy="5496895"/>
          </a:xfrm>
        </p:grpSpPr>
        <p:sp>
          <p:nvSpPr>
            <p:cNvPr id="27" name="形状 26"/>
            <p:cNvSpPr/>
            <p:nvPr/>
          </p:nvSpPr>
          <p:spPr>
            <a:xfrm rot="6732020" flipV="1">
              <a:off x="2825536" y="466069"/>
              <a:ext cx="3317813" cy="2814361"/>
            </a:xfrm>
            <a:prstGeom prst="swooshArrow">
              <a:avLst>
                <a:gd name="adj1" fmla="val 25000"/>
                <a:gd name="adj2" fmla="val 25000"/>
              </a:avLst>
            </a:prstGeom>
            <a:solidFill>
              <a:srgbClr val="00B050"/>
            </a:solidFill>
            <a:scene3d>
              <a:camera prst="perspectiveLeft" zoom="91000"/>
              <a:lightRig rig="threePt" dir="t">
                <a:rot lat="0" lon="0" rev="20640000"/>
              </a:lightRig>
            </a:scene3d>
            <a:sp3d z="-161800" extrusionH="600" contourW="3000">
              <a:bevelT w="48600" h="18600" prst="relaxedInset"/>
              <a:bevelB w="48600" h="8600" prst="relaxedInset"/>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6" name="形状 25"/>
            <p:cNvSpPr/>
            <p:nvPr/>
          </p:nvSpPr>
          <p:spPr>
            <a:xfrm rot="17572603" flipV="1">
              <a:off x="5220597" y="2645151"/>
              <a:ext cx="3317813" cy="2814361"/>
            </a:xfrm>
            <a:prstGeom prst="swooshArrow">
              <a:avLst>
                <a:gd name="adj1" fmla="val 25000"/>
                <a:gd name="adj2" fmla="val 25000"/>
              </a:avLst>
            </a:prstGeom>
            <a:solidFill>
              <a:srgbClr val="00B050"/>
            </a:solidFill>
            <a:scene3d>
              <a:camera prst="perspectiveLeft" zoom="91000"/>
              <a:lightRig rig="threePt" dir="t">
                <a:rot lat="0" lon="0" rev="20640000"/>
              </a:lightRig>
            </a:scene3d>
            <a:sp3d z="-161800" extrusionH="600" contourW="3000">
              <a:bevelT w="48600" h="18600" prst="relaxedInset"/>
              <a:bevelB w="48600" h="8600" prst="relaxedInset"/>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17" name="TextBox 16"/>
          <p:cNvSpPr txBox="1"/>
          <p:nvPr/>
        </p:nvSpPr>
        <p:spPr>
          <a:xfrm>
            <a:off x="1090834" y="1568187"/>
            <a:ext cx="3655484" cy="1077218"/>
          </a:xfrm>
          <a:prstGeom prst="rect">
            <a:avLst/>
          </a:prstGeom>
          <a:noFill/>
        </p:spPr>
        <p:txBody>
          <a:bodyPr wrap="square" rtlCol="0">
            <a:spAutoFit/>
          </a:bodyPr>
          <a:lstStyle/>
          <a:p>
            <a:pPr algn="just"/>
            <a:r>
              <a:rPr lang="en-US" altLang="zh-CN" sz="1600" dirty="0" smtClean="0">
                <a:latin typeface="Arial" pitchFamily="34" charset="0"/>
                <a:ea typeface="微软雅黑" pitchFamily="34" charset="-122"/>
                <a:cs typeface="Arial" pitchFamily="34" charset="0"/>
              </a:rPr>
              <a:t>The system automatically assigns an address to each indoor unit. No button operation for debugging, convenient and worry-free.</a:t>
            </a:r>
            <a:endParaRPr lang="zh-CN" altLang="en-US" sz="1600" dirty="0">
              <a:latin typeface="Arial" pitchFamily="34" charset="0"/>
              <a:ea typeface="微软雅黑" pitchFamily="34" charset="-122"/>
              <a:cs typeface="Arial" pitchFamily="34" charset="0"/>
            </a:endParaRPr>
          </a:p>
        </p:txBody>
      </p:sp>
      <p:sp>
        <p:nvSpPr>
          <p:cNvPr id="29" name="矩形 28"/>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grpSp>
        <p:nvGrpSpPr>
          <p:cNvPr id="20" name="组合 19"/>
          <p:cNvGrpSpPr/>
          <p:nvPr/>
        </p:nvGrpSpPr>
        <p:grpSpPr>
          <a:xfrm>
            <a:off x="10337800" y="-38100"/>
            <a:ext cx="1854200" cy="833747"/>
            <a:chOff x="10337800" y="-38100"/>
            <a:chExt cx="1854200" cy="833747"/>
          </a:xfrm>
        </p:grpSpPr>
        <p:sp>
          <p:nvSpPr>
            <p:cNvPr id="21"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5088883" y="2508273"/>
            <a:ext cx="1764874" cy="2108249"/>
          </a:xfrm>
          <a:prstGeom prst="rect">
            <a:avLst/>
          </a:prstGeom>
        </p:spPr>
      </p:pic>
    </p:spTree>
    <p:extLst>
      <p:ext uri="{BB962C8B-B14F-4D97-AF65-F5344CB8AC3E}">
        <p14:creationId xmlns:p14="http://schemas.microsoft.com/office/powerpoint/2010/main" val="29781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p:cNvSpPr>
            <a:spLocks noChangeArrowheads="1"/>
          </p:cNvSpPr>
          <p:nvPr/>
        </p:nvSpPr>
        <p:spPr bwMode="auto">
          <a:xfrm>
            <a:off x="10337800" y="-38100"/>
            <a:ext cx="1854200" cy="809996"/>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 name="文本框 61"/>
          <p:cNvSpPr txBox="1">
            <a:spLocks noChangeArrowheads="1"/>
          </p:cNvSpPr>
          <p:nvPr/>
        </p:nvSpPr>
        <p:spPr bwMode="auto">
          <a:xfrm>
            <a:off x="10379032" y="118750"/>
            <a:ext cx="18604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400" b="1" dirty="0" smtClean="0">
                <a:solidFill>
                  <a:srgbClr val="FFFFFF"/>
                </a:solidFill>
                <a:latin typeface="Arial" pitchFamily="34" charset="0"/>
                <a:cs typeface="Arial" pitchFamily="34" charset="0"/>
              </a:rPr>
              <a:t>Debugging</a:t>
            </a:r>
            <a:endParaRPr lang="zh-CN" altLang="en-US" sz="2400" b="1" dirty="0">
              <a:solidFill>
                <a:srgbClr val="FFFFFF"/>
              </a:solidFill>
              <a:latin typeface="Arial" pitchFamily="34" charset="0"/>
              <a:cs typeface="Arial" pitchFamily="34" charset="0"/>
            </a:endParaRPr>
          </a:p>
        </p:txBody>
      </p:sp>
      <p:pic>
        <p:nvPicPr>
          <p:cNvPr id="4" name="图片 3"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5"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6" name="矩形 5"/>
          <p:cNvSpPr/>
          <p:nvPr/>
        </p:nvSpPr>
        <p:spPr>
          <a:xfrm>
            <a:off x="0" y="660400"/>
            <a:ext cx="8073044" cy="646331"/>
          </a:xfrm>
          <a:prstGeom prst="rect">
            <a:avLst/>
          </a:prstGeom>
        </p:spPr>
        <p:txBody>
          <a:bodyPr wrap="none">
            <a:spAutoFit/>
          </a:bodyPr>
          <a:lstStyle/>
          <a:p>
            <a:pPr>
              <a:lnSpc>
                <a:spcPct val="150000"/>
              </a:lnSpc>
            </a:pPr>
            <a:r>
              <a:rPr lang="zh-CN" altLang="en-US" sz="2400" b="1" dirty="0" smtClean="0">
                <a:latin typeface="Arial" pitchFamily="34" charset="0"/>
                <a:ea typeface="微软雅黑" pitchFamily="34" charset="-122"/>
                <a:cs typeface="Arial" pitchFamily="34" charset="0"/>
              </a:rPr>
              <a:t>② </a:t>
            </a:r>
            <a:r>
              <a:rPr lang="en-US" altLang="zh-CN" sz="2400" b="1" dirty="0" smtClean="0">
                <a:latin typeface="Arial" pitchFamily="34" charset="0"/>
                <a:ea typeface="微软雅黑" pitchFamily="34" charset="-122"/>
                <a:cs typeface="Arial" pitchFamily="34" charset="0"/>
              </a:rPr>
              <a:t>Intelligent debugging</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Various </a:t>
            </a:r>
            <a:r>
              <a:rPr lang="en-US" altLang="zh-CN" sz="2400" b="1" dirty="0" smtClean="0">
                <a:solidFill>
                  <a:srgbClr val="FF0000"/>
                </a:solidFill>
                <a:latin typeface="Arial" pitchFamily="34" charset="0"/>
                <a:ea typeface="微软雅黑" pitchFamily="34" charset="-122"/>
                <a:cs typeface="Arial" pitchFamily="34" charset="0"/>
              </a:rPr>
              <a:t>debugging routes</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3" name="矩形 12"/>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28" name="TextBox 27"/>
          <p:cNvSpPr txBox="1"/>
          <p:nvPr/>
        </p:nvSpPr>
        <p:spPr>
          <a:xfrm>
            <a:off x="395576" y="1154415"/>
            <a:ext cx="10869324" cy="507831"/>
          </a:xfrm>
          <a:prstGeom prst="rect">
            <a:avLst/>
          </a:prstGeom>
          <a:noFill/>
        </p:spPr>
        <p:txBody>
          <a:bodyPr wrap="square" rtlCol="0">
            <a:spAutoFit/>
          </a:bodyPr>
          <a:lstStyle/>
          <a:p>
            <a:pPr>
              <a:lnSpc>
                <a:spcPct val="150000"/>
              </a:lnSpc>
            </a:pPr>
            <a:r>
              <a:rPr lang="en-US" altLang="zh-CN" dirty="0" smtClean="0">
                <a:latin typeface="Arial" pitchFamily="34" charset="0"/>
                <a:ea typeface="微软雅黑" pitchFamily="34" charset="-122"/>
                <a:cs typeface="Arial" pitchFamily="34" charset="0"/>
              </a:rPr>
              <a:t>Various debugging method to suit different engineering needs, to improve debugging efficiency.</a:t>
            </a:r>
            <a:endParaRPr lang="zh-CN" altLang="en-US" dirty="0">
              <a:latin typeface="Arial" pitchFamily="34" charset="0"/>
              <a:ea typeface="微软雅黑" pitchFamily="34" charset="-122"/>
              <a:cs typeface="Arial" pitchFamily="34" charset="0"/>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267"/>
          <a:stretch/>
        </p:blipFill>
        <p:spPr bwMode="auto">
          <a:xfrm>
            <a:off x="495550" y="1795958"/>
            <a:ext cx="3011758" cy="230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1861" y="1796304"/>
            <a:ext cx="3198813" cy="230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487899" y="4269361"/>
            <a:ext cx="3571218" cy="369332"/>
          </a:xfrm>
          <a:prstGeom prst="rect">
            <a:avLst/>
          </a:prstGeom>
        </p:spPr>
        <p:txBody>
          <a:bodyPr wrap="square">
            <a:spAutoFit/>
          </a:bodyPr>
          <a:lstStyle/>
          <a:p>
            <a:r>
              <a:rPr lang="en-US" altLang="zh-CN" b="1" dirty="0" smtClean="0">
                <a:latin typeface="Arial" pitchFamily="34" charset="0"/>
                <a:ea typeface="微软雅黑" pitchFamily="34" charset="-122"/>
                <a:cs typeface="Arial" pitchFamily="34" charset="0"/>
              </a:rPr>
              <a:t>One-button debugging</a:t>
            </a:r>
            <a:endParaRPr lang="zh-CN" altLang="en-US" b="1" dirty="0">
              <a:latin typeface="Arial" pitchFamily="34" charset="0"/>
              <a:ea typeface="微软雅黑" pitchFamily="34" charset="-122"/>
              <a:cs typeface="Arial" pitchFamily="34" charset="0"/>
            </a:endParaRPr>
          </a:p>
        </p:txBody>
      </p:sp>
      <p:sp>
        <p:nvSpPr>
          <p:cNvPr id="10" name="矩形 9"/>
          <p:cNvSpPr/>
          <p:nvPr/>
        </p:nvSpPr>
        <p:spPr>
          <a:xfrm>
            <a:off x="487899" y="4624755"/>
            <a:ext cx="2802890" cy="646331"/>
          </a:xfrm>
          <a:prstGeom prst="rect">
            <a:avLst/>
          </a:prstGeom>
        </p:spPr>
        <p:txBody>
          <a:bodyPr wrap="square">
            <a:spAutoFit/>
          </a:bodyPr>
          <a:lstStyle/>
          <a:p>
            <a:r>
              <a:rPr lang="en-US" altLang="zh-CN" dirty="0" smtClean="0">
                <a:latin typeface="Arial" pitchFamily="34" charset="0"/>
                <a:cs typeface="Arial" pitchFamily="34" charset="0"/>
              </a:rPr>
              <a:t>Press one button to start debugging</a:t>
            </a:r>
            <a:endParaRPr lang="zh-CN" altLang="en-US" dirty="0">
              <a:latin typeface="Arial" pitchFamily="34" charset="0"/>
              <a:cs typeface="Arial" pitchFamily="34" charset="0"/>
            </a:endParaRPr>
          </a:p>
        </p:txBody>
      </p:sp>
      <p:sp>
        <p:nvSpPr>
          <p:cNvPr id="34" name="矩形 33"/>
          <p:cNvSpPr/>
          <p:nvPr/>
        </p:nvSpPr>
        <p:spPr>
          <a:xfrm>
            <a:off x="4100475" y="4287291"/>
            <a:ext cx="3662665" cy="369332"/>
          </a:xfrm>
          <a:prstGeom prst="rect">
            <a:avLst/>
          </a:prstGeom>
        </p:spPr>
        <p:txBody>
          <a:bodyPr wrap="square">
            <a:spAutoFit/>
          </a:bodyPr>
          <a:lstStyle/>
          <a:p>
            <a:r>
              <a:rPr lang="en-US" altLang="zh-CN" b="1" dirty="0" smtClean="0">
                <a:latin typeface="Arial" pitchFamily="34" charset="0"/>
                <a:ea typeface="微软雅黑" pitchFamily="34" charset="-122"/>
                <a:cs typeface="Arial" pitchFamily="34" charset="0"/>
              </a:rPr>
              <a:t>GMV</a:t>
            </a:r>
            <a:r>
              <a:rPr lang="zh-CN" altLang="en-US" b="1" dirty="0" smtClean="0">
                <a:latin typeface="Arial" pitchFamily="34" charset="0"/>
                <a:ea typeface="微软雅黑" pitchFamily="34" charset="-122"/>
                <a:cs typeface="Arial" pitchFamily="34" charset="0"/>
              </a:rPr>
              <a:t> </a:t>
            </a:r>
            <a:r>
              <a:rPr lang="en-US" altLang="zh-CN" b="1" dirty="0" smtClean="0">
                <a:latin typeface="Arial" pitchFamily="34" charset="0"/>
                <a:ea typeface="微软雅黑" pitchFamily="34" charset="-122"/>
                <a:cs typeface="Arial" pitchFamily="34" charset="0"/>
              </a:rPr>
              <a:t>debugging system</a:t>
            </a:r>
            <a:endParaRPr lang="zh-CN" altLang="en-US" b="1" dirty="0">
              <a:latin typeface="Arial" pitchFamily="34" charset="0"/>
              <a:ea typeface="微软雅黑" pitchFamily="34" charset="-122"/>
              <a:cs typeface="Arial" pitchFamily="34" charset="0"/>
            </a:endParaRPr>
          </a:p>
        </p:txBody>
      </p:sp>
      <p:sp>
        <p:nvSpPr>
          <p:cNvPr id="35" name="矩形 34"/>
          <p:cNvSpPr/>
          <p:nvPr/>
        </p:nvSpPr>
        <p:spPr>
          <a:xfrm>
            <a:off x="4100475" y="4672680"/>
            <a:ext cx="3044906" cy="646331"/>
          </a:xfrm>
          <a:prstGeom prst="rect">
            <a:avLst/>
          </a:prstGeom>
        </p:spPr>
        <p:txBody>
          <a:bodyPr wrap="square">
            <a:spAutoFit/>
          </a:bodyPr>
          <a:lstStyle/>
          <a:p>
            <a:r>
              <a:rPr lang="en-US" altLang="zh-CN" dirty="0" smtClean="0">
                <a:latin typeface="Arial" pitchFamily="34" charset="0"/>
                <a:cs typeface="Arial" pitchFamily="34" charset="0"/>
              </a:rPr>
              <a:t>Clear display, detailed data, professional analysis</a:t>
            </a:r>
            <a:endParaRPr lang="zh-CN" altLang="en-US" dirty="0">
              <a:latin typeface="Arial" pitchFamily="34" charset="0"/>
              <a:cs typeface="Arial" pitchFamily="34" charset="0"/>
            </a:endParaRPr>
          </a:p>
        </p:txBody>
      </p:sp>
      <p:sp>
        <p:nvSpPr>
          <p:cNvPr id="36" name="矩形 35"/>
          <p:cNvSpPr/>
          <p:nvPr/>
        </p:nvSpPr>
        <p:spPr>
          <a:xfrm>
            <a:off x="8044022" y="4269361"/>
            <a:ext cx="3963618" cy="369332"/>
          </a:xfrm>
          <a:prstGeom prst="rect">
            <a:avLst/>
          </a:prstGeom>
        </p:spPr>
        <p:txBody>
          <a:bodyPr wrap="square">
            <a:spAutoFit/>
          </a:bodyPr>
          <a:lstStyle/>
          <a:p>
            <a:r>
              <a:rPr lang="en-US" altLang="zh-CN" b="1" dirty="0" smtClean="0">
                <a:latin typeface="Arial" pitchFamily="34" charset="0"/>
                <a:ea typeface="微软雅黑" pitchFamily="34" charset="-122"/>
                <a:cs typeface="Arial" pitchFamily="34" charset="0"/>
              </a:rPr>
              <a:t>2</a:t>
            </a:r>
            <a:r>
              <a:rPr lang="en-US" altLang="zh-CN" b="1" baseline="30000" dirty="0" smtClean="0">
                <a:latin typeface="Arial" pitchFamily="34" charset="0"/>
                <a:ea typeface="微软雅黑" pitchFamily="34" charset="-122"/>
                <a:cs typeface="Arial" pitchFamily="34" charset="0"/>
              </a:rPr>
              <a:t>nd</a:t>
            </a:r>
            <a:r>
              <a:rPr lang="en-US" altLang="zh-CN" b="1" dirty="0" smtClean="0">
                <a:latin typeface="Arial" pitchFamily="34" charset="0"/>
                <a:ea typeface="微软雅黑" pitchFamily="34" charset="-122"/>
                <a:cs typeface="Arial" pitchFamily="34" charset="0"/>
              </a:rPr>
              <a:t> generation commissioning tool</a:t>
            </a:r>
            <a:endParaRPr lang="zh-CN" altLang="en-US" b="1" dirty="0">
              <a:latin typeface="Arial" pitchFamily="34" charset="0"/>
              <a:ea typeface="微软雅黑" pitchFamily="34" charset="-122"/>
              <a:cs typeface="Arial" pitchFamily="34" charset="0"/>
            </a:endParaRPr>
          </a:p>
        </p:txBody>
      </p:sp>
      <p:sp>
        <p:nvSpPr>
          <p:cNvPr id="37" name="矩形 36"/>
          <p:cNvSpPr/>
          <p:nvPr/>
        </p:nvSpPr>
        <p:spPr>
          <a:xfrm>
            <a:off x="8044022" y="4602908"/>
            <a:ext cx="3736980" cy="646331"/>
          </a:xfrm>
          <a:prstGeom prst="rect">
            <a:avLst/>
          </a:prstGeom>
        </p:spPr>
        <p:txBody>
          <a:bodyPr wrap="square">
            <a:spAutoFit/>
          </a:bodyPr>
          <a:lstStyle/>
          <a:p>
            <a:r>
              <a:rPr lang="en-US" altLang="zh-CN" dirty="0" smtClean="0">
                <a:latin typeface="Arial" pitchFamily="34" charset="0"/>
                <a:cs typeface="Arial" pitchFamily="34" charset="0"/>
              </a:rPr>
              <a:t>Quick connection, no need for PC, data automatically saved (4G)</a:t>
            </a:r>
          </a:p>
        </p:txBody>
      </p:sp>
      <p:pic>
        <p:nvPicPr>
          <p:cNvPr id="11" name="图片 10"/>
          <p:cNvPicPr>
            <a:picLocks noChangeAspect="1"/>
          </p:cNvPicPr>
          <p:nvPr/>
        </p:nvPicPr>
        <p:blipFill>
          <a:blip r:embed="rId5"/>
          <a:stretch>
            <a:fillRect/>
          </a:stretch>
        </p:blipFill>
        <p:spPr>
          <a:xfrm>
            <a:off x="7999203" y="1795958"/>
            <a:ext cx="3885804" cy="2221614"/>
          </a:xfrm>
          <a:prstGeom prst="rect">
            <a:avLst/>
          </a:prstGeom>
        </p:spPr>
      </p:pic>
    </p:spTree>
    <p:extLst>
      <p:ext uri="{BB962C8B-B14F-4D97-AF65-F5344CB8AC3E}">
        <p14:creationId xmlns:p14="http://schemas.microsoft.com/office/powerpoint/2010/main" val="122042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8"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70" name="矩形 69"/>
          <p:cNvSpPr/>
          <p:nvPr/>
        </p:nvSpPr>
        <p:spPr>
          <a:xfrm>
            <a:off x="363210" y="1616568"/>
            <a:ext cx="11319981" cy="887531"/>
          </a:xfrm>
          <a:prstGeom prst="rect">
            <a:avLst/>
          </a:prstGeom>
        </p:spPr>
        <p:txBody>
          <a:bodyPr wrap="square" lIns="55988" tIns="27994" rIns="55988" bIns="27994">
            <a:spAutoFit/>
          </a:bodyPr>
          <a:lstStyle/>
          <a:p>
            <a:pPr algn="just" defTabSz="559883" eaLnBrk="0" hangingPunct="0">
              <a:defRPr/>
            </a:pPr>
            <a:r>
              <a:rPr lang="en-US" altLang="zh-CN" dirty="0" smtClean="0">
                <a:latin typeface="Arial" pitchFamily="34" charset="0"/>
                <a:ea typeface="微软雅黑" panose="020B0503020204020204" pitchFamily="34" charset="-122"/>
                <a:cs typeface="Arial" pitchFamily="34" charset="0"/>
              </a:rPr>
              <a:t>The new generation IDU and module refrigerant recovery function is designed to facilitate after-sales service. It can effectively recover the refrigerant of the indoor unit or faulted outdoor unit to save refrigerant and reduce the service time.</a:t>
            </a:r>
            <a:endParaRPr lang="zh-CN" altLang="en-US" dirty="0">
              <a:latin typeface="Arial" pitchFamily="34" charset="0"/>
              <a:ea typeface="微软雅黑" panose="020B0503020204020204" pitchFamily="34" charset="-122"/>
              <a:cs typeface="Arial" pitchFamily="34" charset="0"/>
            </a:endParaRPr>
          </a:p>
        </p:txBody>
      </p:sp>
      <p:sp>
        <p:nvSpPr>
          <p:cNvPr id="71" name="矩形 70"/>
          <p:cNvSpPr/>
          <p:nvPr/>
        </p:nvSpPr>
        <p:spPr>
          <a:xfrm>
            <a:off x="389089" y="1207874"/>
            <a:ext cx="6391721" cy="437049"/>
          </a:xfrm>
          <a:prstGeom prst="rect">
            <a:avLst/>
          </a:prstGeom>
        </p:spPr>
        <p:txBody>
          <a:bodyPr wrap="square" lIns="21342" tIns="10671" rIns="21342" bIns="10671">
            <a:spAutoFit/>
          </a:bodyPr>
          <a:lstStyle/>
          <a:p>
            <a:pPr eaLnBrk="0" hangingPunct="0">
              <a:lnSpc>
                <a:spcPct val="150000"/>
              </a:lnSpc>
            </a:pPr>
            <a:r>
              <a:rPr lang="en-US" altLang="zh-CN" b="1" dirty="0" smtClean="0">
                <a:latin typeface="Arial" pitchFamily="34" charset="0"/>
                <a:ea typeface="微软雅黑" pitchFamily="34" charset="-122"/>
                <a:cs typeface="Arial" pitchFamily="34" charset="0"/>
              </a:rPr>
              <a:t>New generation refrigerant auto recovery</a:t>
            </a:r>
            <a:endParaRPr lang="zh-CN" altLang="en-US" b="1" dirty="0">
              <a:latin typeface="Arial" pitchFamily="34" charset="0"/>
              <a:ea typeface="微软雅黑" pitchFamily="34" charset="-122"/>
              <a:cs typeface="Arial" pitchFamily="34" charset="0"/>
            </a:endParaRPr>
          </a:p>
        </p:txBody>
      </p:sp>
      <p:grpSp>
        <p:nvGrpSpPr>
          <p:cNvPr id="5" name="组合 4"/>
          <p:cNvGrpSpPr/>
          <p:nvPr/>
        </p:nvGrpSpPr>
        <p:grpSpPr>
          <a:xfrm>
            <a:off x="5934923" y="2634503"/>
            <a:ext cx="5476617" cy="3393915"/>
            <a:chOff x="5820647" y="2611804"/>
            <a:chExt cx="5476617" cy="3393915"/>
          </a:xfrm>
        </p:grpSpPr>
        <p:pic>
          <p:nvPicPr>
            <p:cNvPr id="54" name="图片 53"/>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5820647" y="2611804"/>
              <a:ext cx="1257913" cy="1502653"/>
            </a:xfrm>
            <a:prstGeom prst="rect">
              <a:avLst/>
            </a:prstGeom>
          </p:spPr>
        </p:pic>
        <p:pic>
          <p:nvPicPr>
            <p:cNvPr id="55" name="图片 54"/>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7166009" y="2611804"/>
              <a:ext cx="1257913" cy="1502653"/>
            </a:xfrm>
            <a:prstGeom prst="rect">
              <a:avLst/>
            </a:prstGeom>
          </p:spPr>
        </p:pic>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8531467" y="2611804"/>
              <a:ext cx="1257913" cy="1502653"/>
            </a:xfrm>
            <a:prstGeom prst="rect">
              <a:avLst/>
            </a:prstGeom>
          </p:spPr>
        </p:pic>
        <p:pic>
          <p:nvPicPr>
            <p:cNvPr id="57" name="图片 56"/>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9896925" y="2611804"/>
              <a:ext cx="1257913" cy="1502653"/>
            </a:xfrm>
            <a:prstGeom prst="rect">
              <a:avLst/>
            </a:prstGeom>
          </p:spPr>
        </p:pic>
        <p:grpSp>
          <p:nvGrpSpPr>
            <p:cNvPr id="94" name="组合 93"/>
            <p:cNvGrpSpPr/>
            <p:nvPr/>
          </p:nvGrpSpPr>
          <p:grpSpPr>
            <a:xfrm>
              <a:off x="6207487" y="2730661"/>
              <a:ext cx="5089777" cy="3275058"/>
              <a:chOff x="4805663" y="4169698"/>
              <a:chExt cx="3160446" cy="2162354"/>
            </a:xfrm>
          </p:grpSpPr>
          <p:grpSp>
            <p:nvGrpSpPr>
              <p:cNvPr id="95" name="组合 94"/>
              <p:cNvGrpSpPr/>
              <p:nvPr/>
            </p:nvGrpSpPr>
            <p:grpSpPr>
              <a:xfrm>
                <a:off x="4805663" y="5026521"/>
                <a:ext cx="3160446" cy="1305531"/>
                <a:chOff x="551702" y="4997466"/>
                <a:chExt cx="3160446" cy="1305531"/>
              </a:xfrm>
            </p:grpSpPr>
            <p:grpSp>
              <p:nvGrpSpPr>
                <p:cNvPr id="104" name="组合 103"/>
                <p:cNvGrpSpPr/>
                <p:nvPr/>
              </p:nvGrpSpPr>
              <p:grpSpPr>
                <a:xfrm>
                  <a:off x="551702" y="4997466"/>
                  <a:ext cx="3160446" cy="1057435"/>
                  <a:chOff x="551702" y="4997466"/>
                  <a:chExt cx="3160446" cy="1057435"/>
                </a:xfrm>
              </p:grpSpPr>
              <p:grpSp>
                <p:nvGrpSpPr>
                  <p:cNvPr id="106" name="组合 105"/>
                  <p:cNvGrpSpPr/>
                  <p:nvPr/>
                </p:nvGrpSpPr>
                <p:grpSpPr>
                  <a:xfrm>
                    <a:off x="551702" y="4997466"/>
                    <a:ext cx="3160446" cy="1057435"/>
                    <a:chOff x="762099" y="3281303"/>
                    <a:chExt cx="7967504" cy="2376896"/>
                  </a:xfrm>
                </p:grpSpPr>
                <p:pic>
                  <p:nvPicPr>
                    <p:cNvPr id="110" name="图片 8"/>
                    <p:cNvPicPr>
                      <a:picLocks noChangeAspect="1"/>
                    </p:cNvPicPr>
                    <p:nvPr/>
                  </p:nvPicPr>
                  <p:blipFill>
                    <a:blip r:embed="rId4" cstate="print">
                      <a:extLst>
                        <a:ext uri="{BEBA8EAE-BF5A-486C-A8C5-ECC9F3942E4B}">
                          <a14:imgProps xmlns:a14="http://schemas.microsoft.com/office/drawing/2010/main">
                            <a14:imgLayer r:embed="rId5">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857940" y="4881912"/>
                      <a:ext cx="187166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 name="直接连接符 111"/>
                    <p:cNvCxnSpPr/>
                    <p:nvPr/>
                  </p:nvCxnSpPr>
                  <p:spPr bwMode="auto">
                    <a:xfrm>
                      <a:off x="762099" y="3281303"/>
                      <a:ext cx="0" cy="6048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3" name="直接连接符 112"/>
                    <p:cNvCxnSpPr/>
                    <p:nvPr/>
                  </p:nvCxnSpPr>
                  <p:spPr bwMode="auto">
                    <a:xfrm>
                      <a:off x="762100" y="3886188"/>
                      <a:ext cx="64006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4" name="直接连接符 113"/>
                    <p:cNvCxnSpPr/>
                    <p:nvPr/>
                  </p:nvCxnSpPr>
                  <p:spPr bwMode="auto">
                    <a:xfrm>
                      <a:off x="2664176" y="3886191"/>
                      <a:ext cx="0" cy="11002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5" name="直接连接符 114"/>
                    <p:cNvCxnSpPr/>
                    <p:nvPr/>
                  </p:nvCxnSpPr>
                  <p:spPr bwMode="auto">
                    <a:xfrm>
                      <a:off x="5052138" y="3886189"/>
                      <a:ext cx="0" cy="11002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6" name="直接连接符 115"/>
                    <p:cNvCxnSpPr/>
                    <p:nvPr/>
                  </p:nvCxnSpPr>
                  <p:spPr bwMode="auto">
                    <a:xfrm>
                      <a:off x="7162732" y="3889192"/>
                      <a:ext cx="0" cy="109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107" name="图片 8"/>
                  <p:cNvPicPr>
                    <a:picLocks noChangeAspect="1"/>
                  </p:cNvPicPr>
                  <p:nvPr/>
                </p:nvPicPr>
                <p:blipFill>
                  <a:blip r:embed="rId4" cstate="print">
                    <a:extLst>
                      <a:ext uri="{BEBA8EAE-BF5A-486C-A8C5-ECC9F3942E4B}">
                        <a14:imgProps xmlns:a14="http://schemas.microsoft.com/office/drawing/2010/main">
                          <a14:imgLayer r:embed="rId5">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2130061" y="5709545"/>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8"/>
                  <p:cNvPicPr>
                    <a:picLocks noChangeAspect="1"/>
                  </p:cNvPicPr>
                  <p:nvPr/>
                </p:nvPicPr>
                <p:blipFill>
                  <a:blip r:embed="rId4" cstate="print">
                    <a:extLst>
                      <a:ext uri="{BEBA8EAE-BF5A-486C-A8C5-ECC9F3942E4B}">
                        <a14:imgProps xmlns:a14="http://schemas.microsoft.com/office/drawing/2010/main">
                          <a14:imgLayer r:embed="rId5">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1238841" y="5709546"/>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左箭头 108"/>
                  <p:cNvSpPr/>
                  <p:nvPr/>
                </p:nvSpPr>
                <p:spPr bwMode="auto">
                  <a:xfrm>
                    <a:off x="3137365" y="5080077"/>
                    <a:ext cx="371213" cy="208901"/>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grpSp>
            <p:sp>
              <p:nvSpPr>
                <p:cNvPr id="105" name="矩形 104"/>
                <p:cNvSpPr/>
                <p:nvPr/>
              </p:nvSpPr>
              <p:spPr>
                <a:xfrm>
                  <a:off x="1344721" y="6120109"/>
                  <a:ext cx="1376794" cy="182888"/>
                </a:xfrm>
                <a:prstGeom prst="rect">
                  <a:avLst/>
                </a:prstGeom>
              </p:spPr>
              <p:txBody>
                <a:bodyPr wrap="none">
                  <a:spAutoFit/>
                </a:bodyPr>
                <a:lstStyle/>
                <a:p>
                  <a:r>
                    <a:rPr lang="en-US" altLang="zh-CN" sz="1200" b="1" dirty="0" smtClean="0">
                      <a:latin typeface="Arial" pitchFamily="34" charset="0"/>
                      <a:ea typeface="微软雅黑" panose="020B0503020204020204" pitchFamily="34" charset="-122"/>
                      <a:cs typeface="Arial" pitchFamily="34" charset="0"/>
                    </a:rPr>
                    <a:t>Module refrigerant recovery</a:t>
                  </a:r>
                  <a:endParaRPr lang="zh-CN" altLang="en-US" sz="1200" b="1" dirty="0">
                    <a:latin typeface="Arial" pitchFamily="34" charset="0"/>
                    <a:ea typeface="微软雅黑" panose="020B0503020204020204" pitchFamily="34" charset="-122"/>
                    <a:cs typeface="Arial" pitchFamily="34" charset="0"/>
                  </a:endParaRPr>
                </a:p>
              </p:txBody>
            </p:sp>
          </p:grpSp>
          <p:cxnSp>
            <p:nvCxnSpPr>
              <p:cNvPr id="99" name="直接连接符 98"/>
              <p:cNvCxnSpPr/>
              <p:nvPr/>
            </p:nvCxnSpPr>
            <p:spPr bwMode="auto">
              <a:xfrm>
                <a:off x="5638772" y="5037182"/>
                <a:ext cx="0" cy="1439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0" name="直接连接符 99"/>
              <p:cNvCxnSpPr/>
              <p:nvPr/>
            </p:nvCxnSpPr>
            <p:spPr bwMode="auto">
              <a:xfrm>
                <a:off x="6467446" y="5029158"/>
                <a:ext cx="0" cy="1439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1" name="直接连接符 100"/>
              <p:cNvCxnSpPr/>
              <p:nvPr/>
            </p:nvCxnSpPr>
            <p:spPr bwMode="auto">
              <a:xfrm>
                <a:off x="7325175" y="5029158"/>
                <a:ext cx="0" cy="1439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2" name="直接连接符 101"/>
              <p:cNvCxnSpPr/>
              <p:nvPr/>
            </p:nvCxnSpPr>
            <p:spPr bwMode="auto">
              <a:xfrm flipV="1">
                <a:off x="4805663" y="5162353"/>
                <a:ext cx="2519512" cy="1872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3" name="矩形 102"/>
              <p:cNvSpPr/>
              <p:nvPr/>
            </p:nvSpPr>
            <p:spPr>
              <a:xfrm>
                <a:off x="7163784" y="4169698"/>
                <a:ext cx="455083" cy="182888"/>
              </a:xfrm>
              <a:prstGeom prst="rect">
                <a:avLst/>
              </a:prstGeom>
            </p:spPr>
            <p:txBody>
              <a:bodyPr wrap="none">
                <a:spAutoFit/>
              </a:bodyPr>
              <a:lstStyle/>
              <a:p>
                <a:r>
                  <a:rPr lang="en-US" altLang="zh-CN" sz="1200" b="1" dirty="0" smtClean="0">
                    <a:latin typeface="Arial" pitchFamily="34" charset="0"/>
                    <a:ea typeface="微软雅黑" panose="020B0503020204020204" pitchFamily="34" charset="-122"/>
                    <a:cs typeface="Arial" pitchFamily="34" charset="0"/>
                  </a:rPr>
                  <a:t>Faulted</a:t>
                </a:r>
                <a:endParaRPr lang="zh-CN" altLang="en-US" sz="1200" b="1" dirty="0">
                  <a:latin typeface="Arial" pitchFamily="34" charset="0"/>
                  <a:ea typeface="微软雅黑" panose="020B0503020204020204" pitchFamily="34" charset="-122"/>
                  <a:cs typeface="Arial" pitchFamily="34" charset="0"/>
                </a:endParaRPr>
              </a:p>
            </p:txBody>
          </p:sp>
        </p:grpSp>
      </p:grpSp>
      <p:sp>
        <p:nvSpPr>
          <p:cNvPr id="117" name="禁止符 116"/>
          <p:cNvSpPr/>
          <p:nvPr/>
        </p:nvSpPr>
        <p:spPr bwMode="auto">
          <a:xfrm>
            <a:off x="10679685" y="3809867"/>
            <a:ext cx="211820" cy="255714"/>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4691" tIns="37345" rIns="74691" bIns="37345" numCol="1" rtlCol="0" anchor="t" anchorCtr="0" compatLnSpc="1">
            <a:prstTxWarp prst="textNoShape">
              <a:avLst/>
            </a:prstTxWarp>
          </a:bodyPr>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sp>
        <p:nvSpPr>
          <p:cNvPr id="58" name="矩形 57"/>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60" name="矩形 59"/>
          <p:cNvSpPr/>
          <p:nvPr/>
        </p:nvSpPr>
        <p:spPr>
          <a:xfrm>
            <a:off x="-1643" y="808092"/>
            <a:ext cx="8497839"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Convenient maintenance</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Refrigerant </a:t>
            </a:r>
            <a:r>
              <a:rPr lang="en-US" altLang="zh-CN" sz="2400" b="1" dirty="0" smtClean="0">
                <a:solidFill>
                  <a:srgbClr val="FF0000"/>
                </a:solidFill>
                <a:latin typeface="Arial" pitchFamily="34" charset="0"/>
                <a:ea typeface="微软雅黑" pitchFamily="34" charset="-122"/>
                <a:cs typeface="Arial" pitchFamily="34" charset="0"/>
              </a:rPr>
              <a:t>auto recovery</a:t>
            </a:r>
            <a:endParaRPr lang="zh-CN" altLang="en-US" sz="2400" b="1" dirty="0">
              <a:solidFill>
                <a:srgbClr val="FF0000"/>
              </a:solidFill>
              <a:latin typeface="Arial" pitchFamily="34" charset="0"/>
              <a:ea typeface="微软雅黑" pitchFamily="34" charset="-122"/>
              <a:cs typeface="Arial" pitchFamily="34" charset="0"/>
            </a:endParaRPr>
          </a:p>
        </p:txBody>
      </p:sp>
      <p:grpSp>
        <p:nvGrpSpPr>
          <p:cNvPr id="50" name="组合 49"/>
          <p:cNvGrpSpPr/>
          <p:nvPr/>
        </p:nvGrpSpPr>
        <p:grpSpPr>
          <a:xfrm>
            <a:off x="10337800" y="-38100"/>
            <a:ext cx="1854200" cy="833747"/>
            <a:chOff x="10337800" y="-38100"/>
            <a:chExt cx="1854200" cy="833747"/>
          </a:xfrm>
        </p:grpSpPr>
        <p:sp>
          <p:nvSpPr>
            <p:cNvPr id="51"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3" name="组合 2"/>
          <p:cNvGrpSpPr/>
          <p:nvPr/>
        </p:nvGrpSpPr>
        <p:grpSpPr>
          <a:xfrm>
            <a:off x="612116" y="2653023"/>
            <a:ext cx="4969923" cy="3375394"/>
            <a:chOff x="550350" y="2710364"/>
            <a:chExt cx="4969923" cy="3375394"/>
          </a:xfrm>
        </p:grpSpPr>
        <p:grpSp>
          <p:nvGrpSpPr>
            <p:cNvPr id="78" name="组合 77"/>
            <p:cNvGrpSpPr/>
            <p:nvPr/>
          </p:nvGrpSpPr>
          <p:grpSpPr>
            <a:xfrm>
              <a:off x="930433" y="4044533"/>
              <a:ext cx="4589840" cy="2041225"/>
              <a:chOff x="551702" y="4999305"/>
              <a:chExt cx="3160446" cy="1313113"/>
            </a:xfrm>
          </p:grpSpPr>
          <p:grpSp>
            <p:nvGrpSpPr>
              <p:cNvPr id="79" name="组合 78"/>
              <p:cNvGrpSpPr/>
              <p:nvPr/>
            </p:nvGrpSpPr>
            <p:grpSpPr>
              <a:xfrm>
                <a:off x="551702" y="4999305"/>
                <a:ext cx="3160446" cy="1055596"/>
                <a:chOff x="551702" y="4999305"/>
                <a:chExt cx="3160446" cy="1055596"/>
              </a:xfrm>
            </p:grpSpPr>
            <p:grpSp>
              <p:nvGrpSpPr>
                <p:cNvPr id="81" name="组合 80"/>
                <p:cNvGrpSpPr/>
                <p:nvPr/>
              </p:nvGrpSpPr>
              <p:grpSpPr>
                <a:xfrm>
                  <a:off x="551702" y="4999305"/>
                  <a:ext cx="3160446" cy="1055594"/>
                  <a:chOff x="762100" y="3285439"/>
                  <a:chExt cx="7967503" cy="2372760"/>
                </a:xfrm>
              </p:grpSpPr>
              <p:pic>
                <p:nvPicPr>
                  <p:cNvPr id="87" name="图片 8"/>
                  <p:cNvPicPr>
                    <a:picLocks noChangeAspect="1"/>
                  </p:cNvPicPr>
                  <p:nvPr/>
                </p:nvPicPr>
                <p:blipFill>
                  <a:blip r:embed="rId4" cstate="print">
                    <a:extLst>
                      <a:ext uri="{BEBA8EAE-BF5A-486C-A8C5-ECC9F3942E4B}">
                        <a14:imgProps xmlns:a14="http://schemas.microsoft.com/office/drawing/2010/main">
                          <a14:imgLayer r:embed="rId5">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6857940" y="4881912"/>
                    <a:ext cx="187166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 name="直接连接符 88"/>
                  <p:cNvCxnSpPr/>
                  <p:nvPr/>
                </p:nvCxnSpPr>
                <p:spPr bwMode="auto">
                  <a:xfrm>
                    <a:off x="762100" y="3285439"/>
                    <a:ext cx="0" cy="6007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0" name="直接连接符 89"/>
                  <p:cNvCxnSpPr/>
                  <p:nvPr/>
                </p:nvCxnSpPr>
                <p:spPr bwMode="auto">
                  <a:xfrm>
                    <a:off x="762100" y="3886188"/>
                    <a:ext cx="64006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1" name="直接连接符 90"/>
                  <p:cNvCxnSpPr/>
                  <p:nvPr/>
                </p:nvCxnSpPr>
                <p:spPr bwMode="auto">
                  <a:xfrm>
                    <a:off x="2664176" y="3886191"/>
                    <a:ext cx="0" cy="11002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直接连接符 91"/>
                  <p:cNvCxnSpPr/>
                  <p:nvPr/>
                </p:nvCxnSpPr>
                <p:spPr bwMode="auto">
                  <a:xfrm>
                    <a:off x="5052138" y="3886189"/>
                    <a:ext cx="0" cy="11002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直接连接符 92"/>
                  <p:cNvCxnSpPr/>
                  <p:nvPr/>
                </p:nvCxnSpPr>
                <p:spPr bwMode="auto">
                  <a:xfrm>
                    <a:off x="7162732" y="3889192"/>
                    <a:ext cx="0" cy="109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82" name="图片 8"/>
                <p:cNvPicPr>
                  <a:picLocks noChangeAspect="1"/>
                </p:cNvPicPr>
                <p:nvPr/>
              </p:nvPicPr>
              <p:blipFill>
                <a:blip r:embed="rId4" cstate="print">
                  <a:extLst>
                    <a:ext uri="{BEBA8EAE-BF5A-486C-A8C5-ECC9F3942E4B}">
                      <a14:imgProps xmlns:a14="http://schemas.microsoft.com/office/drawing/2010/main">
                        <a14:imgLayer r:embed="rId5">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2130061" y="5709545"/>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8"/>
                <p:cNvPicPr>
                  <a:picLocks noChangeAspect="1"/>
                </p:cNvPicPr>
                <p:nvPr/>
              </p:nvPicPr>
              <p:blipFill>
                <a:blip r:embed="rId4" cstate="print">
                  <a:extLst>
                    <a:ext uri="{BEBA8EAE-BF5A-486C-A8C5-ECC9F3942E4B}">
                      <a14:imgProps xmlns:a14="http://schemas.microsoft.com/office/drawing/2010/main">
                        <a14:imgLayer r:embed="rId5">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1238841" y="5709546"/>
                  <a:ext cx="742427" cy="34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左箭头 83"/>
                <p:cNvSpPr/>
                <p:nvPr/>
              </p:nvSpPr>
              <p:spPr bwMode="auto">
                <a:xfrm>
                  <a:off x="2869730" y="5024083"/>
                  <a:ext cx="371213" cy="208901"/>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sp>
              <p:nvSpPr>
                <p:cNvPr id="85" name="左箭头 84"/>
                <p:cNvSpPr/>
                <p:nvPr/>
              </p:nvSpPr>
              <p:spPr bwMode="auto">
                <a:xfrm>
                  <a:off x="2057269" y="5024082"/>
                  <a:ext cx="371213" cy="208901"/>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sp>
              <p:nvSpPr>
                <p:cNvPr id="86" name="左箭头 85"/>
                <p:cNvSpPr/>
                <p:nvPr/>
              </p:nvSpPr>
              <p:spPr bwMode="auto">
                <a:xfrm>
                  <a:off x="1190168" y="5028485"/>
                  <a:ext cx="371213" cy="208901"/>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320012" tIns="160006" rIns="320012" bIns="160006" numCol="1" rtlCol="0" anchor="t" anchorCtr="0" compatLnSpc="1">
                  <a:prstTxWarp prst="textNoShape">
                    <a:avLst/>
                  </a:prstTxWarp>
                </a:bodyPr>
                <a:lstStyle/>
                <a:p>
                  <a:pPr defTabSz="746909" eaLnBrk="0" hangingPunct="0"/>
                  <a:endParaRPr lang="zh-CN" altLang="en-US" sz="900">
                    <a:latin typeface="Arial" pitchFamily="34" charset="0"/>
                    <a:ea typeface="微软雅黑" panose="020B0503020204020204" pitchFamily="34" charset="-122"/>
                    <a:cs typeface="Arial" pitchFamily="34" charset="0"/>
                  </a:endParaRPr>
                </a:p>
              </p:txBody>
            </p:sp>
          </p:grpSp>
          <p:sp>
            <p:nvSpPr>
              <p:cNvPr id="80" name="矩形 79"/>
              <p:cNvSpPr/>
              <p:nvPr/>
            </p:nvSpPr>
            <p:spPr>
              <a:xfrm>
                <a:off x="1344721" y="6134226"/>
                <a:ext cx="1336906" cy="178192"/>
              </a:xfrm>
              <a:prstGeom prst="rect">
                <a:avLst/>
              </a:prstGeom>
            </p:spPr>
            <p:txBody>
              <a:bodyPr wrap="none">
                <a:spAutoFit/>
              </a:bodyPr>
              <a:lstStyle/>
              <a:p>
                <a:r>
                  <a:rPr lang="en-US" altLang="zh-CN" sz="1200" b="1" dirty="0" smtClean="0">
                    <a:latin typeface="Arial" pitchFamily="34" charset="0"/>
                    <a:ea typeface="微软雅黑" panose="020B0503020204020204" pitchFamily="34" charset="-122"/>
                    <a:cs typeface="Arial" pitchFamily="34" charset="0"/>
                  </a:rPr>
                  <a:t>IDU refrigerant recovery</a:t>
                </a:r>
                <a:endParaRPr lang="zh-CN" altLang="en-US" sz="1200" b="1" dirty="0">
                  <a:latin typeface="Arial" pitchFamily="34" charset="0"/>
                  <a:ea typeface="微软雅黑" panose="020B0503020204020204" pitchFamily="34" charset="-122"/>
                  <a:cs typeface="Arial" pitchFamily="34" charset="0"/>
                </a:endParaRPr>
              </a:p>
            </p:txBody>
          </p:sp>
        </p:grpSp>
        <p:pic>
          <p:nvPicPr>
            <p:cNvPr id="53" name="图片 52"/>
            <p:cNvPicPr>
              <a:picLocks noChangeAspect="1"/>
            </p:cNvPicPr>
            <p:nvPr/>
          </p:nvPicPr>
          <p:blipFill rotWithShape="1">
            <a:blip r:embed="rId3" cstate="print">
              <a:extLst>
                <a:ext uri="{28A0092B-C50C-407E-A947-70E740481C1C}">
                  <a14:useLocalDpi xmlns:a14="http://schemas.microsoft.com/office/drawing/2010/main" val="0"/>
                </a:ext>
              </a:extLst>
            </a:blip>
            <a:srcRect l="22651" t="2393" r="21242"/>
            <a:stretch/>
          </p:blipFill>
          <p:spPr>
            <a:xfrm>
              <a:off x="550350" y="2710364"/>
              <a:ext cx="1257913" cy="1502653"/>
            </a:xfrm>
            <a:prstGeom prst="rect">
              <a:avLst/>
            </a:prstGeom>
          </p:spPr>
        </p:pic>
      </p:grpSp>
    </p:spTree>
    <p:extLst>
      <p:ext uri="{BB962C8B-B14F-4D97-AF65-F5344CB8AC3E}">
        <p14:creationId xmlns:p14="http://schemas.microsoft.com/office/powerpoint/2010/main" val="218508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8"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7" name="矩形 6"/>
          <p:cNvSpPr/>
          <p:nvPr/>
        </p:nvSpPr>
        <p:spPr>
          <a:xfrm>
            <a:off x="443501" y="1209712"/>
            <a:ext cx="11291300" cy="887531"/>
          </a:xfrm>
          <a:prstGeom prst="rect">
            <a:avLst/>
          </a:prstGeom>
        </p:spPr>
        <p:txBody>
          <a:bodyPr wrap="square" lIns="55988" tIns="27994" rIns="55988" bIns="27994">
            <a:spAutoFit/>
          </a:bodyPr>
          <a:lstStyle/>
          <a:p>
            <a:pPr algn="just" defTabSz="559883">
              <a:defRPr/>
            </a:pPr>
            <a:r>
              <a:rPr lang="en-US" altLang="zh-CN" dirty="0" smtClean="0">
                <a:latin typeface="Arial" pitchFamily="34" charset="0"/>
                <a:ea typeface="微软雅黑" panose="020B0503020204020204" pitchFamily="34" charset="-122"/>
                <a:cs typeface="Arial" pitchFamily="34" charset="0"/>
              </a:rPr>
              <a:t>The application scenario for multi VRF units is complicated. When a unit is abnormal, it can enter backup mode to minimize the impact of the abnormality. There are four backup operation functions, respectively for the module, compressor, fan and sensor. It will start backup operation according to the actual needs.</a:t>
            </a:r>
            <a:endParaRPr lang="zh-CN" altLang="en-US" dirty="0">
              <a:latin typeface="Arial" pitchFamily="34" charset="0"/>
              <a:ea typeface="微软雅黑" panose="020B0503020204020204" pitchFamily="34" charset="-122"/>
              <a:cs typeface="Arial" pitchFamily="34" charset="0"/>
            </a:endParaRPr>
          </a:p>
        </p:txBody>
      </p:sp>
      <p:sp>
        <p:nvSpPr>
          <p:cNvPr id="49" name="矩形 48"/>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50" name="矩形 49"/>
          <p:cNvSpPr/>
          <p:nvPr/>
        </p:nvSpPr>
        <p:spPr>
          <a:xfrm>
            <a:off x="106919" y="762000"/>
            <a:ext cx="10390867"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Convenient maintenance</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Backup </a:t>
            </a:r>
            <a:r>
              <a:rPr lang="en-US" altLang="zh-CN" sz="2400" b="1" dirty="0" smtClean="0">
                <a:solidFill>
                  <a:srgbClr val="FF0000"/>
                </a:solidFill>
                <a:latin typeface="Arial" pitchFamily="34" charset="0"/>
                <a:ea typeface="微软雅黑" pitchFamily="34" charset="-122"/>
                <a:cs typeface="Arial" pitchFamily="34" charset="0"/>
              </a:rPr>
              <a:t>operation</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58" name="TextBox 13"/>
          <p:cNvSpPr txBox="1">
            <a:spLocks noChangeArrowheads="1"/>
          </p:cNvSpPr>
          <p:nvPr/>
        </p:nvSpPr>
        <p:spPr bwMode="auto">
          <a:xfrm>
            <a:off x="9411578" y="5390553"/>
            <a:ext cx="2581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r>
              <a:rPr lang="en-US" altLang="zh-CN" dirty="0">
                <a:cs typeface="Arial" pitchFamily="34" charset="0"/>
              </a:rPr>
              <a:t>S</a:t>
            </a:r>
            <a:r>
              <a:rPr lang="en-US" altLang="zh-CN" dirty="0" smtClean="0">
                <a:cs typeface="Arial" pitchFamily="34" charset="0"/>
              </a:rPr>
              <a:t>ensor emergency operation</a:t>
            </a:r>
            <a:endParaRPr lang="zh-CN" altLang="en-US" dirty="0">
              <a:cs typeface="Arial" pitchFamily="34" charset="0"/>
            </a:endParaRPr>
          </a:p>
        </p:txBody>
      </p:sp>
      <p:sp>
        <p:nvSpPr>
          <p:cNvPr id="70" name="TextBox 12"/>
          <p:cNvSpPr txBox="1">
            <a:spLocks noChangeArrowheads="1"/>
          </p:cNvSpPr>
          <p:nvPr/>
        </p:nvSpPr>
        <p:spPr bwMode="auto">
          <a:xfrm>
            <a:off x="5740245" y="5361843"/>
            <a:ext cx="2365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r>
              <a:rPr lang="en-US" altLang="zh-CN" dirty="0" smtClean="0">
                <a:ea typeface="创艺繁超黑" pitchFamily="2" charset="-122"/>
                <a:cs typeface="Arial" pitchFamily="34" charset="0"/>
              </a:rPr>
              <a:t>Fan emergency operation</a:t>
            </a:r>
            <a:endParaRPr lang="zh-CN" altLang="en-US" dirty="0">
              <a:cs typeface="Arial" pitchFamily="34" charset="0"/>
            </a:endParaRPr>
          </a:p>
        </p:txBody>
      </p:sp>
      <p:grpSp>
        <p:nvGrpSpPr>
          <p:cNvPr id="22" name="组合 21"/>
          <p:cNvGrpSpPr/>
          <p:nvPr/>
        </p:nvGrpSpPr>
        <p:grpSpPr>
          <a:xfrm>
            <a:off x="10337800" y="-38100"/>
            <a:ext cx="1854200" cy="833747"/>
            <a:chOff x="10337800" y="-38100"/>
            <a:chExt cx="1854200" cy="833747"/>
          </a:xfrm>
        </p:grpSpPr>
        <p:sp>
          <p:nvSpPr>
            <p:cNvPr id="23"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4"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3" name="组合 2"/>
          <p:cNvGrpSpPr/>
          <p:nvPr/>
        </p:nvGrpSpPr>
        <p:grpSpPr>
          <a:xfrm>
            <a:off x="650077" y="2185706"/>
            <a:ext cx="4794250" cy="1974850"/>
            <a:chOff x="74613" y="2665413"/>
            <a:chExt cx="4794250" cy="1974850"/>
          </a:xfrm>
        </p:grpSpPr>
        <p:pic>
          <p:nvPicPr>
            <p:cNvPr id="67" name="Picture 2" descr="P27-2-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3" y="2665413"/>
              <a:ext cx="479425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a:blip r:embed="rId4"/>
            <a:stretch>
              <a:fillRect/>
            </a:stretch>
          </p:blipFill>
          <p:spPr>
            <a:xfrm>
              <a:off x="219213" y="3206409"/>
              <a:ext cx="1143820" cy="1433853"/>
            </a:xfrm>
            <a:prstGeom prst="rect">
              <a:avLst/>
            </a:prstGeom>
          </p:spPr>
        </p:pic>
        <p:pic>
          <p:nvPicPr>
            <p:cNvPr id="26" name="图片 25"/>
            <p:cNvPicPr>
              <a:picLocks noChangeAspect="1"/>
            </p:cNvPicPr>
            <p:nvPr/>
          </p:nvPicPr>
          <p:blipFill>
            <a:blip r:embed="rId4"/>
            <a:stretch>
              <a:fillRect/>
            </a:stretch>
          </p:blipFill>
          <p:spPr>
            <a:xfrm>
              <a:off x="1363845" y="3206409"/>
              <a:ext cx="1143820" cy="1433853"/>
            </a:xfrm>
            <a:prstGeom prst="rect">
              <a:avLst/>
            </a:prstGeom>
          </p:spPr>
        </p:pic>
        <p:pic>
          <p:nvPicPr>
            <p:cNvPr id="27" name="图片 26"/>
            <p:cNvPicPr>
              <a:picLocks noChangeAspect="1"/>
            </p:cNvPicPr>
            <p:nvPr/>
          </p:nvPicPr>
          <p:blipFill>
            <a:blip r:embed="rId4"/>
            <a:stretch>
              <a:fillRect/>
            </a:stretch>
          </p:blipFill>
          <p:spPr>
            <a:xfrm>
              <a:off x="2508768" y="3206409"/>
              <a:ext cx="1143820" cy="1433853"/>
            </a:xfrm>
            <a:prstGeom prst="rect">
              <a:avLst/>
            </a:prstGeom>
          </p:spPr>
        </p:pic>
        <p:pic>
          <p:nvPicPr>
            <p:cNvPr id="28" name="图片 27"/>
            <p:cNvPicPr>
              <a:picLocks noChangeAspect="1"/>
            </p:cNvPicPr>
            <p:nvPr/>
          </p:nvPicPr>
          <p:blipFill>
            <a:blip r:embed="rId4"/>
            <a:stretch>
              <a:fillRect/>
            </a:stretch>
          </p:blipFill>
          <p:spPr>
            <a:xfrm>
              <a:off x="3651219" y="3206409"/>
              <a:ext cx="1143820" cy="1433853"/>
            </a:xfrm>
            <a:prstGeom prst="rect">
              <a:avLst/>
            </a:prstGeom>
          </p:spPr>
        </p:pic>
      </p:grpSp>
      <p:sp>
        <p:nvSpPr>
          <p:cNvPr id="30" name="TextBox 11"/>
          <p:cNvSpPr txBox="1">
            <a:spLocks noChangeArrowheads="1"/>
          </p:cNvSpPr>
          <p:nvPr/>
        </p:nvSpPr>
        <p:spPr bwMode="auto">
          <a:xfrm>
            <a:off x="5466995" y="3025682"/>
            <a:ext cx="22293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r>
              <a:rPr lang="en-US" altLang="zh-CN" dirty="0" smtClean="0">
                <a:cs typeface="Arial" pitchFamily="34" charset="0"/>
              </a:rPr>
              <a:t>Module emergency operation</a:t>
            </a:r>
            <a:endParaRPr lang="zh-CN" altLang="en-US" dirty="0">
              <a:cs typeface="Arial" pitchFamily="34" charset="0"/>
            </a:endParaRPr>
          </a:p>
        </p:txBody>
      </p:sp>
      <p:sp>
        <p:nvSpPr>
          <p:cNvPr id="37" name="TextBox 13"/>
          <p:cNvSpPr txBox="1">
            <a:spLocks noChangeArrowheads="1"/>
          </p:cNvSpPr>
          <p:nvPr/>
        </p:nvSpPr>
        <p:spPr bwMode="auto">
          <a:xfrm>
            <a:off x="2139545" y="5372584"/>
            <a:ext cx="21256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r>
              <a:rPr lang="en-US" altLang="zh-CN" dirty="0">
                <a:cs typeface="Arial" pitchFamily="34" charset="0"/>
              </a:rPr>
              <a:t>C</a:t>
            </a:r>
            <a:r>
              <a:rPr lang="en-US" altLang="zh-CN" dirty="0" smtClean="0">
                <a:cs typeface="Arial" pitchFamily="34" charset="0"/>
              </a:rPr>
              <a:t>ompressor emergency operation</a:t>
            </a:r>
            <a:endParaRPr lang="zh-CN" altLang="en-US" dirty="0">
              <a:cs typeface="Arial" pitchFamily="34" charset="0"/>
            </a:endParaRPr>
          </a:p>
        </p:txBody>
      </p:sp>
      <p:grpSp>
        <p:nvGrpSpPr>
          <p:cNvPr id="8" name="组合 7"/>
          <p:cNvGrpSpPr/>
          <p:nvPr/>
        </p:nvGrpSpPr>
        <p:grpSpPr>
          <a:xfrm>
            <a:off x="650077" y="4467553"/>
            <a:ext cx="1587500" cy="2122487"/>
            <a:chOff x="688468" y="4550787"/>
            <a:chExt cx="1587500" cy="2122487"/>
          </a:xfrm>
        </p:grpSpPr>
        <p:grpSp>
          <p:nvGrpSpPr>
            <p:cNvPr id="4" name="组合 3"/>
            <p:cNvGrpSpPr/>
            <p:nvPr/>
          </p:nvGrpSpPr>
          <p:grpSpPr>
            <a:xfrm>
              <a:off x="688468" y="4550787"/>
              <a:ext cx="1587500" cy="2122487"/>
              <a:chOff x="5087938" y="2690813"/>
              <a:chExt cx="1587500" cy="2122487"/>
            </a:xfrm>
          </p:grpSpPr>
          <p:pic>
            <p:nvPicPr>
              <p:cNvPr id="68" name="Picture 3" descr="P27"/>
              <p:cNvPicPr>
                <a:picLocks noChangeAspect="1" noChangeArrowheads="1"/>
              </p:cNvPicPr>
              <p:nvPr/>
            </p:nvPicPr>
            <p:blipFill>
              <a:blip r:embed="rId5" cstate="print">
                <a:extLst>
                  <a:ext uri="{28A0092B-C50C-407E-A947-70E740481C1C}">
                    <a14:useLocalDpi xmlns:a14="http://schemas.microsoft.com/office/drawing/2010/main" val="0"/>
                  </a:ext>
                </a:extLst>
              </a:blip>
              <a:srcRect l="27568" t="4527" r="29518" b="8661"/>
              <a:stretch>
                <a:fillRect/>
              </a:stretch>
            </p:blipFill>
            <p:spPr bwMode="auto">
              <a:xfrm>
                <a:off x="5087938" y="2690813"/>
                <a:ext cx="15875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4"/>
              <a:stretch>
                <a:fillRect/>
              </a:stretch>
            </p:blipFill>
            <p:spPr>
              <a:xfrm>
                <a:off x="5280352" y="3160936"/>
                <a:ext cx="1298232" cy="1627419"/>
              </a:xfrm>
              <a:prstGeom prst="rect">
                <a:avLst/>
              </a:prstGeom>
            </p:spPr>
          </p:pic>
          <p:grpSp>
            <p:nvGrpSpPr>
              <p:cNvPr id="31" name="组合 30"/>
              <p:cNvGrpSpPr/>
              <p:nvPr/>
            </p:nvGrpSpPr>
            <p:grpSpPr>
              <a:xfrm>
                <a:off x="5493752" y="3974275"/>
                <a:ext cx="671197" cy="669899"/>
                <a:chOff x="8044322" y="4423525"/>
                <a:chExt cx="1134084" cy="1131890"/>
              </a:xfrm>
            </p:grpSpPr>
            <p:pic>
              <p:nvPicPr>
                <p:cNvPr id="33" name="图片 2" descr="image00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582"/>
                          </a14:imgEffect>
                        </a14:imgLayer>
                      </a14:imgProps>
                    </a:ext>
                    <a:ext uri="{28A0092B-C50C-407E-A947-70E740481C1C}">
                      <a14:useLocalDpi xmlns:a14="http://schemas.microsoft.com/office/drawing/2010/main" val="0"/>
                    </a:ext>
                  </a:extLst>
                </a:blip>
                <a:srcRect/>
                <a:stretch>
                  <a:fillRect/>
                </a:stretch>
              </p:blipFill>
              <p:spPr bwMode="auto">
                <a:xfrm>
                  <a:off x="8044322" y="4426700"/>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2" descr="image00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8582"/>
                          </a14:imgEffect>
                        </a14:imgLayer>
                      </a14:imgProps>
                    </a:ext>
                    <a:ext uri="{28A0092B-C50C-407E-A947-70E740481C1C}">
                      <a14:useLocalDpi xmlns:a14="http://schemas.microsoft.com/office/drawing/2010/main" val="0"/>
                    </a:ext>
                  </a:extLst>
                </a:blip>
                <a:srcRect/>
                <a:stretch>
                  <a:fillRect/>
                </a:stretch>
              </p:blipFill>
              <p:spPr bwMode="auto">
                <a:xfrm>
                  <a:off x="8656605" y="4423525"/>
                  <a:ext cx="521801" cy="11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 name="乘号 4"/>
            <p:cNvSpPr/>
            <p:nvPr/>
          </p:nvSpPr>
          <p:spPr bwMode="auto">
            <a:xfrm>
              <a:off x="1435271" y="6120118"/>
              <a:ext cx="351592" cy="351592"/>
            </a:xfrm>
            <a:prstGeom prst="mathMultiply">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6" name="文本框 5"/>
            <p:cNvSpPr txBox="1"/>
            <p:nvPr/>
          </p:nvSpPr>
          <p:spPr>
            <a:xfrm>
              <a:off x="843855" y="5491244"/>
              <a:ext cx="985069" cy="276999"/>
            </a:xfrm>
            <a:prstGeom prst="rect">
              <a:avLst/>
            </a:prstGeom>
            <a:noFill/>
          </p:spPr>
          <p:txBody>
            <a:bodyPr wrap="square" rtlCol="0">
              <a:spAutoFit/>
            </a:bodyPr>
            <a:lstStyle/>
            <a:p>
              <a:r>
                <a:rPr lang="en-US" altLang="zh-CN" sz="1200" b="1" dirty="0" smtClean="0">
                  <a:solidFill>
                    <a:srgbClr val="C00000"/>
                  </a:solidFill>
                </a:rPr>
                <a:t>Abnormality</a:t>
              </a:r>
              <a:endParaRPr lang="zh-CN" altLang="en-US" sz="1200" b="1" dirty="0">
                <a:solidFill>
                  <a:srgbClr val="C00000"/>
                </a:solidFill>
              </a:endParaRPr>
            </a:p>
          </p:txBody>
        </p:sp>
      </p:grpSp>
      <p:grpSp>
        <p:nvGrpSpPr>
          <p:cNvPr id="11" name="组合 10"/>
          <p:cNvGrpSpPr/>
          <p:nvPr/>
        </p:nvGrpSpPr>
        <p:grpSpPr>
          <a:xfrm>
            <a:off x="3962665" y="4433404"/>
            <a:ext cx="1805817" cy="2131691"/>
            <a:chOff x="3421401" y="4433404"/>
            <a:chExt cx="1805817" cy="2131691"/>
          </a:xfrm>
        </p:grpSpPr>
        <p:grpSp>
          <p:nvGrpSpPr>
            <p:cNvPr id="10" name="组合 9"/>
            <p:cNvGrpSpPr/>
            <p:nvPr/>
          </p:nvGrpSpPr>
          <p:grpSpPr>
            <a:xfrm>
              <a:off x="3904584" y="4433404"/>
              <a:ext cx="1322634" cy="2131691"/>
              <a:chOff x="6122982" y="2236798"/>
              <a:chExt cx="1322634" cy="2131691"/>
            </a:xfrm>
          </p:grpSpPr>
          <p:pic>
            <p:nvPicPr>
              <p:cNvPr id="69" name="Picture 4" descr="P27-3-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8153" y="2236798"/>
                <a:ext cx="128746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p:cNvPicPr>
                <a:picLocks noChangeAspect="1"/>
              </p:cNvPicPr>
              <p:nvPr/>
            </p:nvPicPr>
            <p:blipFill>
              <a:blip r:embed="rId4"/>
              <a:stretch>
                <a:fillRect/>
              </a:stretch>
            </p:blipFill>
            <p:spPr>
              <a:xfrm>
                <a:off x="6122982" y="2741070"/>
                <a:ext cx="1298232" cy="1627419"/>
              </a:xfrm>
              <a:prstGeom prst="rect">
                <a:avLst/>
              </a:prstGeom>
            </p:spPr>
          </p:pic>
          <p:sp>
            <p:nvSpPr>
              <p:cNvPr id="9" name="矩形 8"/>
              <p:cNvSpPr/>
              <p:nvPr/>
            </p:nvSpPr>
            <p:spPr bwMode="auto">
              <a:xfrm>
                <a:off x="6211586" y="2482097"/>
                <a:ext cx="391189" cy="26550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42" name="乘号 41"/>
            <p:cNvSpPr/>
            <p:nvPr/>
          </p:nvSpPr>
          <p:spPr bwMode="auto">
            <a:xfrm>
              <a:off x="3980884" y="4914120"/>
              <a:ext cx="351592" cy="351592"/>
            </a:xfrm>
            <a:prstGeom prst="mathMultiply">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5" name="文本框 44"/>
            <p:cNvSpPr txBox="1"/>
            <p:nvPr/>
          </p:nvSpPr>
          <p:spPr>
            <a:xfrm>
              <a:off x="3421401" y="4646378"/>
              <a:ext cx="985069" cy="276999"/>
            </a:xfrm>
            <a:prstGeom prst="rect">
              <a:avLst/>
            </a:prstGeom>
            <a:noFill/>
          </p:spPr>
          <p:txBody>
            <a:bodyPr wrap="square" rtlCol="0">
              <a:spAutoFit/>
            </a:bodyPr>
            <a:lstStyle/>
            <a:p>
              <a:r>
                <a:rPr lang="en-US" altLang="zh-CN" sz="1200" b="1" dirty="0" smtClean="0">
                  <a:solidFill>
                    <a:srgbClr val="C00000"/>
                  </a:solidFill>
                </a:rPr>
                <a:t>Abnormality</a:t>
              </a:r>
              <a:endParaRPr lang="zh-CN" altLang="en-US" sz="1200" b="1" dirty="0">
                <a:solidFill>
                  <a:srgbClr val="C00000"/>
                </a:solidFill>
              </a:endParaRPr>
            </a:p>
          </p:txBody>
        </p:sp>
      </p:grpSp>
      <p:grpSp>
        <p:nvGrpSpPr>
          <p:cNvPr id="47" name="组合 46"/>
          <p:cNvGrpSpPr/>
          <p:nvPr/>
        </p:nvGrpSpPr>
        <p:grpSpPr>
          <a:xfrm>
            <a:off x="7886833" y="4467553"/>
            <a:ext cx="1587500" cy="2122487"/>
            <a:chOff x="688468" y="4550787"/>
            <a:chExt cx="1587500" cy="2122487"/>
          </a:xfrm>
        </p:grpSpPr>
        <p:grpSp>
          <p:nvGrpSpPr>
            <p:cNvPr id="48" name="组合 47"/>
            <p:cNvGrpSpPr/>
            <p:nvPr/>
          </p:nvGrpSpPr>
          <p:grpSpPr>
            <a:xfrm>
              <a:off x="688468" y="4550787"/>
              <a:ext cx="1587500" cy="2122487"/>
              <a:chOff x="5087938" y="2690813"/>
              <a:chExt cx="1587500" cy="2122487"/>
            </a:xfrm>
          </p:grpSpPr>
          <p:pic>
            <p:nvPicPr>
              <p:cNvPr id="53" name="Picture 3" descr="P27"/>
              <p:cNvPicPr>
                <a:picLocks noChangeAspect="1" noChangeArrowheads="1"/>
              </p:cNvPicPr>
              <p:nvPr/>
            </p:nvPicPr>
            <p:blipFill>
              <a:blip r:embed="rId5" cstate="print">
                <a:extLst>
                  <a:ext uri="{28A0092B-C50C-407E-A947-70E740481C1C}">
                    <a14:useLocalDpi xmlns:a14="http://schemas.microsoft.com/office/drawing/2010/main" val="0"/>
                  </a:ext>
                </a:extLst>
              </a:blip>
              <a:srcRect l="27568" t="4527" r="29518" b="8661"/>
              <a:stretch>
                <a:fillRect/>
              </a:stretch>
            </p:blipFill>
            <p:spPr bwMode="auto">
              <a:xfrm>
                <a:off x="5087938" y="2690813"/>
                <a:ext cx="15875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53"/>
              <p:cNvPicPr>
                <a:picLocks noChangeAspect="1"/>
              </p:cNvPicPr>
              <p:nvPr/>
            </p:nvPicPr>
            <p:blipFill>
              <a:blip r:embed="rId4"/>
              <a:stretch>
                <a:fillRect/>
              </a:stretch>
            </p:blipFill>
            <p:spPr>
              <a:xfrm>
                <a:off x="5280352" y="3160936"/>
                <a:ext cx="1298232" cy="1627419"/>
              </a:xfrm>
              <a:prstGeom prst="rect">
                <a:avLst/>
              </a:prstGeom>
            </p:spPr>
          </p:pic>
        </p:grpSp>
        <p:sp>
          <p:nvSpPr>
            <p:cNvPr id="51" name="乘号 50"/>
            <p:cNvSpPr/>
            <p:nvPr/>
          </p:nvSpPr>
          <p:spPr bwMode="auto">
            <a:xfrm>
              <a:off x="913566" y="5706551"/>
              <a:ext cx="351592" cy="351592"/>
            </a:xfrm>
            <a:prstGeom prst="mathMultiply">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52" name="文本框 51"/>
            <p:cNvSpPr txBox="1"/>
            <p:nvPr/>
          </p:nvSpPr>
          <p:spPr>
            <a:xfrm>
              <a:off x="843855" y="5491244"/>
              <a:ext cx="985069" cy="276999"/>
            </a:xfrm>
            <a:prstGeom prst="rect">
              <a:avLst/>
            </a:prstGeom>
            <a:noFill/>
          </p:spPr>
          <p:txBody>
            <a:bodyPr wrap="square" rtlCol="0">
              <a:spAutoFit/>
            </a:bodyPr>
            <a:lstStyle/>
            <a:p>
              <a:r>
                <a:rPr lang="en-US" altLang="zh-CN" sz="1200" b="1" dirty="0" smtClean="0">
                  <a:solidFill>
                    <a:srgbClr val="C00000"/>
                  </a:solidFill>
                </a:rPr>
                <a:t>Abnormality</a:t>
              </a:r>
              <a:endParaRPr lang="zh-CN" altLang="en-US" sz="1200" b="1" dirty="0">
                <a:solidFill>
                  <a:srgbClr val="C00000"/>
                </a:solidFill>
              </a:endParaRPr>
            </a:p>
          </p:txBody>
        </p:sp>
      </p:grpSp>
    </p:spTree>
    <p:extLst>
      <p:ext uri="{BB962C8B-B14F-4D97-AF65-F5344CB8AC3E}">
        <p14:creationId xmlns:p14="http://schemas.microsoft.com/office/powerpoint/2010/main" val="38977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38"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7" name="矩形 6"/>
          <p:cNvSpPr/>
          <p:nvPr/>
        </p:nvSpPr>
        <p:spPr>
          <a:xfrm>
            <a:off x="524014" y="1226986"/>
            <a:ext cx="10724832" cy="610533"/>
          </a:xfrm>
          <a:prstGeom prst="rect">
            <a:avLst/>
          </a:prstGeom>
        </p:spPr>
        <p:txBody>
          <a:bodyPr wrap="square" lIns="55988" tIns="27994" rIns="55988" bIns="27994">
            <a:spAutoFit/>
          </a:bodyPr>
          <a:lstStyle/>
          <a:p>
            <a:pPr defTabSz="559883">
              <a:defRPr/>
            </a:pPr>
            <a:r>
              <a:rPr lang="en-US" altLang="zh-CN" dirty="0" smtClean="0">
                <a:latin typeface="Arial" pitchFamily="34" charset="0"/>
                <a:ea typeface="微软雅黑" panose="020B0503020204020204" pitchFamily="34" charset="-122"/>
                <a:cs typeface="Arial" pitchFamily="34" charset="0"/>
              </a:rPr>
              <a:t>When an IDU needs to be shut down for maintenance, it can be powered off separately while other IDUs remain normal operation.</a:t>
            </a:r>
          </a:p>
        </p:txBody>
      </p:sp>
      <p:sp>
        <p:nvSpPr>
          <p:cNvPr id="49" name="矩形 48"/>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50" name="矩形 49"/>
          <p:cNvSpPr/>
          <p:nvPr/>
        </p:nvSpPr>
        <p:spPr>
          <a:xfrm>
            <a:off x="116249" y="762000"/>
            <a:ext cx="8289449"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Convenient maintenance——</a:t>
            </a:r>
            <a:r>
              <a:rPr lang="en-US" altLang="zh-CN" sz="2400" b="1" dirty="0" smtClean="0">
                <a:solidFill>
                  <a:srgbClr val="FF0000"/>
                </a:solidFill>
                <a:latin typeface="Arial" pitchFamily="34" charset="0"/>
                <a:ea typeface="微软雅黑" pitchFamily="34" charset="-122"/>
                <a:cs typeface="Arial" pitchFamily="34" charset="0"/>
              </a:rPr>
              <a:t>IDU emergency function</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4" name="矩形 3"/>
          <p:cNvSpPr/>
          <p:nvPr/>
        </p:nvSpPr>
        <p:spPr>
          <a:xfrm>
            <a:off x="524014" y="5695325"/>
            <a:ext cx="8702960" cy="375552"/>
          </a:xfrm>
          <a:prstGeom prst="rect">
            <a:avLst/>
          </a:prstGeom>
        </p:spPr>
        <p:txBody>
          <a:bodyPr wrap="none">
            <a:spAutoFit/>
          </a:bodyPr>
          <a:lstStyle/>
          <a:p>
            <a:pPr defTabSz="559883">
              <a:lnSpc>
                <a:spcPct val="150000"/>
              </a:lnSpc>
              <a:defRPr/>
            </a:pPr>
            <a:r>
              <a:rPr lang="en-US" altLang="zh-CN" sz="1400" dirty="0" smtClean="0">
                <a:latin typeface="Arial" pitchFamily="34" charset="0"/>
                <a:ea typeface="微软雅黑" panose="020B0503020204020204" pitchFamily="34" charset="-122"/>
                <a:cs typeface="Arial" pitchFamily="34" charset="0"/>
              </a:rPr>
              <a:t>Note: No more than 3 indoor units of the same refrigerating system should be powered off at the same time.</a:t>
            </a:r>
            <a:endParaRPr lang="zh-CN" altLang="en-US" sz="1400" dirty="0">
              <a:latin typeface="Arial" pitchFamily="34" charset="0"/>
              <a:ea typeface="微软雅黑" panose="020B0503020204020204" pitchFamily="34" charset="-122"/>
              <a:cs typeface="Arial" pitchFamily="34" charset="0"/>
            </a:endParaRPr>
          </a:p>
        </p:txBody>
      </p:sp>
      <p:grpSp>
        <p:nvGrpSpPr>
          <p:cNvPr id="14" name="组合 13"/>
          <p:cNvGrpSpPr/>
          <p:nvPr/>
        </p:nvGrpSpPr>
        <p:grpSpPr>
          <a:xfrm>
            <a:off x="10337800" y="-38100"/>
            <a:ext cx="1854200" cy="833747"/>
            <a:chOff x="10337800" y="-38100"/>
            <a:chExt cx="1854200" cy="833747"/>
          </a:xfrm>
        </p:grpSpPr>
        <p:sp>
          <p:nvSpPr>
            <p:cNvPr id="15"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6"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6" name="组合 5"/>
          <p:cNvGrpSpPr/>
          <p:nvPr/>
        </p:nvGrpSpPr>
        <p:grpSpPr>
          <a:xfrm>
            <a:off x="1037013" y="1923286"/>
            <a:ext cx="9991362" cy="3676650"/>
            <a:chOff x="1037013" y="1923286"/>
            <a:chExt cx="9991362" cy="3676650"/>
          </a:xfrm>
        </p:grpSpPr>
        <p:grpSp>
          <p:nvGrpSpPr>
            <p:cNvPr id="2" name="组合 1"/>
            <p:cNvGrpSpPr/>
            <p:nvPr/>
          </p:nvGrpSpPr>
          <p:grpSpPr>
            <a:xfrm>
              <a:off x="1037013" y="1923286"/>
              <a:ext cx="9991362" cy="3676650"/>
              <a:chOff x="1048180" y="2143758"/>
              <a:chExt cx="9991362" cy="3676650"/>
            </a:xfrm>
          </p:grpSpPr>
          <p:grpSp>
            <p:nvGrpSpPr>
              <p:cNvPr id="3" name="组合 2"/>
              <p:cNvGrpSpPr/>
              <p:nvPr/>
            </p:nvGrpSpPr>
            <p:grpSpPr>
              <a:xfrm>
                <a:off x="1066867" y="2143758"/>
                <a:ext cx="9972675" cy="3676650"/>
                <a:chOff x="1066868" y="2505075"/>
                <a:chExt cx="9972675" cy="367665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68" y="2505075"/>
                  <a:ext cx="9972675"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图片 4" desc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68" y="2735882"/>
                  <a:ext cx="1661344" cy="79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22651" t="2393" r="21242"/>
              <a:stretch/>
            </p:blipFill>
            <p:spPr>
              <a:xfrm>
                <a:off x="1048180" y="3124594"/>
                <a:ext cx="1893431" cy="2261817"/>
              </a:xfrm>
              <a:prstGeom prst="rect">
                <a:avLst/>
              </a:prstGeom>
            </p:spPr>
          </p:pic>
        </p:grpSp>
        <p:sp>
          <p:nvSpPr>
            <p:cNvPr id="5" name="矩形 4"/>
            <p:cNvSpPr/>
            <p:nvPr/>
          </p:nvSpPr>
          <p:spPr bwMode="auto">
            <a:xfrm>
              <a:off x="5417386" y="4244196"/>
              <a:ext cx="983406" cy="672860"/>
            </a:xfrm>
            <a:prstGeom prst="rect">
              <a:avLst/>
            </a:prstGeom>
            <a:solidFill>
              <a:srgbClr val="7F6F5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Tree>
    <p:extLst>
      <p:ext uri="{BB962C8B-B14F-4D97-AF65-F5344CB8AC3E}">
        <p14:creationId xmlns:p14="http://schemas.microsoft.com/office/powerpoint/2010/main" val="39843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2"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3" name="矩形 12"/>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14" name="矩形 13"/>
          <p:cNvSpPr/>
          <p:nvPr/>
        </p:nvSpPr>
        <p:spPr>
          <a:xfrm>
            <a:off x="-1" y="762000"/>
            <a:ext cx="11625943"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Convenient maintenance</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Prevention </a:t>
            </a:r>
            <a:r>
              <a:rPr lang="en-US" altLang="zh-CN" sz="2400" b="1" dirty="0" smtClean="0">
                <a:solidFill>
                  <a:srgbClr val="FF0000"/>
                </a:solidFill>
                <a:latin typeface="Arial" pitchFamily="34" charset="0"/>
                <a:ea typeface="微软雅黑" pitchFamily="34" charset="-122"/>
                <a:cs typeface="Arial" pitchFamily="34" charset="0"/>
              </a:rPr>
              <a:t>functions</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8" name="矩形 17"/>
          <p:cNvSpPr/>
          <p:nvPr/>
        </p:nvSpPr>
        <p:spPr>
          <a:xfrm>
            <a:off x="470460" y="1320389"/>
            <a:ext cx="2768707" cy="369332"/>
          </a:xfrm>
          <a:prstGeom prst="rect">
            <a:avLst/>
          </a:prstGeom>
        </p:spPr>
        <p:txBody>
          <a:bodyPr wrap="none">
            <a:spAutoFit/>
          </a:bodyPr>
          <a:lstStyle/>
          <a:p>
            <a:pPr marL="285750" indent="-285750">
              <a:buFont typeface="Wingdings" pitchFamily="2" charset="2"/>
              <a:buChar char="l"/>
            </a:pPr>
            <a:r>
              <a:rPr lang="en-US" altLang="zh-CN" b="1" dirty="0" smtClean="0">
                <a:latin typeface="Arial" pitchFamily="34" charset="0"/>
                <a:ea typeface="微软雅黑" pitchFamily="34" charset="-122"/>
                <a:cs typeface="Arial" pitchFamily="34" charset="0"/>
              </a:rPr>
              <a:t>Lightning prevention</a:t>
            </a:r>
            <a:endParaRPr lang="en-US" altLang="zh-CN" b="1" dirty="0">
              <a:latin typeface="Arial" pitchFamily="34" charset="0"/>
              <a:ea typeface="微软雅黑" pitchFamily="34" charset="-122"/>
              <a:cs typeface="Arial" pitchFamily="34" charset="0"/>
            </a:endParaRPr>
          </a:p>
        </p:txBody>
      </p:sp>
      <p:sp>
        <p:nvSpPr>
          <p:cNvPr id="19" name="矩形 18"/>
          <p:cNvSpPr/>
          <p:nvPr/>
        </p:nvSpPr>
        <p:spPr>
          <a:xfrm>
            <a:off x="470460" y="3064083"/>
            <a:ext cx="2499402" cy="369332"/>
          </a:xfrm>
          <a:prstGeom prst="rect">
            <a:avLst/>
          </a:prstGeom>
        </p:spPr>
        <p:txBody>
          <a:bodyPr wrap="none">
            <a:spAutoFit/>
          </a:bodyPr>
          <a:lstStyle/>
          <a:p>
            <a:pPr marL="285750" indent="-285750">
              <a:buFont typeface="Wingdings" pitchFamily="2" charset="2"/>
              <a:buChar char="l"/>
            </a:pPr>
            <a:r>
              <a:rPr lang="en-US" altLang="zh-CN" b="1" dirty="0" smtClean="0">
                <a:latin typeface="Arial" pitchFamily="34" charset="0"/>
                <a:ea typeface="微软雅黑" pitchFamily="34" charset="-122"/>
                <a:cs typeface="Arial" pitchFamily="34" charset="0"/>
              </a:rPr>
              <a:t>Anti-wind function</a:t>
            </a:r>
            <a:endParaRPr lang="en-US" altLang="zh-CN" b="1" dirty="0">
              <a:latin typeface="Arial" pitchFamily="34" charset="0"/>
              <a:ea typeface="微软雅黑" pitchFamily="34" charset="-122"/>
              <a:cs typeface="Arial" pitchFamily="34" charset="0"/>
            </a:endParaRPr>
          </a:p>
        </p:txBody>
      </p:sp>
      <p:sp>
        <p:nvSpPr>
          <p:cNvPr id="20" name="矩形 19"/>
          <p:cNvSpPr/>
          <p:nvPr/>
        </p:nvSpPr>
        <p:spPr>
          <a:xfrm>
            <a:off x="470460" y="4807777"/>
            <a:ext cx="2909771" cy="369332"/>
          </a:xfrm>
          <a:prstGeom prst="rect">
            <a:avLst/>
          </a:prstGeom>
        </p:spPr>
        <p:txBody>
          <a:bodyPr wrap="none">
            <a:spAutoFit/>
          </a:bodyPr>
          <a:lstStyle/>
          <a:p>
            <a:pPr marL="285750" indent="-285750">
              <a:buFont typeface="Wingdings" pitchFamily="2" charset="2"/>
              <a:buChar char="l"/>
            </a:pPr>
            <a:r>
              <a:rPr lang="en-US" altLang="zh-CN" b="1" dirty="0" smtClean="0">
                <a:latin typeface="Arial" pitchFamily="34" charset="0"/>
                <a:ea typeface="微软雅黑" pitchFamily="34" charset="-122"/>
                <a:cs typeface="Arial" pitchFamily="34" charset="0"/>
              </a:rPr>
              <a:t>Dust removal function</a:t>
            </a:r>
            <a:endParaRPr lang="en-US" altLang="zh-CN" b="1" dirty="0">
              <a:latin typeface="Arial" pitchFamily="34" charset="0"/>
              <a:ea typeface="微软雅黑" pitchFamily="34" charset="-122"/>
              <a:cs typeface="Arial" pitchFamily="34" charset="0"/>
            </a:endParaRPr>
          </a:p>
        </p:txBody>
      </p:sp>
      <p:sp>
        <p:nvSpPr>
          <p:cNvPr id="21" name="矩形 20"/>
          <p:cNvSpPr/>
          <p:nvPr/>
        </p:nvSpPr>
        <p:spPr>
          <a:xfrm>
            <a:off x="710425" y="1689721"/>
            <a:ext cx="7674450" cy="1200329"/>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The central air conditioning system is equipped with lightning protection and surge protection functions to prevent the impact of instant over-voltage or over-current on the system.</a:t>
            </a:r>
          </a:p>
          <a:p>
            <a:endParaRPr lang="zh-CN" altLang="en-US" dirty="0">
              <a:latin typeface="Arial" pitchFamily="34" charset="0"/>
              <a:ea typeface="微软雅黑" pitchFamily="34" charset="-122"/>
              <a:cs typeface="Arial" pitchFamily="34" charset="0"/>
            </a:endParaRPr>
          </a:p>
        </p:txBody>
      </p:sp>
      <p:sp>
        <p:nvSpPr>
          <p:cNvPr id="22" name="矩形 21"/>
          <p:cNvSpPr/>
          <p:nvPr/>
        </p:nvSpPr>
        <p:spPr>
          <a:xfrm>
            <a:off x="710425" y="3433415"/>
            <a:ext cx="7674450" cy="1200329"/>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Before the unit starts up, if the fan moves backward because of the wind, the energy braking control will stop the fan and then start up the unit according to normal procedure.</a:t>
            </a:r>
          </a:p>
          <a:p>
            <a:endParaRPr lang="zh-CN" altLang="en-US" dirty="0">
              <a:latin typeface="Arial" pitchFamily="34" charset="0"/>
              <a:ea typeface="微软雅黑" pitchFamily="34" charset="-122"/>
              <a:cs typeface="Arial" pitchFamily="34" charset="0"/>
            </a:endParaRPr>
          </a:p>
        </p:txBody>
      </p:sp>
      <p:sp>
        <p:nvSpPr>
          <p:cNvPr id="23" name="矩形 22"/>
          <p:cNvSpPr/>
          <p:nvPr/>
        </p:nvSpPr>
        <p:spPr>
          <a:xfrm>
            <a:off x="710425" y="5211840"/>
            <a:ext cx="7674450" cy="923330"/>
          </a:xfrm>
          <a:prstGeom prst="rect">
            <a:avLst/>
          </a:prstGeom>
        </p:spPr>
        <p:txBody>
          <a:bodyPr wrap="square">
            <a:spAutoFit/>
          </a:bodyPr>
          <a:lstStyle/>
          <a:p>
            <a:pPr algn="just"/>
            <a:r>
              <a:rPr lang="en-US" altLang="zh-CN" dirty="0" smtClean="0">
                <a:latin typeface="Arial" pitchFamily="34" charset="0"/>
                <a:ea typeface="微软雅黑" pitchFamily="34" charset="-122"/>
                <a:cs typeface="Arial" pitchFamily="34" charset="0"/>
              </a:rPr>
              <a:t>The unit is equipped with an auto fan reversal function. When the heat exchanger is covered with dust, it can effectively remove dust and thus improve heat exchange efficiency.</a:t>
            </a:r>
            <a:endParaRPr lang="zh-CN" altLang="en-US" dirty="0" smtClean="0">
              <a:latin typeface="Arial" pitchFamily="34" charset="0"/>
              <a:ea typeface="微软雅黑" pitchFamily="34" charset="-122"/>
              <a:cs typeface="Arial" pitchFamily="34" charset="0"/>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9859" y="1514485"/>
            <a:ext cx="1387280" cy="134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9859" y="3410321"/>
            <a:ext cx="1290180" cy="1328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组合 15"/>
          <p:cNvGrpSpPr/>
          <p:nvPr/>
        </p:nvGrpSpPr>
        <p:grpSpPr>
          <a:xfrm>
            <a:off x="10337800" y="-38100"/>
            <a:ext cx="1854200" cy="833747"/>
            <a:chOff x="10337800" y="-38100"/>
            <a:chExt cx="1854200" cy="833747"/>
          </a:xfrm>
        </p:grpSpPr>
        <p:sp>
          <p:nvSpPr>
            <p:cNvPr id="17"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6"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24438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前言">
            <a:extLst>
              <a:ext uri="{FF2B5EF4-FFF2-40B4-BE49-F238E27FC236}">
                <a16:creationId xmlns:a16="http://schemas.microsoft.com/office/drawing/2014/main" xmlns="" id="{A945F076-9648-49DB-9931-375E7DEE2B36}"/>
              </a:ext>
            </a:extLst>
          </p:cNvPr>
          <p:cNvSpPr>
            <a:spLocks noChangeArrowheads="1"/>
          </p:cNvSpPr>
          <p:nvPr/>
        </p:nvSpPr>
        <p:spPr bwMode="auto">
          <a:xfrm>
            <a:off x="1886939" y="2175630"/>
            <a:ext cx="9165402" cy="7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en-US" altLang="zh-CN" sz="4000" b="1" dirty="0" smtClean="0">
                <a:solidFill>
                  <a:srgbClr val="C75050"/>
                </a:solidFill>
                <a:latin typeface="Arial" pitchFamily="34" charset="0"/>
                <a:cs typeface="Arial" pitchFamily="34" charset="0"/>
              </a:rPr>
              <a:t>Excellent performance</a:t>
            </a:r>
            <a:endParaRPr lang="zh-CN" altLang="en-US" sz="4000" b="1" dirty="0">
              <a:solidFill>
                <a:srgbClr val="C75050"/>
              </a:solidFill>
              <a:latin typeface="Arial" pitchFamily="34" charset="0"/>
              <a:cs typeface="Arial" pitchFamily="34" charset="0"/>
            </a:endParaRPr>
          </a:p>
        </p:txBody>
      </p:sp>
      <p:pic>
        <p:nvPicPr>
          <p:cNvPr id="3" name="图片 2" descr="格力中央空调-彩色.png"/>
          <p:cNvPicPr>
            <a:picLocks noChangeAspect="1"/>
          </p:cNvPicPr>
          <p:nvPr/>
        </p:nvPicPr>
        <p:blipFill>
          <a:blip r:embed="rId3" cstate="print"/>
          <a:stretch>
            <a:fillRect/>
          </a:stretch>
        </p:blipFill>
        <p:spPr>
          <a:xfrm>
            <a:off x="10353813" y="182597"/>
            <a:ext cx="1635601" cy="504150"/>
          </a:xfrm>
          <a:prstGeom prst="rect">
            <a:avLst/>
          </a:prstGeom>
        </p:spPr>
      </p:pic>
      <p:pic>
        <p:nvPicPr>
          <p:cNvPr id="4" name="图片 3" descr="让世界爱上中国造-彩色.png"/>
          <p:cNvPicPr>
            <a:picLocks noChangeAspect="1"/>
          </p:cNvPicPr>
          <p:nvPr/>
        </p:nvPicPr>
        <p:blipFill>
          <a:blip r:embed="rId4" cstate="print"/>
          <a:stretch>
            <a:fillRect/>
          </a:stretch>
        </p:blipFill>
        <p:spPr>
          <a:xfrm>
            <a:off x="134473" y="130629"/>
            <a:ext cx="2247066" cy="593766"/>
          </a:xfrm>
          <a:prstGeom prst="rect">
            <a:avLst/>
          </a:prstGeom>
        </p:spPr>
      </p:pic>
      <p:sp>
        <p:nvSpPr>
          <p:cNvPr id="10" name="淘宝店chenying0907出品 28"/>
          <p:cNvSpPr/>
          <p:nvPr/>
        </p:nvSpPr>
        <p:spPr>
          <a:xfrm>
            <a:off x="1519930" y="2184400"/>
            <a:ext cx="143770" cy="581708"/>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PA_淘宝店chenying0907出品 18"/>
          <p:cNvCxnSpPr/>
          <p:nvPr>
            <p:custDataLst>
              <p:tags r:id="rId1"/>
            </p:custDataLst>
          </p:nvPr>
        </p:nvCxnSpPr>
        <p:spPr>
          <a:xfrm>
            <a:off x="205723" y="2860384"/>
            <a:ext cx="11587627" cy="0"/>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8" name="Oval 6">
            <a:extLst>
              <a:ext uri="{FF2B5EF4-FFF2-40B4-BE49-F238E27FC236}">
                <a16:creationId xmlns:a16="http://schemas.microsoft.com/office/drawing/2014/main" xmlns="" id="{69ED94BD-7D29-4966-BD05-B574C038F249}"/>
              </a:ext>
            </a:extLst>
          </p:cNvPr>
          <p:cNvSpPr>
            <a:spLocks noChangeArrowheads="1"/>
          </p:cNvSpPr>
          <p:nvPr/>
        </p:nvSpPr>
        <p:spPr bwMode="auto">
          <a:xfrm>
            <a:off x="1846398" y="3087072"/>
            <a:ext cx="355774" cy="480285"/>
          </a:xfrm>
          <a:prstGeom prst="ellipse">
            <a:avLst/>
          </a:prstGeom>
          <a:solidFill>
            <a:srgbClr val="00CC99"/>
          </a:solidFill>
          <a:ln w="57150">
            <a:solidFill>
              <a:schemeClr val="bg1"/>
            </a:solid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rPr>
              <a:t>1</a:t>
            </a:r>
            <a:endParaRPr lang="zh-CN" altLang="en-US" sz="2800" b="1" dirty="0">
              <a:solidFill>
                <a:schemeClr val="bg1"/>
              </a:solidFill>
            </a:endParaRPr>
          </a:p>
        </p:txBody>
      </p:sp>
      <p:sp>
        <p:nvSpPr>
          <p:cNvPr id="13" name="矩形 12"/>
          <p:cNvSpPr/>
          <p:nvPr/>
        </p:nvSpPr>
        <p:spPr>
          <a:xfrm>
            <a:off x="960856" y="3634392"/>
            <a:ext cx="2225757"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Efficient and powerful</a:t>
            </a:r>
            <a:endParaRPr lang="zh-CN" altLang="en-US" sz="1600" b="1" dirty="0">
              <a:latin typeface="Arial" pitchFamily="34" charset="0"/>
              <a:ea typeface="微软雅黑" pitchFamily="34" charset="-122"/>
              <a:cs typeface="Arial" pitchFamily="34" charset="0"/>
            </a:endParaRPr>
          </a:p>
        </p:txBody>
      </p:sp>
      <p:sp>
        <p:nvSpPr>
          <p:cNvPr id="14" name="矩形 13"/>
          <p:cNvSpPr/>
          <p:nvPr/>
        </p:nvSpPr>
        <p:spPr>
          <a:xfrm>
            <a:off x="3500377" y="3634392"/>
            <a:ext cx="2487168"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Efficient heat exchange</a:t>
            </a:r>
            <a:endParaRPr lang="en-US" altLang="zh-CN" sz="2000" b="1" dirty="0">
              <a:latin typeface="Arial" pitchFamily="34" charset="0"/>
              <a:ea typeface="微软雅黑" pitchFamily="34" charset="-122"/>
              <a:cs typeface="Arial" pitchFamily="34" charset="0"/>
            </a:endParaRPr>
          </a:p>
        </p:txBody>
      </p:sp>
      <p:sp>
        <p:nvSpPr>
          <p:cNvPr id="16" name="矩形 15"/>
          <p:cNvSpPr/>
          <p:nvPr/>
        </p:nvSpPr>
        <p:spPr>
          <a:xfrm>
            <a:off x="6145378" y="3630644"/>
            <a:ext cx="2731008" cy="637104"/>
          </a:xfrm>
          <a:prstGeom prst="rect">
            <a:avLst/>
          </a:prstGeom>
        </p:spPr>
        <p:txBody>
          <a:bodyPr wrap="square" lIns="21342" tIns="10671" rIns="21342" bIns="10671">
            <a:spAutoFit/>
          </a:bodyPr>
          <a:lstStyle/>
          <a:p>
            <a:pPr algn="ctr"/>
            <a:r>
              <a:rPr lang="en-US" altLang="zh-CN" sz="2000" b="1" dirty="0" smtClean="0">
                <a:latin typeface="Arial" pitchFamily="34" charset="0"/>
                <a:ea typeface="微软雅黑" pitchFamily="34" charset="-122"/>
                <a:cs typeface="Arial" pitchFamily="34" charset="0"/>
              </a:rPr>
              <a:t>Intelligent and efficient control</a:t>
            </a:r>
            <a:endParaRPr lang="zh-CN" altLang="en-US" sz="2000" b="1" dirty="0">
              <a:latin typeface="Arial" pitchFamily="34" charset="0"/>
              <a:ea typeface="微软雅黑" pitchFamily="34" charset="-122"/>
              <a:cs typeface="Arial" pitchFamily="34" charset="0"/>
            </a:endParaRPr>
          </a:p>
        </p:txBody>
      </p:sp>
      <p:cxnSp>
        <p:nvCxnSpPr>
          <p:cNvPr id="20" name="直接连接符 19"/>
          <p:cNvCxnSpPr/>
          <p:nvPr/>
        </p:nvCxnSpPr>
        <p:spPr>
          <a:xfrm>
            <a:off x="633876" y="3157117"/>
            <a:ext cx="0" cy="3000079"/>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11870" y="4217873"/>
            <a:ext cx="2604247" cy="1708160"/>
          </a:xfrm>
          <a:prstGeom prst="rect">
            <a:avLst/>
          </a:prstGeom>
        </p:spPr>
        <p:txBody>
          <a:bodyPr wrap="square">
            <a:spAutoFit/>
          </a:bodyPr>
          <a:lstStyle/>
          <a:p>
            <a:pPr>
              <a:lnSpc>
                <a:spcPct val="150000"/>
              </a:lnSpc>
            </a:pPr>
            <a:r>
              <a:rPr lang="en-US" altLang="zh-CN" sz="1400" dirty="0" smtClean="0">
                <a:latin typeface="Arial" pitchFamily="34" charset="0"/>
                <a:ea typeface="微软雅黑" pitchFamily="34" charset="-122"/>
                <a:cs typeface="Arial" pitchFamily="34" charset="0"/>
              </a:rPr>
              <a:t>New type compressor;</a:t>
            </a:r>
          </a:p>
          <a:p>
            <a:pPr lvl="0"/>
            <a:r>
              <a:rPr lang="en-US" altLang="zh-CN" sz="1400" dirty="0" smtClean="0">
                <a:latin typeface="Arial" pitchFamily="34" charset="0"/>
                <a:ea typeface="微软雅黑" pitchFamily="34" charset="-122"/>
                <a:cs typeface="Arial" pitchFamily="34" charset="0"/>
              </a:rPr>
              <a:t>Dual EEV enthalpy-adding control;</a:t>
            </a:r>
          </a:p>
          <a:p>
            <a:r>
              <a:rPr lang="en-US" altLang="zh-CN" sz="1400" dirty="0" smtClean="0">
                <a:latin typeface="Arial" pitchFamily="34" charset="0"/>
                <a:ea typeface="微软雅黑" pitchFamily="34" charset="-122"/>
                <a:cs typeface="Arial" pitchFamily="34" charset="0"/>
              </a:rPr>
              <a:t>Multi EXV technology;</a:t>
            </a:r>
          </a:p>
          <a:p>
            <a:pPr lvl="0"/>
            <a:r>
              <a:rPr lang="en-US" altLang="zh-CN" sz="1400" dirty="0" smtClean="0">
                <a:latin typeface="Arial" pitchFamily="34" charset="0"/>
                <a:ea typeface="微软雅黑" pitchFamily="34" charset="-122"/>
                <a:cs typeface="Arial" pitchFamily="34" charset="0"/>
              </a:rPr>
              <a:t>New generation intelligent defrosting technology; </a:t>
            </a:r>
          </a:p>
          <a:p>
            <a:pPr lvl="0"/>
            <a:r>
              <a:rPr lang="en-US" altLang="zh-CN" sz="1400" dirty="0" smtClean="0">
                <a:latin typeface="Arial" pitchFamily="34" charset="0"/>
                <a:ea typeface="微软雅黑" pitchFamily="34" charset="-122"/>
                <a:cs typeface="Arial" pitchFamily="34" charset="0"/>
              </a:rPr>
              <a:t>Powerful low-temp heating</a:t>
            </a:r>
            <a:endParaRPr lang="zh-CN" altLang="en-US" sz="1400" dirty="0">
              <a:latin typeface="Arial" pitchFamily="34" charset="0"/>
              <a:ea typeface="微软雅黑" pitchFamily="34" charset="-122"/>
              <a:cs typeface="Arial" pitchFamily="34" charset="0"/>
            </a:endParaRPr>
          </a:p>
        </p:txBody>
      </p:sp>
      <p:sp>
        <p:nvSpPr>
          <p:cNvPr id="23" name="矩形 22"/>
          <p:cNvSpPr/>
          <p:nvPr/>
        </p:nvSpPr>
        <p:spPr>
          <a:xfrm>
            <a:off x="3455912" y="4338531"/>
            <a:ext cx="2612369" cy="1169551"/>
          </a:xfrm>
          <a:prstGeom prst="rect">
            <a:avLst/>
          </a:prstGeom>
        </p:spPr>
        <p:txBody>
          <a:bodyPr wrap="square">
            <a:spAutoFit/>
          </a:bodyPr>
          <a:lstStyle/>
          <a:p>
            <a:r>
              <a:rPr lang="en-US" altLang="zh-CN" sz="1400" dirty="0" smtClean="0">
                <a:latin typeface="Arial" pitchFamily="34" charset="0"/>
                <a:ea typeface="微软雅黑" pitchFamily="34" charset="-122"/>
                <a:cs typeface="Arial" pitchFamily="34" charset="0"/>
              </a:rPr>
              <a:t>High-efficiency heat exchanger;</a:t>
            </a:r>
            <a:endParaRPr lang="zh-CN" altLang="en-US" sz="1400" dirty="0">
              <a:latin typeface="Arial" pitchFamily="34" charset="0"/>
              <a:ea typeface="微软雅黑" pitchFamily="34" charset="-122"/>
              <a:cs typeface="Arial" pitchFamily="34" charset="0"/>
            </a:endParaRPr>
          </a:p>
          <a:p>
            <a:pPr lvl="0"/>
            <a:r>
              <a:rPr lang="en-US" altLang="zh-CN" sz="1400" dirty="0" smtClean="0">
                <a:latin typeface="Arial" pitchFamily="34" charset="0"/>
                <a:ea typeface="微软雅黑" pitchFamily="34" charset="-122"/>
                <a:cs typeface="Arial" pitchFamily="34" charset="0"/>
              </a:rPr>
              <a:t>Layered dual-zone heat exchange;</a:t>
            </a:r>
            <a:endParaRPr lang="en-US" altLang="zh-CN" sz="1400" dirty="0">
              <a:latin typeface="Arial" pitchFamily="34" charset="0"/>
              <a:ea typeface="微软雅黑" pitchFamily="34" charset="-122"/>
              <a:cs typeface="Arial" pitchFamily="34" charset="0"/>
            </a:endParaRPr>
          </a:p>
          <a:p>
            <a:r>
              <a:rPr lang="en-US" altLang="zh-CN" sz="1400" dirty="0" smtClean="0">
                <a:latin typeface="Arial" pitchFamily="34" charset="0"/>
                <a:ea typeface="微软雅黑" pitchFamily="34" charset="-122"/>
                <a:cs typeface="Arial" pitchFamily="34" charset="0"/>
              </a:rPr>
              <a:t>Low-noise large-flow fan </a:t>
            </a:r>
            <a:endParaRPr lang="en-US" altLang="zh-CN" sz="1400" dirty="0">
              <a:latin typeface="Arial" pitchFamily="34" charset="0"/>
              <a:ea typeface="微软雅黑" pitchFamily="34" charset="-122"/>
              <a:cs typeface="Arial" pitchFamily="34" charset="0"/>
            </a:endParaRPr>
          </a:p>
        </p:txBody>
      </p:sp>
      <p:sp>
        <p:nvSpPr>
          <p:cNvPr id="24" name="矩形 23"/>
          <p:cNvSpPr/>
          <p:nvPr/>
        </p:nvSpPr>
        <p:spPr>
          <a:xfrm>
            <a:off x="6171807" y="4331035"/>
            <a:ext cx="2653015" cy="1670137"/>
          </a:xfrm>
          <a:prstGeom prst="rect">
            <a:avLst/>
          </a:prstGeom>
        </p:spPr>
        <p:txBody>
          <a:bodyPr wrap="square">
            <a:spAutoFit/>
          </a:bodyPr>
          <a:lstStyle/>
          <a:p>
            <a:r>
              <a:rPr lang="en-US" altLang="zh-CN" sz="1400" dirty="0" smtClean="0">
                <a:latin typeface="Arial" pitchFamily="34" charset="0"/>
                <a:ea typeface="微软雅黑" pitchFamily="34" charset="-122"/>
                <a:cs typeface="Arial" pitchFamily="34" charset="0"/>
              </a:rPr>
              <a:t>Double energy-saving modes;</a:t>
            </a:r>
          </a:p>
          <a:p>
            <a:r>
              <a:rPr lang="en-US" altLang="zh-CN" sz="1400" dirty="0" smtClean="0">
                <a:latin typeface="Arial" pitchFamily="34" charset="0"/>
                <a:ea typeface="微软雅黑" pitchFamily="34" charset="-122"/>
                <a:cs typeface="Arial" pitchFamily="34" charset="0"/>
              </a:rPr>
              <a:t>HPAC efficient modular control;</a:t>
            </a:r>
            <a:endParaRPr lang="zh-CN" altLang="en-US" sz="1400" dirty="0" smtClean="0">
              <a:latin typeface="Arial" pitchFamily="34" charset="0"/>
              <a:ea typeface="微软雅黑" pitchFamily="34" charset="-122"/>
              <a:cs typeface="Arial" pitchFamily="34" charset="0"/>
            </a:endParaRPr>
          </a:p>
          <a:p>
            <a:pPr>
              <a:lnSpc>
                <a:spcPts val="2334"/>
              </a:lnSpc>
            </a:pPr>
            <a:r>
              <a:rPr lang="en-US" altLang="zh-CN" sz="1400" dirty="0" smtClean="0">
                <a:latin typeface="Arial" pitchFamily="34" charset="0"/>
                <a:ea typeface="微软雅黑" pitchFamily="34" charset="-122"/>
                <a:cs typeface="Arial" pitchFamily="34" charset="0"/>
              </a:rPr>
              <a:t>SRL load self-adapting control;</a:t>
            </a:r>
          </a:p>
          <a:p>
            <a:pPr>
              <a:lnSpc>
                <a:spcPts val="2334"/>
              </a:lnSpc>
            </a:pPr>
            <a:r>
              <a:rPr lang="en-US" altLang="zh-CN" sz="1400" dirty="0" smtClean="0">
                <a:latin typeface="Arial" pitchFamily="34" charset="0"/>
                <a:ea typeface="微软雅黑" pitchFamily="34" charset="-122"/>
                <a:cs typeface="Arial" pitchFamily="34" charset="0"/>
              </a:rPr>
              <a:t>Intelligent refrigerant circuit control;</a:t>
            </a:r>
          </a:p>
          <a:p>
            <a:pPr>
              <a:lnSpc>
                <a:spcPts val="2334"/>
              </a:lnSpc>
            </a:pPr>
            <a:r>
              <a:rPr lang="en-US" altLang="zh-CN" sz="1400" dirty="0" smtClean="0">
                <a:latin typeface="Arial" pitchFamily="34" charset="0"/>
                <a:ea typeface="微软雅黑" pitchFamily="34" charset="-122"/>
                <a:cs typeface="Arial" pitchFamily="34" charset="0"/>
              </a:rPr>
              <a:t>Intelligent low-power control</a:t>
            </a:r>
          </a:p>
        </p:txBody>
      </p:sp>
      <p:sp>
        <p:nvSpPr>
          <p:cNvPr id="27" name="矩形 26"/>
          <p:cNvSpPr/>
          <p:nvPr/>
        </p:nvSpPr>
        <p:spPr>
          <a:xfrm>
            <a:off x="9470158" y="3567357"/>
            <a:ext cx="2207160" cy="426213"/>
          </a:xfrm>
          <a:prstGeom prst="rect">
            <a:avLst/>
          </a:prstGeom>
        </p:spPr>
        <p:txBody>
          <a:bodyPr wrap="square" lIns="21342" tIns="10671" rIns="21342" bIns="10671">
            <a:spAutoFit/>
          </a:bodyPr>
          <a:lstStyle/>
          <a:p>
            <a:pPr>
              <a:lnSpc>
                <a:spcPct val="150000"/>
              </a:lnSpc>
            </a:pPr>
            <a:r>
              <a:rPr lang="en-US" altLang="zh-CN" sz="2000" b="1" dirty="0" smtClean="0">
                <a:latin typeface="Arial" pitchFamily="34" charset="0"/>
                <a:ea typeface="微软雅黑" pitchFamily="34" charset="-122"/>
                <a:cs typeface="Arial" pitchFamily="34" charset="0"/>
              </a:rPr>
              <a:t>Noise control </a:t>
            </a:r>
            <a:endParaRPr lang="zh-CN" altLang="en-US" sz="2000" b="1" dirty="0">
              <a:latin typeface="Arial" pitchFamily="34" charset="0"/>
              <a:ea typeface="微软雅黑" pitchFamily="34" charset="-122"/>
              <a:cs typeface="Arial" pitchFamily="34" charset="0"/>
            </a:endParaRPr>
          </a:p>
        </p:txBody>
      </p:sp>
      <p:sp>
        <p:nvSpPr>
          <p:cNvPr id="29" name="矩形 28"/>
          <p:cNvSpPr/>
          <p:nvPr/>
        </p:nvSpPr>
        <p:spPr>
          <a:xfrm>
            <a:off x="8927951" y="4308602"/>
            <a:ext cx="2572512" cy="2031325"/>
          </a:xfrm>
          <a:prstGeom prst="rect">
            <a:avLst/>
          </a:prstGeom>
        </p:spPr>
        <p:txBody>
          <a:bodyPr wrap="square">
            <a:spAutoFit/>
          </a:bodyPr>
          <a:lstStyle/>
          <a:p>
            <a:r>
              <a:rPr lang="en-US" altLang="zh-CN" sz="1400" dirty="0" smtClean="0">
                <a:latin typeface="Arial" pitchFamily="34" charset="0"/>
                <a:ea typeface="微软雅黑" pitchFamily="34" charset="-122"/>
                <a:cs typeface="Arial" pitchFamily="34" charset="0"/>
              </a:rPr>
              <a:t>Low-noise air duct;</a:t>
            </a:r>
          </a:p>
          <a:p>
            <a:pPr lvl="0"/>
            <a:r>
              <a:rPr lang="en-US" altLang="zh-CN" sz="1400" dirty="0" smtClean="0">
                <a:latin typeface="Arial" pitchFamily="34" charset="0"/>
                <a:ea typeface="微软雅黑" pitchFamily="34" charset="-122"/>
                <a:cs typeface="Arial" pitchFamily="34" charset="0"/>
              </a:rPr>
              <a:t>Sound absorption, sound insulation;</a:t>
            </a:r>
          </a:p>
          <a:p>
            <a:pPr lvl="0"/>
            <a:r>
              <a:rPr lang="en-US" altLang="zh-CN" sz="1400" dirty="0" smtClean="0">
                <a:latin typeface="Arial" pitchFamily="34" charset="0"/>
                <a:ea typeface="微软雅黑" pitchFamily="34" charset="-122"/>
                <a:cs typeface="Arial" pitchFamily="34" charset="0"/>
              </a:rPr>
              <a:t>Enthalpy-adding pulse control;</a:t>
            </a:r>
          </a:p>
          <a:p>
            <a:pPr lvl="0"/>
            <a:r>
              <a:rPr lang="en-US" altLang="zh-CN" sz="1400" dirty="0" smtClean="0">
                <a:latin typeface="Arial" pitchFamily="34" charset="0"/>
                <a:ea typeface="微软雅黑" pitchFamily="34" charset="-122"/>
                <a:cs typeface="Arial" pitchFamily="34" charset="0"/>
              </a:rPr>
              <a:t>Low-noise intelligent commutation;</a:t>
            </a:r>
          </a:p>
          <a:p>
            <a:pPr lvl="0"/>
            <a:r>
              <a:rPr lang="en-US" altLang="zh-CN" sz="1400" dirty="0" smtClean="0">
                <a:latin typeface="Arial" pitchFamily="34" charset="0"/>
                <a:ea typeface="微软雅黑" pitchFamily="34" charset="-122"/>
                <a:cs typeface="Arial" pitchFamily="34" charset="0"/>
              </a:rPr>
              <a:t>Refrigerant flow noise reduction;</a:t>
            </a:r>
          </a:p>
          <a:p>
            <a:pPr lvl="0"/>
            <a:r>
              <a:rPr lang="en-US" altLang="zh-CN" sz="1400" dirty="0" smtClean="0">
                <a:latin typeface="Arial" pitchFamily="34" charset="0"/>
                <a:ea typeface="微软雅黑" pitchFamily="34" charset="-122"/>
                <a:cs typeface="Arial" pitchFamily="34" charset="0"/>
              </a:rPr>
              <a:t>Intelligent quiet control</a:t>
            </a:r>
          </a:p>
        </p:txBody>
      </p:sp>
      <p:cxnSp>
        <p:nvCxnSpPr>
          <p:cNvPr id="39" name="直接连接符 38"/>
          <p:cNvCxnSpPr/>
          <p:nvPr/>
        </p:nvCxnSpPr>
        <p:spPr>
          <a:xfrm>
            <a:off x="11538473" y="3087072"/>
            <a:ext cx="0" cy="3000079"/>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5" name="Oval 6">
            <a:extLst>
              <a:ext uri="{FF2B5EF4-FFF2-40B4-BE49-F238E27FC236}">
                <a16:creationId xmlns:a16="http://schemas.microsoft.com/office/drawing/2014/main" xmlns="" id="{69ED94BD-7D29-4966-BD05-B574C038F249}"/>
              </a:ext>
            </a:extLst>
          </p:cNvPr>
          <p:cNvSpPr>
            <a:spLocks noChangeArrowheads="1"/>
          </p:cNvSpPr>
          <p:nvPr/>
        </p:nvSpPr>
        <p:spPr bwMode="auto">
          <a:xfrm>
            <a:off x="7313453" y="3087072"/>
            <a:ext cx="355774" cy="480285"/>
          </a:xfrm>
          <a:prstGeom prst="ellipse">
            <a:avLst/>
          </a:prstGeom>
          <a:solidFill>
            <a:srgbClr val="00CC99"/>
          </a:solidFill>
          <a:ln w="57150">
            <a:solidFill>
              <a:schemeClr val="bg1"/>
            </a:solid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smtClean="0">
                <a:solidFill>
                  <a:schemeClr val="bg1"/>
                </a:solidFill>
              </a:rPr>
              <a:t>3</a:t>
            </a:r>
            <a:endParaRPr lang="zh-CN" altLang="en-US" sz="2800" b="1" dirty="0">
              <a:solidFill>
                <a:schemeClr val="bg1"/>
              </a:solidFill>
            </a:endParaRPr>
          </a:p>
        </p:txBody>
      </p:sp>
      <p:sp>
        <p:nvSpPr>
          <p:cNvPr id="26" name="Oval 6">
            <a:extLst>
              <a:ext uri="{FF2B5EF4-FFF2-40B4-BE49-F238E27FC236}">
                <a16:creationId xmlns:a16="http://schemas.microsoft.com/office/drawing/2014/main" xmlns="" id="{69ED94BD-7D29-4966-BD05-B574C038F249}"/>
              </a:ext>
            </a:extLst>
          </p:cNvPr>
          <p:cNvSpPr>
            <a:spLocks noChangeArrowheads="1"/>
          </p:cNvSpPr>
          <p:nvPr/>
        </p:nvSpPr>
        <p:spPr bwMode="auto">
          <a:xfrm>
            <a:off x="4550766" y="3087072"/>
            <a:ext cx="355774" cy="480285"/>
          </a:xfrm>
          <a:prstGeom prst="ellipse">
            <a:avLst/>
          </a:prstGeom>
          <a:solidFill>
            <a:srgbClr val="00CC99"/>
          </a:solidFill>
          <a:ln w="57150">
            <a:solidFill>
              <a:schemeClr val="bg1"/>
            </a:solid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a:solidFill>
                  <a:schemeClr val="bg1"/>
                </a:solidFill>
              </a:rPr>
              <a:t>2</a:t>
            </a:r>
            <a:endParaRPr lang="zh-CN" altLang="en-US" sz="2800" b="1" dirty="0">
              <a:solidFill>
                <a:schemeClr val="bg1"/>
              </a:solidFill>
            </a:endParaRPr>
          </a:p>
        </p:txBody>
      </p:sp>
      <p:sp>
        <p:nvSpPr>
          <p:cNvPr id="28" name="Oval 6">
            <a:extLst>
              <a:ext uri="{FF2B5EF4-FFF2-40B4-BE49-F238E27FC236}">
                <a16:creationId xmlns:a16="http://schemas.microsoft.com/office/drawing/2014/main" xmlns="" id="{69ED94BD-7D29-4966-BD05-B574C038F249}"/>
              </a:ext>
            </a:extLst>
          </p:cNvPr>
          <p:cNvSpPr>
            <a:spLocks noChangeArrowheads="1"/>
          </p:cNvSpPr>
          <p:nvPr/>
        </p:nvSpPr>
        <p:spPr bwMode="auto">
          <a:xfrm>
            <a:off x="9996337" y="3087072"/>
            <a:ext cx="355774" cy="480285"/>
          </a:xfrm>
          <a:prstGeom prst="ellipse">
            <a:avLst/>
          </a:prstGeom>
          <a:solidFill>
            <a:srgbClr val="00CC99"/>
          </a:solidFill>
          <a:ln w="57150">
            <a:solidFill>
              <a:schemeClr val="bg1"/>
            </a:solidFill>
            <a:round/>
            <a:headEnd/>
            <a:tailEnd/>
          </a:ln>
        </p:spPr>
        <p:txBody>
          <a:bodyPr vert="horz" wrap="square" lIns="21342" tIns="10671" rIns="21342" bIns="10671" numCol="1" anchor="ctr" anchorCtr="0" compatLnSpc="1">
            <a:prstTxWarp prst="textNoShape">
              <a:avLst/>
            </a:prstTxWarp>
          </a:bodyPr>
          <a:lstStyle/>
          <a:p>
            <a:pPr algn="ctr"/>
            <a:r>
              <a:rPr lang="en-US" altLang="zh-CN" sz="2800" b="1" dirty="0" smtClean="0">
                <a:solidFill>
                  <a:schemeClr val="bg1"/>
                </a:solidFill>
              </a:rPr>
              <a:t>4</a:t>
            </a:r>
            <a:endParaRPr lang="zh-CN" altLang="en-US" sz="2800" b="1" dirty="0">
              <a:solidFill>
                <a:schemeClr val="bg1"/>
              </a:solidFill>
            </a:endParaRPr>
          </a:p>
        </p:txBody>
      </p:sp>
      <p:cxnSp>
        <p:nvCxnSpPr>
          <p:cNvPr id="30" name="直接连接符 29"/>
          <p:cNvCxnSpPr/>
          <p:nvPr/>
        </p:nvCxnSpPr>
        <p:spPr>
          <a:xfrm>
            <a:off x="3386041" y="3157117"/>
            <a:ext cx="0" cy="3000079"/>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075453" y="3157117"/>
            <a:ext cx="0" cy="3000079"/>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876386" y="3157117"/>
            <a:ext cx="0" cy="3000079"/>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7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2"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3" name="矩形 12"/>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14" name="矩形 13"/>
          <p:cNvSpPr/>
          <p:nvPr/>
        </p:nvSpPr>
        <p:spPr>
          <a:xfrm>
            <a:off x="-1" y="845125"/>
            <a:ext cx="5498275" cy="830997"/>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Convenient maintenance</a:t>
            </a:r>
            <a:endParaRPr lang="zh-CN" altLang="en-US" sz="2400" b="1" dirty="0" smtClean="0">
              <a:latin typeface="Arial" pitchFamily="34" charset="0"/>
              <a:ea typeface="微软雅黑" pitchFamily="34" charset="-122"/>
              <a:cs typeface="Arial" pitchFamily="34" charset="0"/>
            </a:endParaRPr>
          </a:p>
          <a:p>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Integral </a:t>
            </a:r>
            <a:r>
              <a:rPr lang="en-US" altLang="zh-CN" sz="2400" b="1" dirty="0" smtClean="0">
                <a:solidFill>
                  <a:srgbClr val="FF0000"/>
                </a:solidFill>
                <a:latin typeface="Arial" pitchFamily="34" charset="0"/>
                <a:ea typeface="微软雅黑" pitchFamily="34" charset="-122"/>
                <a:cs typeface="Arial" pitchFamily="34" charset="0"/>
              </a:rPr>
              <a:t>electric control box</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1" name="标题 1"/>
          <p:cNvSpPr txBox="1">
            <a:spLocks/>
          </p:cNvSpPr>
          <p:nvPr/>
        </p:nvSpPr>
        <p:spPr>
          <a:xfrm>
            <a:off x="93181" y="1704153"/>
            <a:ext cx="5416919" cy="638340"/>
          </a:xfrm>
          <a:prstGeom prst="rect">
            <a:avLst/>
          </a:prstGeom>
        </p:spPr>
        <p:txBody>
          <a:bodyPr vert="horz" lIns="91440" tIns="45720" rIns="91440" bIns="45720" rtlCol="0" anchor="ctr">
            <a:noAutofit/>
          </a:bodyPr>
          <a:lstStyle/>
          <a:p>
            <a:pPr lvl="0" algn="just">
              <a:spcBef>
                <a:spcPct val="0"/>
              </a:spcBef>
              <a:defRPr/>
            </a:pPr>
            <a:endParaRPr lang="en-US" altLang="zh-CN" dirty="0" smtClean="0">
              <a:latin typeface="Arial" pitchFamily="34" charset="0"/>
              <a:ea typeface="微软雅黑" pitchFamily="34" charset="-122"/>
              <a:cs typeface="Arial" pitchFamily="34" charset="0"/>
            </a:endParaRPr>
          </a:p>
          <a:p>
            <a:pPr lvl="0" algn="just">
              <a:spcBef>
                <a:spcPct val="0"/>
              </a:spcBef>
              <a:defRPr/>
            </a:pPr>
            <a:r>
              <a:rPr lang="en-US" altLang="zh-CN" dirty="0" smtClean="0">
                <a:latin typeface="Arial" pitchFamily="34" charset="0"/>
                <a:ea typeface="微软雅黑" pitchFamily="34" charset="-122"/>
                <a:cs typeface="Arial" pitchFamily="34" charset="0"/>
              </a:rPr>
              <a:t>GMV6</a:t>
            </a:r>
            <a:r>
              <a:rPr lang="zh-CN" altLang="en-US" dirty="0" smtClean="0">
                <a:latin typeface="Arial" pitchFamily="34" charset="0"/>
                <a:ea typeface="微软雅黑" pitchFamily="34" charset="-122"/>
                <a:cs typeface="Arial" pitchFamily="34" charset="0"/>
              </a:rPr>
              <a:t> </a:t>
            </a:r>
            <a:r>
              <a:rPr lang="en-US" altLang="zh-CN" dirty="0" smtClean="0">
                <a:latin typeface="Arial" pitchFamily="34" charset="0"/>
                <a:ea typeface="微软雅黑" pitchFamily="34" charset="-122"/>
                <a:cs typeface="Arial" pitchFamily="34" charset="0"/>
              </a:rPr>
              <a:t>is designed with integrated electric control and reserved maintenance space, to facilitate after-sales service.</a:t>
            </a:r>
          </a:p>
        </p:txBody>
      </p:sp>
      <p:grpSp>
        <p:nvGrpSpPr>
          <p:cNvPr id="4" name="组合 3"/>
          <p:cNvGrpSpPr/>
          <p:nvPr/>
        </p:nvGrpSpPr>
        <p:grpSpPr>
          <a:xfrm>
            <a:off x="279106" y="3408802"/>
            <a:ext cx="5476341" cy="2974125"/>
            <a:chOff x="0" y="1961835"/>
            <a:chExt cx="5476341" cy="2974125"/>
          </a:xfrm>
        </p:grpSpPr>
        <p:pic>
          <p:nvPicPr>
            <p:cNvPr id="15" name="Picture 3"/>
            <p:cNvPicPr>
              <a:picLocks noChangeAspect="1" noChangeArrowheads="1"/>
            </p:cNvPicPr>
            <p:nvPr/>
          </p:nvPicPr>
          <p:blipFill>
            <a:blip r:embed="rId3" cstate="print"/>
            <a:srcRect/>
            <a:stretch>
              <a:fillRect/>
            </a:stretch>
          </p:blipFill>
          <p:spPr bwMode="auto">
            <a:xfrm>
              <a:off x="0" y="1961835"/>
              <a:ext cx="2035316" cy="2604793"/>
            </a:xfrm>
            <a:prstGeom prst="rect">
              <a:avLst/>
            </a:prstGeom>
            <a:noFill/>
            <a:ln w="9525">
              <a:noFill/>
              <a:miter lim="800000"/>
              <a:headEnd/>
              <a:tailEnd/>
            </a:ln>
            <a:effectLst/>
          </p:spPr>
        </p:pic>
        <p:sp>
          <p:nvSpPr>
            <p:cNvPr id="16" name="TextBox 15"/>
            <p:cNvSpPr txBox="1"/>
            <p:nvPr/>
          </p:nvSpPr>
          <p:spPr>
            <a:xfrm>
              <a:off x="406194" y="4546941"/>
              <a:ext cx="1292893" cy="369332"/>
            </a:xfrm>
            <a:prstGeom prst="rect">
              <a:avLst/>
            </a:prstGeom>
            <a:noFill/>
          </p:spPr>
          <p:txBody>
            <a:bodyPr wrap="square" rtlCol="0">
              <a:spAutoFit/>
            </a:bodyPr>
            <a:lstStyle/>
            <a:p>
              <a:r>
                <a:rPr lang="en-US" altLang="zh-CN" dirty="0" smtClean="0">
                  <a:solidFill>
                    <a:srgbClr val="C00000"/>
                  </a:solidFill>
                  <a:latin typeface="Arial" pitchFamily="34" charset="0"/>
                  <a:cs typeface="Arial" pitchFamily="34" charset="0"/>
                </a:rPr>
                <a:t>    GMV 5</a:t>
              </a:r>
              <a:endParaRPr lang="zh-CN" altLang="en-US" dirty="0">
                <a:solidFill>
                  <a:srgbClr val="C00000"/>
                </a:solidFill>
                <a:latin typeface="Arial" pitchFamily="34" charset="0"/>
                <a:cs typeface="Arial" pitchFamily="34" charset="0"/>
              </a:endParaRPr>
            </a:p>
          </p:txBody>
        </p:sp>
        <p:sp>
          <p:nvSpPr>
            <p:cNvPr id="18" name="右箭头 17"/>
            <p:cNvSpPr/>
            <p:nvPr/>
          </p:nvSpPr>
          <p:spPr>
            <a:xfrm>
              <a:off x="2187438" y="2900905"/>
              <a:ext cx="1019806" cy="784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21" name="TextBox 20"/>
            <p:cNvSpPr txBox="1"/>
            <p:nvPr/>
          </p:nvSpPr>
          <p:spPr>
            <a:xfrm>
              <a:off x="2078682" y="3850864"/>
              <a:ext cx="1263537" cy="523220"/>
            </a:xfrm>
            <a:prstGeom prst="rect">
              <a:avLst/>
            </a:prstGeom>
            <a:noFill/>
          </p:spPr>
          <p:txBody>
            <a:bodyPr wrap="square" rtlCol="0">
              <a:spAutoFit/>
            </a:bodyPr>
            <a:lstStyle/>
            <a:p>
              <a:r>
                <a:rPr lang="en-US" altLang="zh-CN" sz="1400" dirty="0" smtClean="0">
                  <a:latin typeface="Arial" pitchFamily="34" charset="0"/>
                  <a:cs typeface="Arial" pitchFamily="34" charset="0"/>
                </a:rPr>
                <a:t>Convenient maintenance</a:t>
              </a:r>
              <a:endParaRPr lang="zh-CN" altLang="en-US" sz="1400" dirty="0">
                <a:latin typeface="Arial" pitchFamily="34" charset="0"/>
                <a:cs typeface="Arial" pitchFamily="34" charset="0"/>
              </a:endParaRPr>
            </a:p>
          </p:txBody>
        </p:sp>
        <p:grpSp>
          <p:nvGrpSpPr>
            <p:cNvPr id="2" name="组合 1"/>
            <p:cNvGrpSpPr/>
            <p:nvPr/>
          </p:nvGrpSpPr>
          <p:grpSpPr>
            <a:xfrm>
              <a:off x="3230974" y="1961835"/>
              <a:ext cx="2245367" cy="2662897"/>
              <a:chOff x="4107932" y="2102762"/>
              <a:chExt cx="3263896" cy="3562501"/>
            </a:xfrm>
          </p:grpSpPr>
          <p:sp>
            <p:nvSpPr>
              <p:cNvPr id="17" name="TextBox 16"/>
              <p:cNvSpPr txBox="1"/>
              <p:nvPr/>
            </p:nvSpPr>
            <p:spPr>
              <a:xfrm>
                <a:off x="4822312" y="4745968"/>
                <a:ext cx="2549516" cy="494103"/>
              </a:xfrm>
              <a:prstGeom prst="rect">
                <a:avLst/>
              </a:prstGeom>
              <a:noFill/>
            </p:spPr>
            <p:txBody>
              <a:bodyPr wrap="square" rtlCol="0">
                <a:spAutoFit/>
              </a:bodyPr>
              <a:lstStyle/>
              <a:p>
                <a:r>
                  <a:rPr lang="en-US" altLang="zh-CN" dirty="0" smtClean="0">
                    <a:solidFill>
                      <a:srgbClr val="C00000"/>
                    </a:solidFill>
                    <a:latin typeface="Arial" pitchFamily="34" charset="0"/>
                    <a:cs typeface="Arial" pitchFamily="34" charset="0"/>
                  </a:rPr>
                  <a:t>    GMV 6</a:t>
                </a:r>
                <a:endParaRPr lang="zh-CN" altLang="en-US" dirty="0">
                  <a:solidFill>
                    <a:srgbClr val="C00000"/>
                  </a:solidFill>
                  <a:latin typeface="Arial" pitchFamily="34" charset="0"/>
                  <a:cs typeface="Arial" pitchFamily="34" charset="0"/>
                </a:endParaRPr>
              </a:p>
            </p:txBody>
          </p:sp>
          <p:pic>
            <p:nvPicPr>
              <p:cNvPr id="19" name="图片 3" descr="image001"/>
              <p:cNvPicPr>
                <a:picLocks noChangeAspect="1" noChangeArrowheads="1"/>
              </p:cNvPicPr>
              <p:nvPr/>
            </p:nvPicPr>
            <p:blipFill>
              <a:blip r:embed="rId4" cstate="print"/>
              <a:srcRect/>
              <a:stretch>
                <a:fillRect/>
              </a:stretch>
            </p:blipFill>
            <p:spPr bwMode="auto">
              <a:xfrm>
                <a:off x="4107932" y="2102762"/>
                <a:ext cx="2907256" cy="3562501"/>
              </a:xfrm>
              <a:prstGeom prst="rect">
                <a:avLst/>
              </a:prstGeom>
              <a:noFill/>
              <a:ln w="9525">
                <a:noFill/>
                <a:miter lim="800000"/>
                <a:headEnd/>
                <a:tailEnd/>
              </a:ln>
            </p:spPr>
          </p:pic>
          <p:grpSp>
            <p:nvGrpSpPr>
              <p:cNvPr id="36" name="组合 35"/>
              <p:cNvGrpSpPr/>
              <p:nvPr/>
            </p:nvGrpSpPr>
            <p:grpSpPr>
              <a:xfrm>
                <a:off x="4351904" y="2988571"/>
                <a:ext cx="1549400" cy="2272264"/>
                <a:chOff x="6400800" y="2565400"/>
                <a:chExt cx="1549400" cy="2272264"/>
              </a:xfrm>
            </p:grpSpPr>
            <p:cxnSp>
              <p:nvCxnSpPr>
                <p:cNvPr id="3" name="直接连接符 2"/>
                <p:cNvCxnSpPr/>
                <p:nvPr/>
              </p:nvCxnSpPr>
              <p:spPr bwMode="auto">
                <a:xfrm>
                  <a:off x="7315200" y="2565400"/>
                  <a:ext cx="0" cy="157480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p:cNvCxnSpPr/>
                <p:nvPr/>
              </p:nvCxnSpPr>
              <p:spPr bwMode="auto">
                <a:xfrm flipH="1">
                  <a:off x="6400800" y="4140200"/>
                  <a:ext cx="9144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23"/>
                <p:cNvCxnSpPr/>
                <p:nvPr/>
              </p:nvCxnSpPr>
              <p:spPr bwMode="auto">
                <a:xfrm flipV="1">
                  <a:off x="6400800" y="4140200"/>
                  <a:ext cx="0" cy="66040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p:cNvCxnSpPr/>
                <p:nvPr/>
              </p:nvCxnSpPr>
              <p:spPr bwMode="auto">
                <a:xfrm flipH="1">
                  <a:off x="6400800" y="4800600"/>
                  <a:ext cx="15494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p:cNvCxnSpPr/>
                <p:nvPr/>
              </p:nvCxnSpPr>
              <p:spPr bwMode="auto">
                <a:xfrm flipV="1">
                  <a:off x="7950200" y="2565400"/>
                  <a:ext cx="0" cy="2272264"/>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p:cNvCxnSpPr/>
                <p:nvPr/>
              </p:nvCxnSpPr>
              <p:spPr bwMode="auto">
                <a:xfrm>
                  <a:off x="7315200" y="2565400"/>
                  <a:ext cx="635000" cy="1"/>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0" name="圆角矩形标注 19"/>
            <p:cNvSpPr/>
            <p:nvPr/>
          </p:nvSpPr>
          <p:spPr>
            <a:xfrm>
              <a:off x="2076526" y="3914117"/>
              <a:ext cx="1147147" cy="396714"/>
            </a:xfrm>
            <a:prstGeom prst="wedgeRoundRectCallout">
              <a:avLst>
                <a:gd name="adj1" fmla="val 133487"/>
                <a:gd name="adj2" fmla="val -2278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25" name="TextBox 24"/>
            <p:cNvSpPr txBox="1"/>
            <p:nvPr/>
          </p:nvSpPr>
          <p:spPr>
            <a:xfrm>
              <a:off x="3574926" y="4566628"/>
              <a:ext cx="1386107" cy="369332"/>
            </a:xfrm>
            <a:prstGeom prst="rect">
              <a:avLst/>
            </a:prstGeom>
            <a:noFill/>
          </p:spPr>
          <p:txBody>
            <a:bodyPr wrap="square" rtlCol="0">
              <a:spAutoFit/>
            </a:bodyPr>
            <a:lstStyle/>
            <a:p>
              <a:r>
                <a:rPr lang="en-US" altLang="zh-CN" dirty="0" smtClean="0">
                  <a:solidFill>
                    <a:srgbClr val="C00000"/>
                  </a:solidFill>
                  <a:latin typeface="Arial" pitchFamily="34" charset="0"/>
                  <a:cs typeface="Arial" pitchFamily="34" charset="0"/>
                </a:rPr>
                <a:t>    GMV 6</a:t>
              </a:r>
              <a:endParaRPr lang="zh-CN" altLang="en-US" dirty="0">
                <a:solidFill>
                  <a:srgbClr val="C00000"/>
                </a:solidFill>
                <a:latin typeface="Arial" pitchFamily="34" charset="0"/>
                <a:cs typeface="Arial" pitchFamily="34" charset="0"/>
              </a:endParaRPr>
            </a:p>
          </p:txBody>
        </p:sp>
      </p:grpSp>
      <p:sp>
        <p:nvSpPr>
          <p:cNvPr id="26" name="矩形 25"/>
          <p:cNvSpPr/>
          <p:nvPr/>
        </p:nvSpPr>
        <p:spPr>
          <a:xfrm>
            <a:off x="5848350" y="855013"/>
            <a:ext cx="4572000" cy="830997"/>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Convenient maintenance</a:t>
            </a:r>
            <a:endParaRPr lang="zh-CN" altLang="en-US" sz="2400" b="1" dirty="0" smtClean="0">
              <a:latin typeface="Arial" pitchFamily="34" charset="0"/>
              <a:ea typeface="微软雅黑" pitchFamily="34" charset="-122"/>
              <a:cs typeface="Arial" pitchFamily="34" charset="0"/>
            </a:endParaRPr>
          </a:p>
          <a:p>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IDU self-positioning</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27" name="矩形 26"/>
          <p:cNvSpPr/>
          <p:nvPr/>
        </p:nvSpPr>
        <p:spPr>
          <a:xfrm>
            <a:off x="5957512" y="1703196"/>
            <a:ext cx="5903311" cy="1441529"/>
          </a:xfrm>
          <a:prstGeom prst="rect">
            <a:avLst/>
          </a:prstGeom>
        </p:spPr>
        <p:txBody>
          <a:bodyPr wrap="square" lIns="55988" tIns="27994" rIns="55988" bIns="27994">
            <a:spAutoFit/>
          </a:bodyPr>
          <a:lstStyle/>
          <a:p>
            <a:pPr lvl="0" algn="just">
              <a:defRPr/>
            </a:pPr>
            <a:r>
              <a:rPr lang="en-US" altLang="zh-CN" dirty="0" smtClean="0">
                <a:latin typeface="Arial" pitchFamily="34" charset="0"/>
                <a:ea typeface="微软雅黑" pitchFamily="34" charset="-122"/>
                <a:cs typeface="Arial" pitchFamily="34" charset="0"/>
              </a:rPr>
              <a:t>If multiple IDUs are installed in large spaces such as exhibition halls, conference rooms and offices, the self-positioning function can enable the buzzers of indoor units to ring so that you can quickly locate the indoor units to realize efficient maintenance.</a:t>
            </a:r>
            <a:endParaRPr lang="en-US" altLang="zh-CN" dirty="0">
              <a:latin typeface="Arial" pitchFamily="34" charset="0"/>
              <a:ea typeface="微软雅黑" pitchFamily="34" charset="-122"/>
              <a:cs typeface="Arial" pitchFamily="34" charset="0"/>
            </a:endParaRPr>
          </a:p>
        </p:txBody>
      </p:sp>
      <p:grpSp>
        <p:nvGrpSpPr>
          <p:cNvPr id="29" name="组合 28"/>
          <p:cNvGrpSpPr/>
          <p:nvPr/>
        </p:nvGrpSpPr>
        <p:grpSpPr>
          <a:xfrm>
            <a:off x="7115978" y="3312106"/>
            <a:ext cx="3949890" cy="3216109"/>
            <a:chOff x="5765986" y="1640422"/>
            <a:chExt cx="4384675" cy="4273550"/>
          </a:xfrm>
        </p:grpSpPr>
        <p:pic>
          <p:nvPicPr>
            <p:cNvPr id="30" name="Picture 3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5986" y="1640422"/>
              <a:ext cx="438467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36"/>
            <p:cNvSpPr>
              <a:spLocks noChangeArrowheads="1"/>
            </p:cNvSpPr>
            <p:nvPr/>
          </p:nvSpPr>
          <p:spPr bwMode="auto">
            <a:xfrm>
              <a:off x="7312211" y="3065997"/>
              <a:ext cx="74612" cy="76200"/>
            </a:xfrm>
            <a:prstGeom prst="ellipse">
              <a:avLst/>
            </a:prstGeom>
            <a:solidFill>
              <a:srgbClr val="FF3300"/>
            </a:solidFill>
            <a:ln w="9525">
              <a:solidFill>
                <a:srgbClr val="000000"/>
              </a:solidFill>
              <a:round/>
              <a:headEnd/>
              <a:tailEnd/>
            </a:ln>
          </p:spPr>
          <p:txBody>
            <a:bodyPr wrap="none" anchor="ctr"/>
            <a:lstStyle/>
            <a:p>
              <a:endParaRPr lang="zh-CN" altLang="en-US" sz="2000">
                <a:latin typeface="Arial" pitchFamily="34" charset="0"/>
                <a:cs typeface="Arial" pitchFamily="34" charset="0"/>
              </a:endParaRPr>
            </a:p>
          </p:txBody>
        </p:sp>
        <p:sp>
          <p:nvSpPr>
            <p:cNvPr id="34" name="Line 157"/>
            <p:cNvSpPr>
              <a:spLocks noChangeShapeType="1"/>
            </p:cNvSpPr>
            <p:nvPr/>
          </p:nvSpPr>
          <p:spPr bwMode="auto">
            <a:xfrm flipV="1">
              <a:off x="5890162" y="3962933"/>
              <a:ext cx="0" cy="123858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sp>
          <p:nvSpPr>
            <p:cNvPr id="35" name="Oval 136"/>
            <p:cNvSpPr>
              <a:spLocks noChangeArrowheads="1"/>
            </p:cNvSpPr>
            <p:nvPr/>
          </p:nvSpPr>
          <p:spPr bwMode="auto">
            <a:xfrm flipH="1" flipV="1">
              <a:off x="7841873" y="2567254"/>
              <a:ext cx="80962" cy="80962"/>
            </a:xfrm>
            <a:prstGeom prst="ellipse">
              <a:avLst/>
            </a:prstGeom>
            <a:solidFill>
              <a:srgbClr val="FF3300"/>
            </a:solidFill>
            <a:ln w="9525">
              <a:solidFill>
                <a:srgbClr val="000000"/>
              </a:solidFill>
              <a:round/>
              <a:headEnd/>
              <a:tailEnd/>
            </a:ln>
          </p:spPr>
          <p:txBody>
            <a:bodyPr wrap="none" anchor="ctr"/>
            <a:lstStyle/>
            <a:p>
              <a:endParaRPr lang="zh-CN" altLang="en-US" sz="2000">
                <a:latin typeface="Arial" pitchFamily="34" charset="0"/>
                <a:cs typeface="Arial" pitchFamily="34" charset="0"/>
              </a:endParaRPr>
            </a:p>
          </p:txBody>
        </p:sp>
        <p:sp>
          <p:nvSpPr>
            <p:cNvPr id="37" name="Line 45"/>
            <p:cNvSpPr>
              <a:spLocks noChangeShapeType="1"/>
            </p:cNvSpPr>
            <p:nvPr/>
          </p:nvSpPr>
          <p:spPr bwMode="auto">
            <a:xfrm rot="120000" flipV="1">
              <a:off x="6524569" y="3128449"/>
              <a:ext cx="780741" cy="40912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sp>
          <p:nvSpPr>
            <p:cNvPr id="38" name="Oval 153"/>
            <p:cNvSpPr>
              <a:spLocks noChangeArrowheads="1"/>
            </p:cNvSpPr>
            <p:nvPr/>
          </p:nvSpPr>
          <p:spPr bwMode="auto">
            <a:xfrm>
              <a:off x="9334686" y="3196172"/>
              <a:ext cx="74612" cy="76200"/>
            </a:xfrm>
            <a:prstGeom prst="ellipse">
              <a:avLst/>
            </a:prstGeom>
            <a:solidFill>
              <a:srgbClr val="FF3300"/>
            </a:solidFill>
            <a:ln w="9525">
              <a:solidFill>
                <a:srgbClr val="000000"/>
              </a:solidFill>
              <a:round/>
              <a:headEnd/>
              <a:tailEnd/>
            </a:ln>
          </p:spPr>
          <p:txBody>
            <a:bodyPr wrap="none" anchor="ctr"/>
            <a:lstStyle/>
            <a:p>
              <a:endParaRPr lang="zh-CN" altLang="en-US" sz="2000">
                <a:latin typeface="Arial" pitchFamily="34" charset="0"/>
                <a:cs typeface="Arial" pitchFamily="34" charset="0"/>
              </a:endParaRPr>
            </a:p>
          </p:txBody>
        </p:sp>
        <p:sp>
          <p:nvSpPr>
            <p:cNvPr id="39" name="Line 159"/>
            <p:cNvSpPr>
              <a:spLocks noChangeShapeType="1"/>
            </p:cNvSpPr>
            <p:nvPr/>
          </p:nvSpPr>
          <p:spPr bwMode="auto">
            <a:xfrm rot="480000" flipV="1">
              <a:off x="7385763" y="2596597"/>
              <a:ext cx="460345" cy="55307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sp>
          <p:nvSpPr>
            <p:cNvPr id="40" name="Line 138"/>
            <p:cNvSpPr>
              <a:spLocks noChangeShapeType="1"/>
            </p:cNvSpPr>
            <p:nvPr/>
          </p:nvSpPr>
          <p:spPr bwMode="auto">
            <a:xfrm flipV="1">
              <a:off x="8552048" y="3208872"/>
              <a:ext cx="857250" cy="92868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sp>
          <p:nvSpPr>
            <p:cNvPr id="41" name="Line 156"/>
            <p:cNvSpPr>
              <a:spLocks noChangeShapeType="1"/>
            </p:cNvSpPr>
            <p:nvPr/>
          </p:nvSpPr>
          <p:spPr bwMode="auto">
            <a:xfrm>
              <a:off x="5890161" y="5201520"/>
              <a:ext cx="260391"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pic>
          <p:nvPicPr>
            <p:cNvPr id="42"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26" b="97237" l="552" r="100000"/>
                      </a14:imgEffect>
                    </a14:imgLayer>
                  </a14:imgProps>
                </a:ext>
                <a:ext uri="{28A0092B-C50C-407E-A947-70E740481C1C}">
                  <a14:useLocalDpi xmlns:a14="http://schemas.microsoft.com/office/drawing/2010/main" val="0"/>
                </a:ext>
              </a:extLst>
            </a:blip>
            <a:srcRect t="3895" b="1888"/>
            <a:stretch/>
          </p:blipFill>
          <p:spPr bwMode="auto">
            <a:xfrm>
              <a:off x="6096000" y="4642946"/>
              <a:ext cx="412748" cy="59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图片 8"/>
            <p:cNvPicPr>
              <a:picLocks noChangeAspect="1"/>
            </p:cNvPicPr>
            <p:nvPr/>
          </p:nvPicPr>
          <p:blipFill>
            <a:blip r:embed="rId8" cstate="print">
              <a:extLst>
                <a:ext uri="{BEBA8EAE-BF5A-486C-A8C5-ECC9F3942E4B}">
                  <a14:imgProps xmlns:a14="http://schemas.microsoft.com/office/drawing/2010/main">
                    <a14:imgLayer r:embed="rId9">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flipH="1">
              <a:off x="6541417" y="3435202"/>
              <a:ext cx="486569" cy="23961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
            <p:cNvPicPr>
              <a:picLocks noChangeAspect="1"/>
            </p:cNvPicPr>
            <p:nvPr/>
          </p:nvPicPr>
          <p:blipFill>
            <a:blip r:embed="rId8" cstate="print">
              <a:extLst>
                <a:ext uri="{BEBA8EAE-BF5A-486C-A8C5-ECC9F3942E4B}">
                  <a14:imgProps xmlns:a14="http://schemas.microsoft.com/office/drawing/2010/main">
                    <a14:imgLayer r:embed="rId9">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flipH="1">
              <a:off x="7312211" y="2946191"/>
              <a:ext cx="486569" cy="23961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8214" y="3062496"/>
              <a:ext cx="4937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97200" y="3962934"/>
              <a:ext cx="4937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Line 157"/>
            <p:cNvSpPr>
              <a:spLocks noChangeShapeType="1"/>
            </p:cNvSpPr>
            <p:nvPr/>
          </p:nvSpPr>
          <p:spPr bwMode="auto">
            <a:xfrm flipV="1">
              <a:off x="5890163" y="3523823"/>
              <a:ext cx="627504" cy="439111"/>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sp>
          <p:nvSpPr>
            <p:cNvPr id="48" name="Line 159"/>
            <p:cNvSpPr>
              <a:spLocks noChangeShapeType="1"/>
            </p:cNvSpPr>
            <p:nvPr/>
          </p:nvSpPr>
          <p:spPr bwMode="auto">
            <a:xfrm rot="480000" flipH="1" flipV="1">
              <a:off x="7907950" y="2660272"/>
              <a:ext cx="766203" cy="16032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pic>
          <p:nvPicPr>
            <p:cNvPr id="49" name="图片 8"/>
            <p:cNvPicPr>
              <a:picLocks noChangeAspect="1"/>
            </p:cNvPicPr>
            <p:nvPr/>
          </p:nvPicPr>
          <p:blipFill>
            <a:blip r:embed="rId11" cstate="print">
              <a:extLst>
                <a:ext uri="{BEBA8EAE-BF5A-486C-A8C5-ECC9F3942E4B}">
                  <a14:imgProps xmlns:a14="http://schemas.microsoft.com/office/drawing/2010/main">
                    <a14:imgLayer r:embed="rId12">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7882354" y="2529807"/>
              <a:ext cx="412287" cy="20303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Line 159"/>
            <p:cNvSpPr>
              <a:spLocks noChangeShapeType="1"/>
            </p:cNvSpPr>
            <p:nvPr/>
          </p:nvSpPr>
          <p:spPr bwMode="auto">
            <a:xfrm rot="480000" flipH="1" flipV="1">
              <a:off x="8669580" y="2894401"/>
              <a:ext cx="582507" cy="13170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itchFamily="34" charset="0"/>
                <a:cs typeface="Arial" pitchFamily="34" charset="0"/>
              </a:endParaRPr>
            </a:p>
          </p:txBody>
        </p:sp>
        <p:pic>
          <p:nvPicPr>
            <p:cNvPr id="51" name="图片 8"/>
            <p:cNvPicPr>
              <a:picLocks noChangeAspect="1"/>
            </p:cNvPicPr>
            <p:nvPr/>
          </p:nvPicPr>
          <p:blipFill>
            <a:blip r:embed="rId11" cstate="print">
              <a:extLst>
                <a:ext uri="{BEBA8EAE-BF5A-486C-A8C5-ECC9F3942E4B}">
                  <a14:imgProps xmlns:a14="http://schemas.microsoft.com/office/drawing/2010/main">
                    <a14:imgLayer r:embed="rId12">
                      <a14:imgEffect>
                        <a14:backgroundRemoval t="14683" b="88095" l="5477" r="96552"/>
                      </a14:imgEffect>
                    </a14:imgLayer>
                  </a14:imgProps>
                </a:ext>
                <a:ext uri="{28A0092B-C50C-407E-A947-70E740481C1C}">
                  <a14:useLocalDpi xmlns:a14="http://schemas.microsoft.com/office/drawing/2010/main" val="0"/>
                </a:ext>
              </a:extLst>
            </a:blip>
            <a:srcRect l="5113" t="16177" r="3539" b="10027"/>
            <a:stretch>
              <a:fillRect/>
            </a:stretch>
          </p:blipFill>
          <p:spPr bwMode="auto">
            <a:xfrm>
              <a:off x="8544057" y="2854508"/>
              <a:ext cx="412287" cy="203031"/>
            </a:xfrm>
            <a:prstGeom prst="rect">
              <a:avLst/>
            </a:prstGeom>
            <a:noFill/>
            <a:ln>
              <a:noFill/>
            </a:ln>
            <a:effectLst>
              <a:glow rad="101600">
                <a:schemeClr val="accent3">
                  <a:satMod val="175000"/>
                  <a:alpha val="40000"/>
                </a:schemeClr>
              </a:glow>
              <a:outerShdw blurRad="1270000" dist="2540000" dir="21540000" sx="200000" sy="200000" algn="ctr" rotWithShape="0">
                <a:schemeClr val="tx2">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Sound"/>
            <p:cNvSpPr>
              <a:spLocks noEditPoints="1" noChangeArrowheads="1"/>
            </p:cNvSpPr>
            <p:nvPr/>
          </p:nvSpPr>
          <p:spPr bwMode="auto">
            <a:xfrm>
              <a:off x="8088497" y="2219926"/>
              <a:ext cx="375444" cy="387808"/>
            </a:xfrm>
            <a:custGeom>
              <a:avLst/>
              <a:gdLst>
                <a:gd name="T0" fmla="*/ 11164 w 21600"/>
                <a:gd name="T1" fmla="*/ 21159 h 21600"/>
                <a:gd name="T2" fmla="*/ 11164 w 21600"/>
                <a:gd name="T3" fmla="*/ 0 h 21600"/>
                <a:gd name="T4" fmla="*/ 0 w 21600"/>
                <a:gd name="T5" fmla="*/ 10800 h 21600"/>
                <a:gd name="T6" fmla="*/ 21600 w 21600"/>
                <a:gd name="T7" fmla="*/ 10800 h 21600"/>
                <a:gd name="T8" fmla="*/ 761 w 21600"/>
                <a:gd name="T9" fmla="*/ 22454 h 21600"/>
                <a:gd name="T10" fmla="*/ 21069 w 21600"/>
                <a:gd name="T11" fmla="*/ 28282 h 21600"/>
              </a:gdLst>
              <a:ahLst/>
              <a:cxnLst>
                <a:cxn ang="0">
                  <a:pos x="T0" y="T1"/>
                </a:cxn>
                <a:cxn ang="0">
                  <a:pos x="T2" y="T3"/>
                </a:cxn>
                <a:cxn ang="0">
                  <a:pos x="T4" y="T5"/>
                </a:cxn>
                <a:cxn ang="0">
                  <a:pos x="T6" y="T7"/>
                </a:cxn>
              </a:cxnLst>
              <a:rect l="T8" t="T9" r="T10" b="T11"/>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grpSp>
      <p:cxnSp>
        <p:nvCxnSpPr>
          <p:cNvPr id="53" name="直接连接符 52"/>
          <p:cNvCxnSpPr/>
          <p:nvPr/>
        </p:nvCxnSpPr>
        <p:spPr bwMode="auto">
          <a:xfrm>
            <a:off x="5723906" y="866606"/>
            <a:ext cx="23751" cy="5724199"/>
          </a:xfrm>
          <a:prstGeom prst="line">
            <a:avLst/>
          </a:prstGeom>
          <a:solidFill>
            <a:schemeClr val="accent1"/>
          </a:solidFill>
          <a:ln w="381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4" name="组合 53"/>
          <p:cNvGrpSpPr/>
          <p:nvPr/>
        </p:nvGrpSpPr>
        <p:grpSpPr>
          <a:xfrm>
            <a:off x="10337800" y="-38100"/>
            <a:ext cx="1854200" cy="833747"/>
            <a:chOff x="10337800" y="-38100"/>
            <a:chExt cx="1854200" cy="833747"/>
          </a:xfrm>
        </p:grpSpPr>
        <p:sp>
          <p:nvSpPr>
            <p:cNvPr id="55"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6"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42231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2"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3" name="矩形 12"/>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14" name="矩形 13"/>
          <p:cNvSpPr/>
          <p:nvPr/>
        </p:nvSpPr>
        <p:spPr>
          <a:xfrm>
            <a:off x="-1" y="821375"/>
            <a:ext cx="10224655"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③</a:t>
            </a:r>
            <a:r>
              <a:rPr lang="en-US" altLang="zh-CN" sz="2400" b="1" dirty="0" smtClean="0">
                <a:latin typeface="Arial" pitchFamily="34" charset="0"/>
                <a:ea typeface="微软雅黑" pitchFamily="34" charset="-122"/>
                <a:cs typeface="Arial" pitchFamily="34" charset="0"/>
              </a:rPr>
              <a:t>Convenient maintenance</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Panel </a:t>
            </a:r>
            <a:r>
              <a:rPr lang="en-US" altLang="zh-CN" sz="2400" b="1" dirty="0" smtClean="0">
                <a:solidFill>
                  <a:srgbClr val="FF0000"/>
                </a:solidFill>
                <a:latin typeface="Arial" pitchFamily="34" charset="0"/>
                <a:ea typeface="微软雅黑" pitchFamily="34" charset="-122"/>
                <a:cs typeface="Arial" pitchFamily="34" charset="0"/>
              </a:rPr>
              <a:t>lifting and lowering</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3" name="矩形 2"/>
          <p:cNvSpPr/>
          <p:nvPr/>
        </p:nvSpPr>
        <p:spPr>
          <a:xfrm>
            <a:off x="437844" y="4759731"/>
            <a:ext cx="3419468" cy="738664"/>
          </a:xfrm>
          <a:prstGeom prst="rect">
            <a:avLst/>
          </a:prstGeom>
        </p:spPr>
        <p:txBody>
          <a:bodyPr wrap="square">
            <a:spAutoFit/>
          </a:bodyPr>
          <a:lstStyle/>
          <a:p>
            <a:r>
              <a:rPr lang="en-US" altLang="zh-CN" sz="1400" dirty="0" smtClean="0">
                <a:latin typeface="Arial" pitchFamily="34" charset="0"/>
                <a:ea typeface="微软雅黑" pitchFamily="34" charset="-122"/>
                <a:cs typeface="Arial" pitchFamily="34" charset="0"/>
              </a:rPr>
              <a:t>Note:</a:t>
            </a:r>
          </a:p>
          <a:p>
            <a:r>
              <a:rPr lang="en-US" altLang="zh-CN" sz="1400" dirty="0" smtClean="0">
                <a:latin typeface="Arial" pitchFamily="34" charset="0"/>
                <a:ea typeface="微软雅黑" pitchFamily="34" charset="-122"/>
                <a:cs typeface="Arial" pitchFamily="34" charset="0"/>
              </a:rPr>
              <a:t>Available upon order;</a:t>
            </a:r>
          </a:p>
          <a:p>
            <a:r>
              <a:rPr lang="en-US" altLang="zh-CN" sz="1400" dirty="0" smtClean="0">
                <a:latin typeface="Arial" pitchFamily="34" charset="0"/>
                <a:ea typeface="微软雅黑" pitchFamily="34" charset="-122"/>
                <a:cs typeface="Arial" pitchFamily="34" charset="0"/>
              </a:rPr>
              <a:t>For 360° air discharge cassette units.</a:t>
            </a:r>
            <a:endParaRPr lang="zh-CN" altLang="en-US" sz="1400" dirty="0">
              <a:latin typeface="Arial" pitchFamily="34" charset="0"/>
              <a:ea typeface="微软雅黑" pitchFamily="34" charset="-122"/>
              <a:cs typeface="Arial" pitchFamily="34" charset="0"/>
            </a:endParaRPr>
          </a:p>
        </p:txBody>
      </p:sp>
      <p:sp>
        <p:nvSpPr>
          <p:cNvPr id="34" name="文本框 41"/>
          <p:cNvSpPr txBox="1">
            <a:spLocks noChangeArrowheads="1"/>
          </p:cNvSpPr>
          <p:nvPr/>
        </p:nvSpPr>
        <p:spPr bwMode="auto">
          <a:xfrm>
            <a:off x="406681" y="1384980"/>
            <a:ext cx="44068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en-US" altLang="zh-CN" dirty="0" smtClean="0">
                <a:latin typeface="Arial" pitchFamily="34" charset="0"/>
                <a:ea typeface="微软雅黑" pitchFamily="34" charset="-122"/>
                <a:cs typeface="Arial" pitchFamily="34" charset="0"/>
              </a:rPr>
              <a:t>Ordinary panel cleaning can only be done by professional personnel with auxiliary tools, which is expensive, not convenient and safe.</a:t>
            </a:r>
            <a:endParaRPr lang="zh-CN" altLang="en-US" dirty="0">
              <a:latin typeface="Arial" pitchFamily="34" charset="0"/>
              <a:ea typeface="微软雅黑" pitchFamily="34" charset="-122"/>
              <a:cs typeface="Arial" pitchFamily="34" charset="0"/>
            </a:endParaRPr>
          </a:p>
        </p:txBody>
      </p:sp>
      <p:grpSp>
        <p:nvGrpSpPr>
          <p:cNvPr id="35" name="组合 34"/>
          <p:cNvGrpSpPr/>
          <p:nvPr/>
        </p:nvGrpSpPr>
        <p:grpSpPr>
          <a:xfrm>
            <a:off x="1854814" y="2401989"/>
            <a:ext cx="1995716" cy="2437581"/>
            <a:chOff x="6715125" y="1994719"/>
            <a:chExt cx="1217439" cy="2437581"/>
          </a:xfrm>
        </p:grpSpPr>
        <p:pic>
          <p:nvPicPr>
            <p:cNvPr id="37"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551" y="1994719"/>
              <a:ext cx="989013" cy="64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4"/>
            <p:cNvPicPr>
              <a:picLocks noChangeAspect="1"/>
            </p:cNvPicPr>
            <p:nvPr/>
          </p:nvPicPr>
          <p:blipFill>
            <a:blip r:embed="rId4" cstate="print">
              <a:clrChange>
                <a:clrFrom>
                  <a:srgbClr val="F2F2F2"/>
                </a:clrFrom>
                <a:clrTo>
                  <a:srgbClr val="F2F2F2">
                    <a:alpha val="0"/>
                  </a:srgbClr>
                </a:clrTo>
              </a:clrChange>
              <a:extLst>
                <a:ext uri="{28A0092B-C50C-407E-A947-70E740481C1C}">
                  <a14:useLocalDpi xmlns:a14="http://schemas.microsoft.com/office/drawing/2010/main" val="0"/>
                </a:ext>
              </a:extLst>
            </a:blip>
            <a:srcRect t="5109" b="2"/>
            <a:stretch>
              <a:fillRect/>
            </a:stretch>
          </p:blipFill>
          <p:spPr bwMode="auto">
            <a:xfrm>
              <a:off x="6715125" y="3697288"/>
              <a:ext cx="35718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直接连接符 38"/>
            <p:cNvCxnSpPr/>
            <p:nvPr/>
          </p:nvCxnSpPr>
          <p:spPr>
            <a:xfrm rot="5400000" flipH="1" flipV="1">
              <a:off x="6429375" y="3429001"/>
              <a:ext cx="1571625" cy="2857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5400000" flipH="1" flipV="1">
              <a:off x="6643688" y="3429000"/>
              <a:ext cx="1500187" cy="2143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7143750" y="4143375"/>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7143750" y="4000500"/>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7143750" y="3857625"/>
              <a:ext cx="21431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7215188" y="3714750"/>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7215188" y="3571875"/>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286625" y="3429000"/>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286625" y="3286125"/>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286625" y="3143250"/>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86625" y="3000375"/>
              <a:ext cx="142875"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50" name="TextBox 7"/>
          <p:cNvSpPr txBox="1">
            <a:spLocks noChangeArrowheads="1"/>
          </p:cNvSpPr>
          <p:nvPr/>
        </p:nvSpPr>
        <p:spPr bwMode="auto">
          <a:xfrm>
            <a:off x="5167222" y="1279659"/>
            <a:ext cx="5759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2000" b="1" dirty="0" smtClean="0">
                <a:solidFill>
                  <a:srgbClr val="4F4D50"/>
                </a:solidFill>
                <a:latin typeface="Arial" pitchFamily="34" charset="0"/>
                <a:ea typeface="微软雅黑" pitchFamily="34" charset="-122"/>
                <a:cs typeface="Arial" pitchFamily="34" charset="0"/>
              </a:rPr>
              <a:t>Auto lifting and lowering of grill</a:t>
            </a:r>
            <a:endParaRPr lang="zh-CN" altLang="en-US" sz="2000" b="1" dirty="0">
              <a:solidFill>
                <a:srgbClr val="4F4D50"/>
              </a:solidFill>
              <a:latin typeface="Arial" pitchFamily="34" charset="0"/>
              <a:ea typeface="微软雅黑" pitchFamily="34" charset="-122"/>
              <a:cs typeface="Arial" pitchFamily="34" charset="0"/>
            </a:endParaRPr>
          </a:p>
        </p:txBody>
      </p:sp>
      <p:sp>
        <p:nvSpPr>
          <p:cNvPr id="51" name="文本框 45"/>
          <p:cNvSpPr txBox="1">
            <a:spLocks noChangeArrowheads="1"/>
          </p:cNvSpPr>
          <p:nvPr/>
        </p:nvSpPr>
        <p:spPr bwMode="auto">
          <a:xfrm>
            <a:off x="5167223" y="1643044"/>
            <a:ext cx="5057431" cy="387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en-US" altLang="zh-CN" dirty="0" smtClean="0">
                <a:latin typeface="Arial" pitchFamily="34" charset="0"/>
                <a:ea typeface="微软雅黑" pitchFamily="34" charset="-122"/>
                <a:cs typeface="Arial" pitchFamily="34" charset="0"/>
              </a:rPr>
              <a:t>1. Convenient cleaning</a:t>
            </a:r>
            <a:endParaRPr lang="en-US" altLang="zh-CN" dirty="0">
              <a:latin typeface="Arial" pitchFamily="34" charset="0"/>
              <a:ea typeface="微软雅黑" pitchFamily="34" charset="-122"/>
              <a:cs typeface="Arial" pitchFamily="34" charset="0"/>
            </a:endParaRPr>
          </a:p>
          <a:p>
            <a:pPr algn="just" eaLnBrk="1" hangingPunct="1">
              <a:spcAft>
                <a:spcPts val="700"/>
              </a:spcAft>
              <a:buFont typeface="Arial" pitchFamily="34" charset="0"/>
              <a:buNone/>
            </a:pPr>
            <a:r>
              <a:rPr lang="en-US" altLang="zh-CN" dirty="0" smtClean="0">
                <a:latin typeface="Arial" pitchFamily="34" charset="0"/>
                <a:ea typeface="微软雅黑" pitchFamily="34" charset="-122"/>
                <a:cs typeface="Arial" pitchFamily="34" charset="0"/>
              </a:rPr>
              <a:t>The air grille adopts two-way suspension technology to achieve lifting and lowering of the grille. User can clean the filter on his/her own.</a:t>
            </a:r>
            <a:endParaRPr lang="en-US" altLang="zh-CN" dirty="0">
              <a:latin typeface="Arial" pitchFamily="34" charset="0"/>
              <a:ea typeface="微软雅黑" pitchFamily="34" charset="-122"/>
              <a:cs typeface="Arial" pitchFamily="34" charset="0"/>
            </a:endParaRPr>
          </a:p>
          <a:p>
            <a:pPr algn="just" eaLnBrk="1" hangingPunct="1"/>
            <a:r>
              <a:rPr lang="en-US" altLang="zh-CN" dirty="0" smtClean="0">
                <a:latin typeface="Arial" pitchFamily="34" charset="0"/>
                <a:ea typeface="微软雅黑" pitchFamily="34" charset="-122"/>
                <a:cs typeface="Arial" pitchFamily="34" charset="0"/>
              </a:rPr>
              <a:t>2. Lifting and lowering control</a:t>
            </a:r>
            <a:endParaRPr lang="en-US" altLang="zh-CN" dirty="0">
              <a:latin typeface="Arial" pitchFamily="34" charset="0"/>
              <a:ea typeface="微软雅黑" pitchFamily="34" charset="-122"/>
              <a:cs typeface="Arial" pitchFamily="34" charset="0"/>
            </a:endParaRPr>
          </a:p>
          <a:p>
            <a:pPr algn="just" eaLnBrk="1" hangingPunct="1">
              <a:spcAft>
                <a:spcPts val="700"/>
              </a:spcAft>
            </a:pPr>
            <a:r>
              <a:rPr lang="en-US" altLang="zh-CN" dirty="0" smtClean="0">
                <a:latin typeface="Arial" pitchFamily="34" charset="0"/>
                <a:ea typeface="微软雅黑" pitchFamily="34" charset="-122"/>
                <a:cs typeface="Arial" pitchFamily="34" charset="0"/>
              </a:rPr>
              <a:t>Through the suspension self-locking technology, the unit can achieve </a:t>
            </a:r>
            <a:r>
              <a:rPr lang="en-US" altLang="zh-CN" dirty="0" err="1" smtClean="0">
                <a:latin typeface="Arial" pitchFamily="34" charset="0"/>
                <a:ea typeface="微软雅黑" pitchFamily="34" charset="-122"/>
                <a:cs typeface="Arial" pitchFamily="34" charset="0"/>
              </a:rPr>
              <a:t>stepless</a:t>
            </a:r>
            <a:r>
              <a:rPr lang="en-US" altLang="zh-CN" dirty="0" smtClean="0">
                <a:latin typeface="Arial" pitchFamily="34" charset="0"/>
                <a:ea typeface="微软雅黑" pitchFamily="34" charset="-122"/>
                <a:cs typeface="Arial" pitchFamily="34" charset="0"/>
              </a:rPr>
              <a:t> lifting and default lifting. The maximum descending distance is 3 meters.</a:t>
            </a:r>
            <a:endParaRPr lang="en-US" altLang="zh-CN" dirty="0">
              <a:latin typeface="Arial" pitchFamily="34" charset="0"/>
              <a:ea typeface="微软雅黑" pitchFamily="34" charset="-122"/>
              <a:cs typeface="Arial" pitchFamily="34" charset="0"/>
            </a:endParaRPr>
          </a:p>
          <a:p>
            <a:pPr algn="just" eaLnBrk="1" hangingPunct="1"/>
            <a:r>
              <a:rPr lang="en-US" altLang="zh-CN" dirty="0" smtClean="0">
                <a:latin typeface="Arial" pitchFamily="34" charset="0"/>
                <a:ea typeface="微软雅黑" pitchFamily="34" charset="-122"/>
                <a:cs typeface="Arial" pitchFamily="34" charset="0"/>
              </a:rPr>
              <a:t>3. In order to prevent the user from entering the cleaning mode by mistake, the symmetric encryption technology is adopted to give better user experience. </a:t>
            </a:r>
            <a:endParaRPr lang="en-US" altLang="zh-CN" dirty="0">
              <a:latin typeface="Arial" pitchFamily="34" charset="0"/>
              <a:ea typeface="微软雅黑" pitchFamily="34" charset="-122"/>
              <a:cs typeface="Arial" pitchFamily="34" charset="0"/>
            </a:endParaRPr>
          </a:p>
        </p:txBody>
      </p:sp>
      <p:grpSp>
        <p:nvGrpSpPr>
          <p:cNvPr id="5" name="组合 4"/>
          <p:cNvGrpSpPr/>
          <p:nvPr/>
        </p:nvGrpSpPr>
        <p:grpSpPr>
          <a:xfrm>
            <a:off x="10420350" y="2585309"/>
            <a:ext cx="1550847" cy="2119745"/>
            <a:chOff x="5125302" y="4227201"/>
            <a:chExt cx="1694290" cy="2629912"/>
          </a:xfrm>
        </p:grpSpPr>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2408" y="4227201"/>
              <a:ext cx="1447184" cy="221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图片 14"/>
            <p:cNvPicPr>
              <a:picLocks noChangeAspect="1"/>
            </p:cNvPicPr>
            <p:nvPr/>
          </p:nvPicPr>
          <p:blipFill>
            <a:blip r:embed="rId6" cstate="print">
              <a:clrChange>
                <a:clrFrom>
                  <a:srgbClr val="F2F2F2"/>
                </a:clrFrom>
                <a:clrTo>
                  <a:srgbClr val="F2F2F2">
                    <a:alpha val="0"/>
                  </a:srgbClr>
                </a:clrTo>
              </a:clrChange>
              <a:extLst>
                <a:ext uri="{28A0092B-C50C-407E-A947-70E740481C1C}">
                  <a14:useLocalDpi xmlns:a14="http://schemas.microsoft.com/office/drawing/2010/main" val="0"/>
                </a:ext>
              </a:extLst>
            </a:blip>
            <a:srcRect t="5109" b="2"/>
            <a:stretch>
              <a:fillRect/>
            </a:stretch>
          </p:blipFill>
          <p:spPr bwMode="auto">
            <a:xfrm>
              <a:off x="5125302" y="6122101"/>
              <a:ext cx="35718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组合 28"/>
          <p:cNvGrpSpPr/>
          <p:nvPr/>
        </p:nvGrpSpPr>
        <p:grpSpPr>
          <a:xfrm>
            <a:off x="10337800" y="-38100"/>
            <a:ext cx="1854200" cy="833747"/>
            <a:chOff x="10337800" y="-38100"/>
            <a:chExt cx="1854200" cy="833747"/>
          </a:xfrm>
        </p:grpSpPr>
        <p:sp>
          <p:nvSpPr>
            <p:cNvPr id="30"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1"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7515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格力中央空调-彩色.png"/>
          <p:cNvPicPr>
            <a:picLocks noChangeAspect="1"/>
          </p:cNvPicPr>
          <p:nvPr/>
        </p:nvPicPr>
        <p:blipFill>
          <a:blip r:embed="rId2" cstate="print"/>
          <a:stretch>
            <a:fillRect/>
          </a:stretch>
        </p:blipFill>
        <p:spPr>
          <a:xfrm>
            <a:off x="219213" y="131797"/>
            <a:ext cx="1635601" cy="504150"/>
          </a:xfrm>
          <a:prstGeom prst="rect">
            <a:avLst/>
          </a:prstGeom>
        </p:spPr>
      </p:pic>
      <p:sp>
        <p:nvSpPr>
          <p:cNvPr id="12"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3" name="矩形 12"/>
          <p:cNvSpPr/>
          <p:nvPr/>
        </p:nvSpPr>
        <p:spPr>
          <a:xfrm>
            <a:off x="1899993" y="232717"/>
            <a:ext cx="356700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Convenient installation</a:t>
            </a:r>
          </a:p>
        </p:txBody>
      </p:sp>
      <p:sp>
        <p:nvSpPr>
          <p:cNvPr id="14" name="矩形 13"/>
          <p:cNvSpPr/>
          <p:nvPr/>
        </p:nvSpPr>
        <p:spPr>
          <a:xfrm>
            <a:off x="0" y="835967"/>
            <a:ext cx="12192000"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Efficient management</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Low-temp </a:t>
            </a:r>
            <a:r>
              <a:rPr lang="en-US" altLang="zh-CN" sz="2400" b="1" dirty="0" smtClean="0">
                <a:solidFill>
                  <a:srgbClr val="FF0000"/>
                </a:solidFill>
                <a:latin typeface="Arial" pitchFamily="34" charset="0"/>
                <a:ea typeface="微软雅黑" pitchFamily="34" charset="-122"/>
                <a:cs typeface="Arial" pitchFamily="34" charset="0"/>
              </a:rPr>
              <a:t>anti-freezing function</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24" name="Rectangle 5"/>
          <p:cNvSpPr>
            <a:spLocks noChangeArrowheads="1"/>
          </p:cNvSpPr>
          <p:nvPr/>
        </p:nvSpPr>
        <p:spPr bwMode="auto">
          <a:xfrm>
            <a:off x="313146" y="1209150"/>
            <a:ext cx="1156570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rgbClr val="FFCC66"/>
              </a:buClr>
              <a:buFont typeface="Wingdings" pitchFamily="2" charset="2"/>
              <a:buNone/>
            </a:pPr>
            <a:r>
              <a:rPr kumimoji="1" lang="en-US" altLang="zh-CN" sz="1600" dirty="0" smtClean="0">
                <a:latin typeface="微软雅黑" panose="020B0503020204020204" pitchFamily="34" charset="-122"/>
                <a:ea typeface="微软雅黑" panose="020B0503020204020204" pitchFamily="34" charset="-122"/>
                <a:cs typeface="Arial" pitchFamily="34" charset="0"/>
              </a:rPr>
              <a:t>In winter when outdoor temp is below 0</a:t>
            </a:r>
            <a:r>
              <a:rPr kumimoji="1" lang="zh-CN" altLang="en-US" sz="1600" dirty="0" smtClean="0">
                <a:latin typeface="微软雅黑" panose="020B0503020204020204" pitchFamily="34" charset="-122"/>
                <a:ea typeface="微软雅黑" panose="020B0503020204020204" pitchFamily="34" charset="-122"/>
                <a:cs typeface="Arial" pitchFamily="34" charset="0"/>
              </a:rPr>
              <a:t>℃ </a:t>
            </a:r>
            <a:r>
              <a:rPr kumimoji="1" lang="en-US" altLang="zh-CN" sz="1600" dirty="0" smtClean="0">
                <a:latin typeface="微软雅黑" panose="020B0503020204020204" pitchFamily="34" charset="-122"/>
                <a:ea typeface="微软雅黑" panose="020B0503020204020204" pitchFamily="34" charset="-122"/>
                <a:cs typeface="Arial" pitchFamily="34" charset="0"/>
              </a:rPr>
              <a:t>and you need to go out for a long time, in order to prevent the indoor units from freezing, you can enable “Absence” function to keep the indoor temp. at</a:t>
            </a:r>
            <a:r>
              <a:rPr kumimoji="1" lang="zh-CN" altLang="en-US" sz="1600" dirty="0" smtClean="0">
                <a:latin typeface="微软雅黑" panose="020B0503020204020204" pitchFamily="34" charset="-122"/>
                <a:ea typeface="微软雅黑" panose="020B0503020204020204" pitchFamily="34" charset="-122"/>
                <a:cs typeface="Arial" pitchFamily="34" charset="0"/>
              </a:rPr>
              <a:t> </a:t>
            </a:r>
            <a:r>
              <a:rPr kumimoji="1" lang="en-US" altLang="zh-CN" sz="1600" dirty="0" smtClean="0">
                <a:latin typeface="微软雅黑" panose="020B0503020204020204" pitchFamily="34" charset="-122"/>
                <a:ea typeface="微软雅黑" panose="020B0503020204020204" pitchFamily="34" charset="-122"/>
                <a:cs typeface="Arial" pitchFamily="34" charset="0"/>
              </a:rPr>
              <a:t>8~12</a:t>
            </a:r>
            <a:r>
              <a:rPr kumimoji="1" lang="zh-CN" altLang="en-US" sz="1600" dirty="0" smtClean="0">
                <a:latin typeface="微软雅黑" panose="020B0503020204020204" pitchFamily="34" charset="-122"/>
                <a:ea typeface="微软雅黑" panose="020B0503020204020204" pitchFamily="34" charset="-122"/>
                <a:cs typeface="Arial" pitchFamily="34" charset="0"/>
              </a:rPr>
              <a:t>℃</a:t>
            </a:r>
            <a:r>
              <a:rPr kumimoji="1" lang="en-US" altLang="zh-CN" sz="1600" dirty="0" smtClean="0">
                <a:latin typeface="微软雅黑" panose="020B0503020204020204" pitchFamily="34" charset="-122"/>
                <a:ea typeface="微软雅黑" panose="020B0503020204020204" pitchFamily="34" charset="-122"/>
                <a:cs typeface="Arial" pitchFamily="34" charset="0"/>
              </a:rPr>
              <a:t>.</a:t>
            </a:r>
            <a:endParaRPr kumimoji="1" lang="zh-CN" altLang="en-US" sz="1600" dirty="0">
              <a:latin typeface="微软雅黑" panose="020B0503020204020204" pitchFamily="34" charset="-122"/>
              <a:ea typeface="微软雅黑" panose="020B0503020204020204" pitchFamily="34" charset="-122"/>
              <a:cs typeface="Arial" pitchFamily="34" charset="0"/>
            </a:endParaRPr>
          </a:p>
        </p:txBody>
      </p:sp>
      <p:sp>
        <p:nvSpPr>
          <p:cNvPr id="25" name="Rectangle 6"/>
          <p:cNvSpPr>
            <a:spLocks noChangeArrowheads="1"/>
          </p:cNvSpPr>
          <p:nvPr/>
        </p:nvSpPr>
        <p:spPr bwMode="auto">
          <a:xfrm>
            <a:off x="313146" y="1761470"/>
            <a:ext cx="11154953" cy="57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20000"/>
              </a:spcBef>
              <a:buClr>
                <a:srgbClr val="FFCC66"/>
              </a:buClr>
            </a:pPr>
            <a:r>
              <a:rPr kumimoji="1" lang="en-US" altLang="zh-CN" sz="1600" dirty="0" smtClean="0">
                <a:latin typeface="Arial" pitchFamily="34" charset="0"/>
                <a:ea typeface="微软雅黑" pitchFamily="34" charset="-122"/>
                <a:cs typeface="Arial" pitchFamily="34" charset="0"/>
              </a:rPr>
              <a:t>Note: This function requires that the total capacity of the indoor units does not exceed 100% of the rated capacity of the outdoor unit, and the outdoor temp. is not lower than -20</a:t>
            </a:r>
            <a:r>
              <a:rPr kumimoji="1" lang="zh-CN" altLang="en-US" sz="1600" dirty="0" smtClean="0">
                <a:latin typeface="Arial" pitchFamily="34" charset="0"/>
                <a:ea typeface="微软雅黑" pitchFamily="34" charset="-122"/>
                <a:cs typeface="Arial" pitchFamily="34" charset="0"/>
              </a:rPr>
              <a:t>℃</a:t>
            </a:r>
            <a:r>
              <a:rPr kumimoji="1" lang="en-US" altLang="zh-CN" sz="1600" dirty="0" smtClean="0">
                <a:latin typeface="Arial" pitchFamily="34" charset="0"/>
                <a:ea typeface="微软雅黑" pitchFamily="34" charset="-122"/>
                <a:cs typeface="Arial" pitchFamily="34" charset="0"/>
              </a:rPr>
              <a:t>. </a:t>
            </a:r>
            <a:endParaRPr kumimoji="1" lang="zh-CN" altLang="en-US" sz="1600" dirty="0">
              <a:latin typeface="Arial" pitchFamily="34" charset="0"/>
              <a:ea typeface="微软雅黑" pitchFamily="34" charset="-122"/>
              <a:cs typeface="Arial" pitchFamily="34" charset="0"/>
            </a:endParaRPr>
          </a:p>
        </p:txBody>
      </p:sp>
      <p:sp>
        <p:nvSpPr>
          <p:cNvPr id="27" name="矩形 26"/>
          <p:cNvSpPr/>
          <p:nvPr/>
        </p:nvSpPr>
        <p:spPr>
          <a:xfrm>
            <a:off x="-1" y="2330087"/>
            <a:ext cx="10877797"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Efficient management——</a:t>
            </a:r>
            <a:r>
              <a:rPr lang="en-US" altLang="zh-CN" sz="2400" b="1" dirty="0" smtClean="0">
                <a:solidFill>
                  <a:srgbClr val="FF0000"/>
                </a:solidFill>
                <a:latin typeface="Arial" pitchFamily="34" charset="0"/>
                <a:ea typeface="微软雅黑" pitchFamily="34" charset="-122"/>
                <a:cs typeface="Arial" pitchFamily="34" charset="0"/>
              </a:rPr>
              <a:t>SETBACK function</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28" name="Rectangle 5"/>
          <p:cNvSpPr>
            <a:spLocks noChangeArrowheads="1"/>
          </p:cNvSpPr>
          <p:nvPr/>
        </p:nvSpPr>
        <p:spPr bwMode="auto">
          <a:xfrm>
            <a:off x="324885" y="2698154"/>
            <a:ext cx="1101593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hangingPunct="0">
              <a:spcBef>
                <a:spcPct val="20000"/>
              </a:spcBef>
              <a:buClr>
                <a:srgbClr val="FFCC66"/>
              </a:buClr>
              <a:buFont typeface="Wingdings" pitchFamily="2" charset="2"/>
              <a:buNone/>
            </a:pPr>
            <a:r>
              <a:rPr kumimoji="1" lang="en-US" altLang="zh-CN" sz="1600" dirty="0" smtClean="0">
                <a:latin typeface="Arial" pitchFamily="34" charset="0"/>
                <a:ea typeface="微软雅黑" pitchFamily="34" charset="-122"/>
                <a:cs typeface="Arial" pitchFamily="34" charset="0"/>
              </a:rPr>
              <a:t>In places that require high degree of comfort, such as a star-rated hotel or a high-end office area, you can start the SETBACK function. Even if the unit is turned off, it can automatically judge room temperature and start running accordingly, ensuring temperature control in unmanned areas and improving the degree of comfort.</a:t>
            </a:r>
            <a:endParaRPr kumimoji="1" lang="zh-CN" altLang="en-US" sz="1600" dirty="0">
              <a:latin typeface="Arial" pitchFamily="34" charset="0"/>
              <a:ea typeface="微软雅黑" pitchFamily="34" charset="-122"/>
              <a:cs typeface="Arial" pitchFamily="34" charset="0"/>
            </a:endParaRPr>
          </a:p>
        </p:txBody>
      </p:sp>
      <p:sp>
        <p:nvSpPr>
          <p:cNvPr id="33" name="Rectangle 6"/>
          <p:cNvSpPr>
            <a:spLocks noChangeArrowheads="1"/>
          </p:cNvSpPr>
          <p:nvPr/>
        </p:nvSpPr>
        <p:spPr bwMode="auto">
          <a:xfrm>
            <a:off x="324885" y="3505249"/>
            <a:ext cx="1101593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20000"/>
              </a:spcBef>
              <a:buClr>
                <a:srgbClr val="FFCC66"/>
              </a:buClr>
            </a:pPr>
            <a:r>
              <a:rPr kumimoji="1" lang="en-US" altLang="zh-CN" sz="1600" dirty="0" smtClean="0">
                <a:latin typeface="Arial" pitchFamily="34" charset="0"/>
                <a:ea typeface="微软雅黑" pitchFamily="34" charset="-122"/>
                <a:cs typeface="Arial" pitchFamily="34" charset="0"/>
              </a:rPr>
              <a:t>Note: Applicable to XK79 wired controller. In addition, the total rated capacity of the indoor units should not exceed 100% of the rated capacity of the outdoor unit.</a:t>
            </a:r>
            <a:endParaRPr kumimoji="1" lang="zh-CN" altLang="en-US" sz="1600" dirty="0">
              <a:latin typeface="Arial" pitchFamily="34" charset="0"/>
              <a:ea typeface="微软雅黑" pitchFamily="34" charset="-122"/>
              <a:cs typeface="Arial" pitchFamily="34" charset="0"/>
            </a:endParaRPr>
          </a:p>
        </p:txBody>
      </p:sp>
      <p:sp>
        <p:nvSpPr>
          <p:cNvPr id="15" name="矩形 14"/>
          <p:cNvSpPr/>
          <p:nvPr/>
        </p:nvSpPr>
        <p:spPr>
          <a:xfrm>
            <a:off x="-19567" y="4034789"/>
            <a:ext cx="10267971" cy="461665"/>
          </a:xfrm>
          <a:prstGeom prst="rect">
            <a:avLst/>
          </a:prstGeom>
        </p:spPr>
        <p:txBody>
          <a:bodyPr wrap="square">
            <a:spAutoFit/>
          </a:bodyPr>
          <a:lstStyle/>
          <a:p>
            <a:r>
              <a:rPr lang="zh-CN" altLang="en-US" sz="2400" b="1" dirty="0" smtClean="0">
                <a:latin typeface="Arial" pitchFamily="34" charset="0"/>
                <a:ea typeface="微软雅黑" pitchFamily="34" charset="-122"/>
                <a:cs typeface="Arial" pitchFamily="34" charset="0"/>
              </a:rPr>
              <a:t>④</a:t>
            </a:r>
            <a:r>
              <a:rPr lang="en-US" altLang="zh-CN" sz="2400" b="1" dirty="0" smtClean="0">
                <a:latin typeface="Arial" pitchFamily="34" charset="0"/>
                <a:ea typeface="微软雅黑" pitchFamily="34" charset="-122"/>
                <a:cs typeface="Arial" pitchFamily="34" charset="0"/>
              </a:rPr>
              <a:t>Efficient management——</a:t>
            </a:r>
            <a:r>
              <a:rPr lang="en-US" altLang="zh-CN" sz="2400" b="1" dirty="0" smtClean="0">
                <a:solidFill>
                  <a:srgbClr val="FF0000"/>
                </a:solidFill>
                <a:latin typeface="Arial" pitchFamily="34" charset="0"/>
                <a:ea typeface="微软雅黑" pitchFamily="34" charset="-122"/>
                <a:cs typeface="Arial" pitchFamily="34" charset="0"/>
              </a:rPr>
              <a:t>4-season operation</a:t>
            </a:r>
            <a:endParaRPr lang="zh-CN" altLang="en-US" sz="2400" b="1" dirty="0">
              <a:solidFill>
                <a:srgbClr val="FF0000"/>
              </a:solidFill>
              <a:latin typeface="Arial" pitchFamily="34" charset="0"/>
              <a:ea typeface="微软雅黑" pitchFamily="34" charset="-122"/>
              <a:cs typeface="Arial" pitchFamily="34" charset="0"/>
            </a:endParaRPr>
          </a:p>
        </p:txBody>
      </p:sp>
      <p:sp>
        <p:nvSpPr>
          <p:cNvPr id="16" name="Rectangle 5"/>
          <p:cNvSpPr>
            <a:spLocks noChangeArrowheads="1"/>
          </p:cNvSpPr>
          <p:nvPr/>
        </p:nvSpPr>
        <p:spPr bwMode="auto">
          <a:xfrm>
            <a:off x="324886" y="4430202"/>
            <a:ext cx="3716704" cy="132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hangingPunct="0">
              <a:spcBef>
                <a:spcPct val="20000"/>
              </a:spcBef>
              <a:buClr>
                <a:srgbClr val="FFCC66"/>
              </a:buClr>
              <a:buFont typeface="Wingdings" pitchFamily="2" charset="2"/>
              <a:buNone/>
            </a:pPr>
            <a:r>
              <a:rPr kumimoji="1" lang="en-US" altLang="zh-CN" sz="1600" dirty="0" smtClean="0">
                <a:latin typeface="Arial" pitchFamily="34" charset="0"/>
                <a:ea typeface="微软雅黑" pitchFamily="34" charset="-122"/>
                <a:cs typeface="Arial" pitchFamily="34" charset="0"/>
              </a:rPr>
              <a:t>No additional accessories are needed. By operating on the outdoor unit, you can set the overall operation mode to realize centralized management and save energy.</a:t>
            </a:r>
            <a:endParaRPr kumimoji="1" lang="zh-CN" altLang="en-US" sz="1600" dirty="0">
              <a:latin typeface="Arial" pitchFamily="34" charset="0"/>
              <a:ea typeface="微软雅黑" pitchFamily="34" charset="-122"/>
              <a:cs typeface="Arial" pitchFamily="34" charset="0"/>
            </a:endParaRPr>
          </a:p>
        </p:txBody>
      </p:sp>
      <p:grpSp>
        <p:nvGrpSpPr>
          <p:cNvPr id="40" name="组合 39"/>
          <p:cNvGrpSpPr/>
          <p:nvPr/>
        </p:nvGrpSpPr>
        <p:grpSpPr>
          <a:xfrm>
            <a:off x="10337800" y="-38100"/>
            <a:ext cx="1854200" cy="833747"/>
            <a:chOff x="10337800" y="-38100"/>
            <a:chExt cx="1854200" cy="833747"/>
          </a:xfrm>
        </p:grpSpPr>
        <p:sp>
          <p:nvSpPr>
            <p:cNvPr id="41" name="矩形 60"/>
            <p:cNvSpPr>
              <a:spLocks noChangeArrowheads="1"/>
            </p:cNvSpPr>
            <p:nvPr/>
          </p:nvSpPr>
          <p:spPr bwMode="auto">
            <a:xfrm>
              <a:off x="10337800" y="-38100"/>
              <a:ext cx="1854200" cy="833747"/>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2" name="文本框 61"/>
            <p:cNvSpPr txBox="1">
              <a:spLocks noChangeArrowheads="1"/>
            </p:cNvSpPr>
            <p:nvPr/>
          </p:nvSpPr>
          <p:spPr bwMode="auto">
            <a:xfrm>
              <a:off x="10420350" y="106875"/>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Features</a:t>
              </a:r>
              <a:endParaRPr lang="zh-CN" altLang="en-US" sz="2800" b="1" dirty="0">
                <a:solidFill>
                  <a:srgbClr val="FFFFFF"/>
                </a:solidFill>
                <a:latin typeface="Arial" pitchFamily="34" charset="0"/>
                <a:ea typeface="微软雅黑" pitchFamily="34" charset="-122"/>
                <a:cs typeface="Arial" pitchFamily="34" charset="0"/>
              </a:endParaRPr>
            </a:p>
          </p:txBody>
        </p:sp>
      </p:grpSp>
      <p:grpSp>
        <p:nvGrpSpPr>
          <p:cNvPr id="4" name="组合 3"/>
          <p:cNvGrpSpPr/>
          <p:nvPr/>
        </p:nvGrpSpPr>
        <p:grpSpPr>
          <a:xfrm>
            <a:off x="4126130" y="4263674"/>
            <a:ext cx="7341969" cy="2505693"/>
            <a:chOff x="4126130" y="4326429"/>
            <a:chExt cx="7341969" cy="2505693"/>
          </a:xfrm>
        </p:grpSpPr>
        <p:grpSp>
          <p:nvGrpSpPr>
            <p:cNvPr id="3" name="组合 2"/>
            <p:cNvGrpSpPr/>
            <p:nvPr/>
          </p:nvGrpSpPr>
          <p:grpSpPr>
            <a:xfrm>
              <a:off x="4251366" y="4326429"/>
              <a:ext cx="7216733" cy="2505693"/>
              <a:chOff x="4251366" y="4326429"/>
              <a:chExt cx="7216733" cy="2505693"/>
            </a:xfrm>
          </p:grpSpPr>
          <p:grpSp>
            <p:nvGrpSpPr>
              <p:cNvPr id="18" name="组合 17"/>
              <p:cNvGrpSpPr/>
              <p:nvPr/>
            </p:nvGrpSpPr>
            <p:grpSpPr>
              <a:xfrm>
                <a:off x="4251366" y="4326429"/>
                <a:ext cx="7216733" cy="2505693"/>
                <a:chOff x="1166568" y="1806076"/>
                <a:chExt cx="9971332" cy="4455024"/>
              </a:xfrm>
            </p:grpSpPr>
            <p:grpSp>
              <p:nvGrpSpPr>
                <p:cNvPr id="19" name="组合 18"/>
                <p:cNvGrpSpPr/>
                <p:nvPr/>
              </p:nvGrpSpPr>
              <p:grpSpPr>
                <a:xfrm>
                  <a:off x="4686300" y="2155825"/>
                  <a:ext cx="3067050" cy="4019550"/>
                  <a:chOff x="4686300" y="2155825"/>
                  <a:chExt cx="3067050" cy="4019550"/>
                </a:xfrm>
              </p:grpSpPr>
              <p:pic>
                <p:nvPicPr>
                  <p:cNvPr id="3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2155825"/>
                    <a:ext cx="306705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5662" y="2215155"/>
                    <a:ext cx="725488" cy="860879"/>
                  </a:xfrm>
                  <a:prstGeom prst="rect">
                    <a:avLst/>
                  </a:prstGeom>
                </p:spPr>
              </p:pic>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337" y="2206808"/>
                    <a:ext cx="725488" cy="860879"/>
                  </a:xfrm>
                  <a:prstGeom prst="rect">
                    <a:avLst/>
                  </a:prstGeom>
                </p:spPr>
              </p:pic>
            </p:grpSp>
            <p:grpSp>
              <p:nvGrpSpPr>
                <p:cNvPr id="20" name="组合 19"/>
                <p:cNvGrpSpPr/>
                <p:nvPr/>
              </p:nvGrpSpPr>
              <p:grpSpPr>
                <a:xfrm>
                  <a:off x="8175625" y="1903880"/>
                  <a:ext cx="2962275" cy="4357220"/>
                  <a:chOff x="8175625" y="1903880"/>
                  <a:chExt cx="2962275" cy="4357220"/>
                </a:xfrm>
              </p:grpSpPr>
              <p:pic>
                <p:nvPicPr>
                  <p:cNvPr id="3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5625" y="2155825"/>
                    <a:ext cx="29622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图片 4" descr="1-2.png"/>
                  <p:cNvPicPr>
                    <a:picLocks noChangeAspect="1" noChangeArrowheads="1"/>
                  </p:cNvPicPr>
                  <p:nvPr/>
                </p:nvPicPr>
                <p:blipFill>
                  <a:blip r:embed="rId6"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035129" y="1903880"/>
                    <a:ext cx="896693" cy="45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718" y="2341796"/>
                    <a:ext cx="725488" cy="860879"/>
                  </a:xfrm>
                  <a:prstGeom prst="rect">
                    <a:avLst/>
                  </a:prstGeom>
                </p:spPr>
              </p:pic>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5393" y="2333449"/>
                    <a:ext cx="725488" cy="860879"/>
                  </a:xfrm>
                  <a:prstGeom prst="rect">
                    <a:avLst/>
                  </a:prstGeom>
                </p:spPr>
              </p:pic>
            </p:grpSp>
            <p:grpSp>
              <p:nvGrpSpPr>
                <p:cNvPr id="21" name="组合 20"/>
                <p:cNvGrpSpPr/>
                <p:nvPr/>
              </p:nvGrpSpPr>
              <p:grpSpPr>
                <a:xfrm>
                  <a:off x="1166568" y="1806076"/>
                  <a:ext cx="3067050" cy="4369299"/>
                  <a:chOff x="1166568" y="1806076"/>
                  <a:chExt cx="3067050" cy="4369299"/>
                </a:xfrm>
              </p:grpSpPr>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568" y="2155825"/>
                    <a:ext cx="306705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图片 4" descr="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2800" y="1806076"/>
                    <a:ext cx="896693" cy="45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1318" y="2215155"/>
                    <a:ext cx="725488" cy="860879"/>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93" y="2206808"/>
                    <a:ext cx="725488" cy="860879"/>
                  </a:xfrm>
                  <a:prstGeom prst="rect">
                    <a:avLst/>
                  </a:prstGeom>
                </p:spPr>
              </p:pic>
            </p:grpSp>
          </p:grpSp>
          <p:sp>
            <p:nvSpPr>
              <p:cNvPr id="2" name="矩形 1"/>
              <p:cNvSpPr/>
              <p:nvPr/>
            </p:nvSpPr>
            <p:spPr bwMode="auto">
              <a:xfrm>
                <a:off x="4385307" y="6323107"/>
                <a:ext cx="536560" cy="2804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6" name="矩形 45"/>
              <p:cNvSpPr/>
              <p:nvPr/>
            </p:nvSpPr>
            <p:spPr bwMode="auto">
              <a:xfrm>
                <a:off x="6907253" y="6323107"/>
                <a:ext cx="536560" cy="2804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47" name="矩形 46"/>
              <p:cNvSpPr/>
              <p:nvPr/>
            </p:nvSpPr>
            <p:spPr bwMode="auto">
              <a:xfrm>
                <a:off x="9380668" y="6366237"/>
                <a:ext cx="536560" cy="2804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grpSp>
        <p:sp>
          <p:nvSpPr>
            <p:cNvPr id="43" name="矩形 42"/>
            <p:cNvSpPr/>
            <p:nvPr/>
          </p:nvSpPr>
          <p:spPr bwMode="auto">
            <a:xfrm>
              <a:off x="4126130" y="6265273"/>
              <a:ext cx="900777" cy="396105"/>
            </a:xfrm>
            <a:prstGeom prst="rect">
              <a:avLst/>
            </a:prstGeom>
            <a:noFill/>
            <a:ln>
              <a:no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000" b="0" i="0" u="none" strike="noStrike" cap="none" normalizeH="0" baseline="0" dirty="0" smtClean="0">
                  <a:ln>
                    <a:noFill/>
                  </a:ln>
                  <a:solidFill>
                    <a:schemeClr val="tx1"/>
                  </a:solidFill>
                  <a:effectLst/>
                  <a:latin typeface="Arial" pitchFamily="34" charset="0"/>
                  <a:ea typeface="微软雅黑" pitchFamily="34" charset="-122"/>
                  <a:cs typeface="Arial" pitchFamily="34" charset="0"/>
                </a:rPr>
                <a:t>Lock cooling in summer</a:t>
              </a:r>
              <a:endParaRPr kumimoji="0" lang="zh-CN" altLang="en-US" sz="1000" b="0" i="0" u="none" strike="noStrike" cap="none" normalizeH="0" baseline="0" dirty="0" smtClean="0">
                <a:ln>
                  <a:noFill/>
                </a:ln>
                <a:solidFill>
                  <a:schemeClr val="tx1"/>
                </a:solidFill>
                <a:effectLst/>
                <a:latin typeface="Arial" pitchFamily="34" charset="0"/>
                <a:ea typeface="微软雅黑" pitchFamily="34" charset="-122"/>
                <a:cs typeface="Arial" pitchFamily="34" charset="0"/>
              </a:endParaRPr>
            </a:p>
          </p:txBody>
        </p:sp>
        <p:sp>
          <p:nvSpPr>
            <p:cNvPr id="44" name="矩形 43"/>
            <p:cNvSpPr/>
            <p:nvPr/>
          </p:nvSpPr>
          <p:spPr bwMode="auto">
            <a:xfrm>
              <a:off x="9127025" y="6306218"/>
              <a:ext cx="900777" cy="264292"/>
            </a:xfrm>
            <a:prstGeom prst="rect">
              <a:avLst/>
            </a:prstGeom>
            <a:noFill/>
            <a:ln>
              <a:no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000" b="0" i="0" u="none" strike="noStrike" cap="none" normalizeH="0" baseline="0" dirty="0" smtClean="0">
                  <a:ln>
                    <a:noFill/>
                  </a:ln>
                  <a:solidFill>
                    <a:schemeClr val="tx1"/>
                  </a:solidFill>
                  <a:effectLst/>
                  <a:latin typeface="Arial" pitchFamily="34" charset="0"/>
                  <a:ea typeface="微软雅黑" pitchFamily="34" charset="-122"/>
                  <a:cs typeface="Arial" pitchFamily="34" charset="0"/>
                </a:rPr>
                <a:t>Lock heating in winter</a:t>
              </a:r>
              <a:endParaRPr kumimoji="0" lang="zh-CN" altLang="en-US" sz="1000" b="0" i="0" u="none" strike="noStrike" cap="none" normalizeH="0" baseline="0" dirty="0" smtClean="0">
                <a:ln>
                  <a:noFill/>
                </a:ln>
                <a:solidFill>
                  <a:schemeClr val="tx1"/>
                </a:solidFill>
                <a:effectLst/>
                <a:latin typeface="Arial" pitchFamily="34" charset="0"/>
                <a:ea typeface="微软雅黑" pitchFamily="34" charset="-122"/>
                <a:cs typeface="Arial" pitchFamily="34" charset="0"/>
              </a:endParaRPr>
            </a:p>
          </p:txBody>
        </p:sp>
        <p:sp>
          <p:nvSpPr>
            <p:cNvPr id="45" name="矩形 44"/>
            <p:cNvSpPr/>
            <p:nvPr/>
          </p:nvSpPr>
          <p:spPr bwMode="auto">
            <a:xfrm>
              <a:off x="6367905" y="6271719"/>
              <a:ext cx="1224718" cy="264292"/>
            </a:xfrm>
            <a:prstGeom prst="rect">
              <a:avLst/>
            </a:prstGeom>
            <a:noFill/>
            <a:ln>
              <a:no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000" b="0" i="0" u="none" strike="noStrike" cap="none" normalizeH="0" baseline="0" dirty="0" smtClean="0">
                  <a:ln>
                    <a:noFill/>
                  </a:ln>
                  <a:solidFill>
                    <a:schemeClr val="tx1"/>
                  </a:solidFill>
                  <a:effectLst/>
                  <a:latin typeface="Arial" pitchFamily="34" charset="0"/>
                  <a:ea typeface="微软雅黑" pitchFamily="34" charset="-122"/>
                  <a:cs typeface="Arial" pitchFamily="34" charset="0"/>
                </a:rPr>
                <a:t>Lock</a:t>
              </a:r>
              <a:r>
                <a:rPr kumimoji="0" lang="en-US" altLang="zh-CN" sz="1000" b="0" i="0" u="none" strike="noStrike" cap="none" normalizeH="0" dirty="0" smtClean="0">
                  <a:ln>
                    <a:noFill/>
                  </a:ln>
                  <a:solidFill>
                    <a:schemeClr val="tx1"/>
                  </a:solidFill>
                  <a:effectLst/>
                  <a:latin typeface="Arial" pitchFamily="34" charset="0"/>
                  <a:ea typeface="微软雅黑" pitchFamily="34" charset="-122"/>
                  <a:cs typeface="Arial" pitchFamily="34" charset="0"/>
                </a:rPr>
                <a:t> air supply in transition season</a:t>
              </a:r>
              <a:endParaRPr kumimoji="0" lang="zh-CN" altLang="en-US" sz="1000" b="0" i="0" u="none" strike="noStrike" cap="none" normalizeH="0" baseline="0" dirty="0" smtClean="0">
                <a:ln>
                  <a:noFill/>
                </a:ln>
                <a:solidFill>
                  <a:schemeClr val="tx1"/>
                </a:solidFill>
                <a:effectLst/>
                <a:latin typeface="Arial" pitchFamily="34" charset="0"/>
                <a:ea typeface="微软雅黑" pitchFamily="34" charset="-122"/>
                <a:cs typeface="Arial" pitchFamily="34" charset="0"/>
              </a:endParaRPr>
            </a:p>
          </p:txBody>
        </p:sp>
      </p:grpSp>
    </p:spTree>
    <p:extLst>
      <p:ext uri="{BB962C8B-B14F-4D97-AF65-F5344CB8AC3E}">
        <p14:creationId xmlns:p14="http://schemas.microsoft.com/office/powerpoint/2010/main" val="32205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格力中央空调-彩色.png"/>
          <p:cNvPicPr>
            <a:picLocks noChangeAspect="1"/>
          </p:cNvPicPr>
          <p:nvPr/>
        </p:nvPicPr>
        <p:blipFill>
          <a:blip r:embed="rId2" cstate="print"/>
          <a:stretch>
            <a:fillRect/>
          </a:stretch>
        </p:blipFill>
        <p:spPr>
          <a:xfrm>
            <a:off x="10353813" y="182597"/>
            <a:ext cx="1635601" cy="504150"/>
          </a:xfrm>
          <a:prstGeom prst="rect">
            <a:avLst/>
          </a:prstGeom>
        </p:spPr>
      </p:pic>
      <p:pic>
        <p:nvPicPr>
          <p:cNvPr id="13" name="图片 12" descr="让世界爱上中国造-彩色.png"/>
          <p:cNvPicPr>
            <a:picLocks noChangeAspect="1"/>
          </p:cNvPicPr>
          <p:nvPr/>
        </p:nvPicPr>
        <p:blipFill>
          <a:blip r:embed="rId3" cstate="print"/>
          <a:stretch>
            <a:fillRect/>
          </a:stretch>
        </p:blipFill>
        <p:spPr>
          <a:xfrm>
            <a:off x="134473" y="130629"/>
            <a:ext cx="2247066" cy="593766"/>
          </a:xfrm>
          <a:prstGeom prst="rect">
            <a:avLst/>
          </a:prstGeom>
        </p:spPr>
      </p:pic>
      <p:sp>
        <p:nvSpPr>
          <p:cNvPr id="54" name="淘宝店chenying0907出品 29"/>
          <p:cNvSpPr/>
          <p:nvPr/>
        </p:nvSpPr>
        <p:spPr>
          <a:xfrm>
            <a:off x="8733530"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grpSp>
        <p:nvGrpSpPr>
          <p:cNvPr id="55" name="淘宝店chenying0907出品 30"/>
          <p:cNvGrpSpPr/>
          <p:nvPr/>
        </p:nvGrpSpPr>
        <p:grpSpPr>
          <a:xfrm>
            <a:off x="4077325" y="2184739"/>
            <a:ext cx="1903750" cy="829494"/>
            <a:chOff x="4077325" y="2184739"/>
            <a:chExt cx="1903750" cy="829494"/>
          </a:xfrm>
        </p:grpSpPr>
        <p:sp>
          <p:nvSpPr>
            <p:cNvPr id="56" name="淘宝店chenying0907出品 31"/>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57" name="淘宝店chenying0907出品 32"/>
            <p:cNvSpPr txBox="1"/>
            <p:nvPr/>
          </p:nvSpPr>
          <p:spPr>
            <a:xfrm>
              <a:off x="4077325" y="2307098"/>
              <a:ext cx="1903750" cy="584775"/>
            </a:xfrm>
            <a:prstGeom prst="rect">
              <a:avLst/>
            </a:prstGeom>
            <a:noFill/>
          </p:spPr>
          <p:txBody>
            <a:bodyPr wrap="square" rtlCol="0">
              <a:spAutoFit/>
            </a:bodyPr>
            <a:lstStyle/>
            <a:p>
              <a:r>
                <a:rPr lang="en-US" altLang="zh-CN" sz="3200" b="1" dirty="0" smtClean="0">
                  <a:solidFill>
                    <a:schemeClr val="bg1"/>
                  </a:solidFill>
                  <a:latin typeface="Arial" pitchFamily="34" charset="0"/>
                  <a:ea typeface="微软雅黑" panose="020B0503020204020204" pitchFamily="34" charset="-122"/>
                  <a:cs typeface="Arial" pitchFamily="34" charset="0"/>
                </a:rPr>
                <a:t>Part 3</a:t>
              </a:r>
              <a:endParaRPr lang="zh-CN" altLang="en-US" sz="3200" b="1" dirty="0">
                <a:solidFill>
                  <a:schemeClr val="bg1"/>
                </a:solidFill>
                <a:latin typeface="Arial" pitchFamily="34" charset="0"/>
                <a:ea typeface="微软雅黑" panose="020B0503020204020204" pitchFamily="34" charset="-122"/>
                <a:cs typeface="Arial" pitchFamily="34" charset="0"/>
              </a:endParaRPr>
            </a:p>
          </p:txBody>
        </p:sp>
      </p:grpSp>
      <p:sp>
        <p:nvSpPr>
          <p:cNvPr id="58" name="淘宝店chenying0907出品 33"/>
          <p:cNvSpPr txBox="1"/>
          <p:nvPr/>
        </p:nvSpPr>
        <p:spPr>
          <a:xfrm>
            <a:off x="6087107" y="1719753"/>
            <a:ext cx="2420470" cy="1200329"/>
          </a:xfrm>
          <a:prstGeom prst="rect">
            <a:avLst/>
          </a:prstGeom>
          <a:noFill/>
        </p:spPr>
        <p:txBody>
          <a:bodyPr wrap="square" rtlCol="0">
            <a:spAutoFit/>
          </a:bodyPr>
          <a:lstStyle/>
          <a:p>
            <a:r>
              <a:rPr lang="en-US" altLang="zh-CN" sz="2400" b="1" dirty="0" smtClean="0">
                <a:solidFill>
                  <a:schemeClr val="tx1">
                    <a:lumMod val="75000"/>
                    <a:lumOff val="25000"/>
                  </a:schemeClr>
                </a:solidFill>
                <a:latin typeface="Arial" pitchFamily="34" charset="0"/>
                <a:ea typeface="微软雅黑" panose="020B0503020204020204" pitchFamily="34" charset="-122"/>
                <a:cs typeface="Arial" pitchFamily="34" charset="0"/>
              </a:rPr>
              <a:t>Compare to Competitive Products</a:t>
            </a:r>
          </a:p>
        </p:txBody>
      </p:sp>
      <p:cxnSp>
        <p:nvCxnSpPr>
          <p:cNvPr id="59" name="淘宝店chenying0907出品 34"/>
          <p:cNvCxnSpPr/>
          <p:nvPr/>
        </p:nvCxnSpPr>
        <p:spPr>
          <a:xfrm>
            <a:off x="6087107"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37" name="淘宝店chenying0907出品 47"/>
          <p:cNvGrpSpPr/>
          <p:nvPr/>
        </p:nvGrpSpPr>
        <p:grpSpPr>
          <a:xfrm>
            <a:off x="3169222" y="3251191"/>
            <a:ext cx="3206178" cy="646331"/>
            <a:chOff x="6560698" y="3587832"/>
            <a:chExt cx="3206178" cy="646331"/>
          </a:xfrm>
        </p:grpSpPr>
        <p:sp>
          <p:nvSpPr>
            <p:cNvPr id="38" name="淘宝店chenying0907出品 48"/>
            <p:cNvSpPr/>
            <p:nvPr/>
          </p:nvSpPr>
          <p:spPr>
            <a:xfrm>
              <a:off x="6560698"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itchFamily="34" charset="0"/>
                <a:cs typeface="Arial" pitchFamily="34" charset="0"/>
              </a:endParaRPr>
            </a:p>
          </p:txBody>
        </p:sp>
        <p:sp>
          <p:nvSpPr>
            <p:cNvPr id="39" name="淘宝店chenying0907出品 49"/>
            <p:cNvSpPr txBox="1"/>
            <p:nvPr/>
          </p:nvSpPr>
          <p:spPr>
            <a:xfrm>
              <a:off x="6805533" y="3587832"/>
              <a:ext cx="2961343" cy="646331"/>
            </a:xfrm>
            <a:prstGeom prst="rect">
              <a:avLst/>
            </a:prstGeom>
            <a:noFill/>
          </p:spPr>
          <p:txBody>
            <a:bodyPr wrap="square" rtlCol="0">
              <a:spAutoFit/>
            </a:bodyPr>
            <a:lstStyle/>
            <a:p>
              <a:r>
                <a:rPr lang="en-US" altLang="zh-CN" dirty="0" smtClean="0">
                  <a:solidFill>
                    <a:schemeClr val="tx1">
                      <a:lumMod val="75000"/>
                      <a:lumOff val="25000"/>
                    </a:schemeClr>
                  </a:solidFill>
                  <a:latin typeface="Arial" pitchFamily="34" charset="0"/>
                  <a:ea typeface="微软雅黑" panose="020B0503020204020204" pitchFamily="34" charset="-122"/>
                  <a:cs typeface="Arial" pitchFamily="34" charset="0"/>
                </a:rPr>
                <a:t>Compare to competitive products</a:t>
              </a:r>
            </a:p>
          </p:txBody>
        </p:sp>
      </p:grpSp>
      <p:grpSp>
        <p:nvGrpSpPr>
          <p:cNvPr id="33" name="淘宝店chenying0907出品 50"/>
          <p:cNvGrpSpPr/>
          <p:nvPr/>
        </p:nvGrpSpPr>
        <p:grpSpPr>
          <a:xfrm>
            <a:off x="6547998" y="3250666"/>
            <a:ext cx="3358370" cy="369332"/>
            <a:chOff x="6555704" y="3945640"/>
            <a:chExt cx="3358370" cy="369332"/>
          </a:xfrm>
        </p:grpSpPr>
        <p:sp>
          <p:nvSpPr>
            <p:cNvPr id="43" name="淘宝店chenying0907出品 51"/>
            <p:cNvSpPr/>
            <p:nvPr/>
          </p:nvSpPr>
          <p:spPr>
            <a:xfrm>
              <a:off x="6555704" y="4025774"/>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itchFamily="34" charset="0"/>
                <a:cs typeface="Arial" pitchFamily="34" charset="0"/>
              </a:endParaRPr>
            </a:p>
          </p:txBody>
        </p:sp>
        <p:sp>
          <p:nvSpPr>
            <p:cNvPr id="44" name="淘宝店chenying0907出品 52"/>
            <p:cNvSpPr txBox="1"/>
            <p:nvPr/>
          </p:nvSpPr>
          <p:spPr>
            <a:xfrm>
              <a:off x="6800540" y="3945640"/>
              <a:ext cx="3113534" cy="369332"/>
            </a:xfrm>
            <a:prstGeom prst="rect">
              <a:avLst/>
            </a:prstGeom>
            <a:noFill/>
          </p:spPr>
          <p:txBody>
            <a:bodyPr wrap="square" rtlCol="0">
              <a:spAutoFit/>
            </a:bodyPr>
            <a:lstStyle/>
            <a:p>
              <a:r>
                <a:rPr lang="en-US" altLang="zh-CN" dirty="0" smtClean="0">
                  <a:solidFill>
                    <a:schemeClr val="tx1">
                      <a:lumMod val="75000"/>
                      <a:lumOff val="25000"/>
                    </a:schemeClr>
                  </a:solidFill>
                  <a:latin typeface="Arial" pitchFamily="34" charset="0"/>
                  <a:ea typeface="微软雅黑" panose="020B0503020204020204" pitchFamily="34" charset="-122"/>
                  <a:cs typeface="Arial" pitchFamily="34" charset="0"/>
                </a:rPr>
                <a:t>Compare to GMV5</a:t>
              </a:r>
            </a:p>
          </p:txBody>
        </p:sp>
      </p:grpSp>
    </p:spTree>
    <p:extLst>
      <p:ext uri="{BB962C8B-B14F-4D97-AF65-F5344CB8AC3E}">
        <p14:creationId xmlns:p14="http://schemas.microsoft.com/office/powerpoint/2010/main" val="27875258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006095496"/>
              </p:ext>
            </p:extLst>
          </p:nvPr>
        </p:nvGraphicFramePr>
        <p:xfrm>
          <a:off x="315755" y="595069"/>
          <a:ext cx="11666448" cy="5953830"/>
        </p:xfrm>
        <a:graphic>
          <a:graphicData uri="http://schemas.openxmlformats.org/drawingml/2006/table">
            <a:tbl>
              <a:tblPr>
                <a:tableStyleId>{5C22544A-7EE6-4342-B048-85BDC9FD1C3A}</a:tableStyleId>
              </a:tblPr>
              <a:tblGrid>
                <a:gridCol w="1513045"/>
                <a:gridCol w="1579418"/>
                <a:gridCol w="1686296"/>
                <a:gridCol w="2185060"/>
                <a:gridCol w="1472540"/>
                <a:gridCol w="1318161"/>
                <a:gridCol w="1911928"/>
              </a:tblGrid>
              <a:tr h="485586">
                <a:tc gridSpan="2">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kern="1200" cap="none" normalizeH="0" baseline="0" dirty="0" smtClean="0">
                          <a:ln>
                            <a:noFill/>
                          </a:ln>
                          <a:solidFill>
                            <a:schemeClr val="bg1"/>
                          </a:solidFill>
                          <a:effectLst/>
                          <a:latin typeface="Arial" pitchFamily="34" charset="0"/>
                          <a:ea typeface="微软雅黑" pitchFamily="34" charset="-122"/>
                          <a:cs typeface="Arial" pitchFamily="34" charset="0"/>
                        </a:rPr>
                        <a:t>Dimension </a:t>
                      </a:r>
                      <a:endParaRPr kumimoji="1" lang="en-US" altLang="zh-CN" sz="1800" b="1" i="0" u="none" strike="noStrike" kern="1200" cap="none" normalizeH="0" baseline="0" dirty="0">
                        <a:ln>
                          <a:noFill/>
                        </a:ln>
                        <a:solidFill>
                          <a:schemeClr val="bg1"/>
                        </a:solidFill>
                        <a:effectLst/>
                        <a:latin typeface="Arial" pitchFamily="34" charset="0"/>
                        <a:ea typeface="微软雅黑" pitchFamily="34" charset="-122"/>
                        <a:cs typeface="Arial" pitchFamily="34" charset="0"/>
                      </a:endParaRPr>
                    </a:p>
                  </a:txBody>
                  <a:tcPr marL="4167" marR="4167" marT="416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zh-CN" altLang="en-US"/>
                    </a:p>
                  </a:txBody>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sz="1800" b="1" i="0" u="none" strike="noStrike" kern="1200" cap="none" normalizeH="0" baseline="0" dirty="0">
                          <a:ln>
                            <a:noFill/>
                          </a:ln>
                          <a:solidFill>
                            <a:schemeClr val="bg1"/>
                          </a:solidFill>
                          <a:effectLst/>
                          <a:latin typeface="Arial" pitchFamily="34" charset="0"/>
                          <a:ea typeface="微软雅黑" pitchFamily="34" charset="-122"/>
                          <a:cs typeface="Arial" pitchFamily="34" charset="0"/>
                        </a:rPr>
                        <a:t>GMV6</a:t>
                      </a:r>
                    </a:p>
                  </a:txBody>
                  <a:tcPr marL="4167" marR="4167" marT="41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D</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M</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H</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Remarks</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571505">
                <a:tc rowSpan="2">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Efficient</a:t>
                      </a:r>
                      <a:r>
                        <a:rPr lang="en-US" altLang="zh-CN" sz="1200" u="none" strike="noStrike" baseline="0" dirty="0" smtClean="0">
                          <a:effectLst/>
                          <a:latin typeface="Arial" pitchFamily="34" charset="0"/>
                          <a:ea typeface="微软雅黑" pitchFamily="34" charset="-122"/>
                          <a:cs typeface="Arial" pitchFamily="34" charset="0"/>
                        </a:rPr>
                        <a:t> low-temp enthalpy-adding system</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Compressor</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Low-temp enthalpy-adding</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 efficient compressor</a:t>
                      </a:r>
                      <a:endParaRPr lang="zh-CN" altLang="en-US"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New V power</a:t>
                      </a:r>
                      <a:r>
                        <a:rPr lang="en-US" altLang="zh-CN" sz="1200" u="none" strike="noStrike" baseline="0" dirty="0" smtClean="0">
                          <a:effectLst/>
                          <a:latin typeface="Arial" pitchFamily="34" charset="0"/>
                          <a:ea typeface="微软雅黑" pitchFamily="34" charset="-122"/>
                          <a:cs typeface="Arial" pitchFamily="34" charset="0"/>
                        </a:rPr>
                        <a:t> tech. high and medium pressure cavity vortex compressor</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High-efficiency</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a:t>
                      </a:r>
                      <a:r>
                        <a:rPr lang="en-US" altLang="zh-CN" sz="1200" u="none" strike="noStrike" dirty="0" smtClean="0">
                          <a:effectLst/>
                          <a:latin typeface="Arial" pitchFamily="34" charset="0"/>
                          <a:ea typeface="微软雅黑" pitchFamily="34" charset="-122"/>
                          <a:cs typeface="Arial" pitchFamily="34" charset="0"/>
                        </a:rPr>
                        <a:t>APF)</a:t>
                      </a:r>
                      <a:r>
                        <a:rPr lang="en-US" altLang="zh-CN" sz="1200" u="none" strike="noStrike" baseline="0" dirty="0" smtClean="0">
                          <a:effectLst/>
                          <a:latin typeface="Arial" pitchFamily="34" charset="0"/>
                          <a:ea typeface="微软雅黑" pitchFamily="34" charset="-122"/>
                          <a:cs typeface="Arial" pitchFamily="34" charset="0"/>
                        </a:rPr>
                        <a:t> </a:t>
                      </a:r>
                      <a:r>
                        <a:rPr lang="en-US" altLang="zh-CN" sz="1200" u="none" strike="noStrike" dirty="0" smtClean="0">
                          <a:effectLst/>
                          <a:latin typeface="Arial" pitchFamily="34" charset="0"/>
                          <a:ea typeface="微软雅黑" pitchFamily="34" charset="-122"/>
                          <a:cs typeface="Arial" pitchFamily="34" charset="0"/>
                        </a:rPr>
                        <a:t>EVI compressor</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Hitachi patented efficient</a:t>
                      </a:r>
                      <a:r>
                        <a:rPr lang="en-US" altLang="zh-CN" sz="1200" u="none" strike="noStrike" baseline="0" dirty="0" smtClean="0">
                          <a:effectLst/>
                          <a:latin typeface="Arial" pitchFamily="34" charset="0"/>
                          <a:ea typeface="微软雅黑" pitchFamily="34" charset="-122"/>
                          <a:cs typeface="Arial" pitchFamily="34" charset="0"/>
                        </a:rPr>
                        <a:t> vortex compressor</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0887">
                <a:tc vMerge="1">
                  <a:txBody>
                    <a:bodyPr/>
                    <a:lstStyle/>
                    <a:p>
                      <a:endParaRPr lang="zh-CN" altLang="en-US"/>
                    </a:p>
                  </a:txBody>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EEV</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control</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solidFill>
                            <a:schemeClr val="tx1"/>
                          </a:solidFill>
                          <a:effectLst/>
                          <a:latin typeface="Arial" pitchFamily="34" charset="0"/>
                          <a:ea typeface="微软雅黑" pitchFamily="34" charset="-122"/>
                          <a:cs typeface="Arial" pitchFamily="34" charset="0"/>
                        </a:rPr>
                        <a:t>Dual</a:t>
                      </a:r>
                      <a:r>
                        <a:rPr lang="en-US" sz="1200" u="none" strike="noStrike" baseline="0" dirty="0" smtClean="0">
                          <a:solidFill>
                            <a:schemeClr val="tx1"/>
                          </a:solidFill>
                          <a:effectLst/>
                          <a:latin typeface="Arial" pitchFamily="34" charset="0"/>
                          <a:ea typeface="微软雅黑" pitchFamily="34" charset="-122"/>
                          <a:cs typeface="Arial" pitchFamily="34" charset="0"/>
                        </a:rPr>
                        <a:t> </a:t>
                      </a:r>
                      <a:r>
                        <a:rPr lang="en-US" sz="1200" u="none" strike="noStrike" dirty="0" smtClean="0">
                          <a:solidFill>
                            <a:schemeClr val="tx1"/>
                          </a:solidFill>
                          <a:effectLst/>
                          <a:latin typeface="Arial" pitchFamily="34" charset="0"/>
                          <a:ea typeface="微软雅黑" pitchFamily="34" charset="-122"/>
                          <a:cs typeface="Arial" pitchFamily="34" charset="0"/>
                        </a:rPr>
                        <a:t>EEV</a:t>
                      </a:r>
                      <a:r>
                        <a:rPr lang="zh-CN" altLang="en-US" sz="1200" u="none" strike="noStrike" baseline="0" dirty="0" smtClean="0">
                          <a:solidFill>
                            <a:schemeClr val="tx1"/>
                          </a:solidFill>
                          <a:effectLst/>
                          <a:latin typeface="Arial" pitchFamily="34" charset="0"/>
                          <a:ea typeface="微软雅黑" pitchFamily="34" charset="-122"/>
                          <a:cs typeface="Arial" pitchFamily="34" charset="0"/>
                        </a:rPr>
                        <a:t> </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enthalpy-adding control</a:t>
                      </a:r>
                      <a:endParaRPr lang="zh-CN" altLang="en-US"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r>
                        <a:rPr lang="en-US" altLang="zh-CN" sz="1200" b="0" i="0" u="none" strike="noStrike" baseline="0" dirty="0" smtClean="0">
                          <a:solidFill>
                            <a:schemeClr val="bg1">
                              <a:lumMod val="50000"/>
                            </a:schemeClr>
                          </a:solidFill>
                          <a:effectLst/>
                          <a:latin typeface="Arial" pitchFamily="34" charset="0"/>
                          <a:ea typeface="微软雅黑" pitchFamily="34" charset="-122"/>
                          <a:cs typeface="Arial" pitchFamily="34" charset="0"/>
                        </a:rPr>
                        <a:t> </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0887">
                <a:tc rowSpan="2">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Efficient heat exchange tech.</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EEV</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design</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High-precision large opening EEV</a:t>
                      </a:r>
                      <a:endParaRPr lang="en-US" altLang="zh-CN"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505">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Plate type heat exchanger</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Two-stage sub-cooling;</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 max. sub-cooling degree: </a:t>
                      </a:r>
                      <a:r>
                        <a:rPr lang="en-US" altLang="zh-CN" sz="1200" u="none" strike="noStrike" dirty="0" smtClean="0">
                          <a:solidFill>
                            <a:schemeClr val="tx1"/>
                          </a:solidFill>
                          <a:effectLst/>
                          <a:latin typeface="Arial" pitchFamily="34" charset="0"/>
                          <a:ea typeface="微软雅黑" pitchFamily="34" charset="-122"/>
                          <a:cs typeface="Arial" pitchFamily="34" charset="0"/>
                        </a:rPr>
                        <a:t>35</a:t>
                      </a:r>
                      <a:r>
                        <a:rPr lang="en-US" altLang="zh-CN" sz="1200" u="none" strike="noStrike" dirty="0">
                          <a:solidFill>
                            <a:schemeClr val="tx1"/>
                          </a:solidFill>
                          <a:effectLst/>
                          <a:latin typeface="Arial" pitchFamily="34" charset="0"/>
                          <a:ea typeface="微软雅黑" pitchFamily="34" charset="-122"/>
                          <a:cs typeface="Arial" pitchFamily="34" charset="0"/>
                        </a:rPr>
                        <a:t>℃</a:t>
                      </a:r>
                      <a:endParaRPr lang="en-US" altLang="zh-CN"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Two-stage sub-cooling</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Two-stage sub-cooling;</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 max. sub-cooling degree: 20</a:t>
                      </a:r>
                      <a:r>
                        <a:rPr lang="en-US" altLang="zh-CN" sz="1200" u="none" strike="noStrike" dirty="0" smtClean="0">
                          <a:solidFill>
                            <a:schemeClr val="tx1"/>
                          </a:solidFill>
                          <a:effectLst/>
                          <a:latin typeface="Arial" pitchFamily="34" charset="0"/>
                          <a:ea typeface="微软雅黑" pitchFamily="34" charset="-122"/>
                          <a:cs typeface="Arial" pitchFamily="34" charset="0"/>
                        </a:rPr>
                        <a:t>℃</a:t>
                      </a:r>
                      <a:endParaRPr lang="en-US" altLang="zh-CN"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Two-stage sub-cooling;</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 max. sub-cooling degree: 27</a:t>
                      </a:r>
                      <a:r>
                        <a:rPr lang="en-US" altLang="zh-CN" sz="1200" u="none" strike="noStrike" dirty="0" smtClean="0">
                          <a:solidFill>
                            <a:schemeClr val="tx1"/>
                          </a:solidFill>
                          <a:effectLst/>
                          <a:latin typeface="Arial" pitchFamily="34" charset="0"/>
                          <a:ea typeface="微软雅黑" pitchFamily="34" charset="-122"/>
                          <a:cs typeface="Arial" pitchFamily="34" charset="0"/>
                        </a:rPr>
                        <a:t>℃</a:t>
                      </a:r>
                      <a:endParaRPr lang="en-US" altLang="zh-CN"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baseline="0" dirty="0" err="1" smtClean="0">
                          <a:solidFill>
                            <a:srgbClr val="FF0000"/>
                          </a:solidFill>
                          <a:effectLst/>
                          <a:latin typeface="Arial" pitchFamily="34" charset="0"/>
                          <a:ea typeface="微软雅黑" pitchFamily="34" charset="-122"/>
                          <a:cs typeface="Arial" pitchFamily="34" charset="0"/>
                        </a:rPr>
                        <a:t>’s</a:t>
                      </a:r>
                      <a:r>
                        <a:rPr lang="en-US" altLang="zh-CN" sz="1200" b="0" i="0" u="none" strike="noStrike" baseline="0" dirty="0" smtClean="0">
                          <a:solidFill>
                            <a:srgbClr val="FF0000"/>
                          </a:solidFill>
                          <a:effectLst/>
                          <a:latin typeface="Arial" pitchFamily="34" charset="0"/>
                          <a:ea typeface="微软雅黑" pitchFamily="34" charset="-122"/>
                          <a:cs typeface="Arial" pitchFamily="34" charset="0"/>
                        </a:rPr>
                        <a:t> has a higher sub-cooling degree</a:t>
                      </a:r>
                      <a:endParaRPr lang="en-US" altLang="zh-CN" sz="1200" b="0" i="0" u="none" strike="noStrike" dirty="0">
                        <a:solidFill>
                          <a:srgbClr val="FF0000"/>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505">
                <a:tc rowSpan="2">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Intelligent and efficient</a:t>
                      </a:r>
                      <a:r>
                        <a:rPr lang="en-US" altLang="zh-CN" sz="1200" u="none" strike="noStrike" baseline="0" dirty="0" smtClean="0">
                          <a:effectLst/>
                          <a:latin typeface="Arial" pitchFamily="34" charset="0"/>
                          <a:ea typeface="微软雅黑" pitchFamily="34" charset="-122"/>
                          <a:cs typeface="Arial" pitchFamily="34" charset="0"/>
                        </a:rPr>
                        <a:t> control</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itchFamily="34" charset="-122"/>
                          <a:cs typeface="Arial" pitchFamily="34" charset="0"/>
                        </a:rPr>
                        <a:t>Module</a:t>
                      </a:r>
                      <a:r>
                        <a:rPr lang="en-US" altLang="zh-CN" sz="1200" b="0" i="0" u="none" strike="noStrike" baseline="0" dirty="0" smtClean="0">
                          <a:solidFill>
                            <a:schemeClr val="tx1"/>
                          </a:solidFill>
                          <a:effectLst/>
                          <a:latin typeface="Arial" pitchFamily="34" charset="0"/>
                          <a:ea typeface="微软雅黑" pitchFamily="34" charset="-122"/>
                          <a:cs typeface="Arial" pitchFamily="34" charset="0"/>
                        </a:rPr>
                        <a:t> rotation</a:t>
                      </a:r>
                      <a:endParaRPr lang="zh-CN" altLang="en-US"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Brand</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 n</a:t>
                      </a:r>
                      <a:r>
                        <a:rPr lang="en-US" altLang="zh-CN" sz="1200" u="none" strike="noStrike" dirty="0" smtClean="0">
                          <a:solidFill>
                            <a:schemeClr val="tx1"/>
                          </a:solidFill>
                          <a:effectLst/>
                          <a:latin typeface="Arial" pitchFamily="34" charset="0"/>
                          <a:ea typeface="微软雅黑" pitchFamily="34" charset="-122"/>
                          <a:cs typeface="Arial" pitchFamily="34" charset="0"/>
                        </a:rPr>
                        <a:t>ew</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 efficient modular control</a:t>
                      </a:r>
                      <a:endParaRPr lang="zh-CN" altLang="en-US"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8 hours of rotation</a:t>
                      </a:r>
                      <a:r>
                        <a:rPr lang="en-US" altLang="zh-CN" sz="1200" u="none" strike="noStrike" baseline="0" dirty="0" smtClean="0">
                          <a:effectLst/>
                          <a:latin typeface="Arial" pitchFamily="34" charset="0"/>
                          <a:ea typeface="微软雅黑" pitchFamily="34" charset="-122"/>
                          <a:cs typeface="Arial" pitchFamily="34" charset="0"/>
                        </a:rPr>
                        <a:t> cycle</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8 hours of rotation</a:t>
                      </a:r>
                      <a:r>
                        <a:rPr lang="en-US" altLang="zh-CN" sz="1200" u="none" strike="noStrike" baseline="0" dirty="0" smtClean="0">
                          <a:effectLst/>
                          <a:latin typeface="Arial" pitchFamily="34" charset="0"/>
                          <a:ea typeface="微软雅黑" pitchFamily="34" charset="-122"/>
                          <a:cs typeface="Arial" pitchFamily="34" charset="0"/>
                        </a:rPr>
                        <a:t> cycle</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8 hours of rotation</a:t>
                      </a:r>
                      <a:r>
                        <a:rPr lang="en-US" altLang="zh-CN" sz="1200" u="none" strike="noStrike" baseline="0" dirty="0" smtClean="0">
                          <a:effectLst/>
                          <a:latin typeface="Arial" pitchFamily="34" charset="0"/>
                          <a:ea typeface="微软雅黑" pitchFamily="34" charset="-122"/>
                          <a:cs typeface="Arial" pitchFamily="34" charset="0"/>
                        </a:rPr>
                        <a:t> cycle</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baseline="0" dirty="0" smtClean="0">
                          <a:solidFill>
                            <a:srgbClr val="FF0000"/>
                          </a:solidFill>
                          <a:effectLst/>
                          <a:latin typeface="Arial" pitchFamily="34" charset="0"/>
                          <a:ea typeface="微软雅黑" pitchFamily="34" charset="-122"/>
                          <a:cs typeface="Arial" pitchFamily="34" charset="0"/>
                        </a:rPr>
                        <a:t> has a new module rotation tech.</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1505">
                <a:tc vMerge="1">
                  <a:txBody>
                    <a:bodyPr/>
                    <a:lstStyle/>
                    <a:p>
                      <a:endParaRPr lang="zh-CN" altLang="en-US"/>
                    </a:p>
                  </a:txBody>
                  <a:tcPr/>
                </a:tc>
                <a:tc>
                  <a:txBody>
                    <a:bodyPr/>
                    <a:lstStyle/>
                    <a:p>
                      <a:pPr marL="72000" algn="l" fontAlgn="ctr"/>
                      <a:r>
                        <a:rPr lang="en-US" altLang="zh-CN" sz="1200" u="none" strike="noStrike" dirty="0" smtClean="0">
                          <a:solidFill>
                            <a:schemeClr val="tx1"/>
                          </a:solidFill>
                          <a:effectLst/>
                          <a:latin typeface="Arial" pitchFamily="34" charset="0"/>
                          <a:ea typeface="微软雅黑" pitchFamily="34" charset="-122"/>
                          <a:cs typeface="Arial" pitchFamily="34" charset="0"/>
                        </a:rPr>
                        <a:t>SRL</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 </a:t>
                      </a:r>
                      <a:r>
                        <a:rPr lang="en-US" altLang="zh-CN" sz="1200" u="none" strike="noStrike" dirty="0" smtClean="0">
                          <a:solidFill>
                            <a:schemeClr val="tx1"/>
                          </a:solidFill>
                          <a:effectLst/>
                          <a:latin typeface="Arial" pitchFamily="34" charset="0"/>
                          <a:ea typeface="微软雅黑" pitchFamily="34" charset="-122"/>
                          <a:cs typeface="Arial" pitchFamily="34" charset="0"/>
                        </a:rPr>
                        <a:t>load self-adapting control</a:t>
                      </a:r>
                      <a:endParaRPr lang="zh-CN" altLang="en-US"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itchFamily="34" charset="-122"/>
                          <a:cs typeface="Arial" pitchFamily="34" charset="0"/>
                        </a:rPr>
                        <a:t>Yes</a:t>
                      </a:r>
                      <a:endParaRPr lang="zh-CN" altLang="en-US" sz="1200" b="0" i="0" u="none" strike="noStrike" dirty="0">
                        <a:solidFill>
                          <a:schemeClr val="tx1"/>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has the unique</a:t>
                      </a:r>
                      <a:r>
                        <a:rPr lang="en-US" altLang="zh-CN" sz="1200" b="0" i="0" u="none" strike="noStrike" baseline="0" dirty="0" smtClean="0">
                          <a:solidFill>
                            <a:srgbClr val="FF0000"/>
                          </a:solidFill>
                          <a:effectLst/>
                          <a:latin typeface="Arial" pitchFamily="34" charset="0"/>
                          <a:ea typeface="微软雅黑" pitchFamily="34" charset="-122"/>
                          <a:cs typeface="Arial" pitchFamily="34" charset="0"/>
                        </a:rPr>
                        <a:t> SRL control</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54494">
                <a:tc rowSpan="2">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Strong cooling and heating tech.</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Defrosting</a:t>
                      </a:r>
                      <a:r>
                        <a:rPr lang="en-US" altLang="zh-CN" sz="1200" b="0" i="0" u="none" strike="noStrike" baseline="0" dirty="0" smtClean="0">
                          <a:effectLst/>
                          <a:latin typeface="Arial" pitchFamily="34" charset="0"/>
                          <a:ea typeface="微软雅黑" pitchFamily="34" charset="-122"/>
                          <a:cs typeface="Arial" pitchFamily="34" charset="0"/>
                        </a:rPr>
                        <a:t> mode</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Heat storage and defrosting technology</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Multi-dimensional intelligent defrosting tech.</a:t>
                      </a:r>
                      <a:r>
                        <a:rPr lang="zh-CN" altLang="en-US" sz="1200" u="none" strike="noStrike" dirty="0" smtClean="0">
                          <a:effectLst/>
                          <a:latin typeface="Arial" pitchFamily="34" charset="0"/>
                          <a:ea typeface="微软雅黑" pitchFamily="34" charset="-122"/>
                          <a:cs typeface="Arial" pitchFamily="34" charset="0"/>
                        </a:rPr>
                        <a:t> </a:t>
                      </a:r>
                      <a:r>
                        <a:rPr lang="en-US" altLang="zh-CN" sz="1200" u="none" strike="noStrike" dirty="0" smtClean="0">
                          <a:effectLst/>
                          <a:latin typeface="Arial" pitchFamily="34" charset="0"/>
                          <a:ea typeface="微软雅黑" pitchFamily="34" charset="-122"/>
                          <a:cs typeface="Arial" pitchFamily="34" charset="0"/>
                        </a:rPr>
                        <a:t>(module rotation defrosting, coil</a:t>
                      </a:r>
                      <a:r>
                        <a:rPr lang="en-US" altLang="zh-CN" sz="1200" u="none" strike="noStrike" baseline="0" dirty="0" smtClean="0">
                          <a:effectLst/>
                          <a:latin typeface="Arial" pitchFamily="34" charset="0"/>
                          <a:ea typeface="微软雅黑" pitchFamily="34" charset="-122"/>
                          <a:cs typeface="Arial" pitchFamily="34" charset="0"/>
                        </a:rPr>
                        <a:t> heat storage defrosting)</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Intelligent</a:t>
                      </a:r>
                      <a:r>
                        <a:rPr lang="en-US" altLang="zh-CN" sz="1200" b="0" i="0" u="none" strike="noStrike" baseline="0" dirty="0" smtClean="0">
                          <a:effectLst/>
                          <a:latin typeface="Arial" pitchFamily="34" charset="0"/>
                          <a:ea typeface="微软雅黑" pitchFamily="34" charset="-122"/>
                          <a:cs typeface="Arial" pitchFamily="34" charset="0"/>
                        </a:rPr>
                        <a:t> defrosting</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Pressure defrosting</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Gree’s</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heat storage defrosting time is the shortest</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0887">
                <a:tc vMerge="1">
                  <a:txBody>
                    <a:bodyPr/>
                    <a:lstStyle/>
                    <a:p>
                      <a:endParaRPr lang="zh-CN" altLang="en-US"/>
                    </a:p>
                  </a:txBody>
                  <a:tcPr/>
                </a:tc>
                <a:tc>
                  <a:txBody>
                    <a:bodyPr/>
                    <a:lstStyle/>
                    <a:p>
                      <a:pPr marL="72000" algn="l" fontAlgn="ctr"/>
                      <a:r>
                        <a:rPr lang="en-US" altLang="zh-CN" sz="1200" u="none" strike="noStrike" dirty="0">
                          <a:effectLst/>
                          <a:latin typeface="Arial" pitchFamily="34" charset="0"/>
                          <a:ea typeface="微软雅黑" pitchFamily="34" charset="-122"/>
                          <a:cs typeface="Arial" pitchFamily="34" charset="0"/>
                        </a:rPr>
                        <a:t>100</a:t>
                      </a:r>
                      <a:r>
                        <a:rPr lang="en-US" altLang="zh-CN" sz="1200" u="none" strike="noStrike" dirty="0" smtClean="0">
                          <a:effectLst/>
                          <a:latin typeface="Arial" pitchFamily="34" charset="0"/>
                          <a:ea typeface="微软雅黑" pitchFamily="34" charset="-122"/>
                          <a:cs typeface="Arial" pitchFamily="34" charset="0"/>
                        </a:rPr>
                        <a:t>%</a:t>
                      </a:r>
                      <a:r>
                        <a:rPr lang="zh-CN" altLang="en-US" sz="1200" u="none" strike="noStrike" dirty="0" smtClean="0">
                          <a:effectLst/>
                          <a:latin typeface="Arial" pitchFamily="34" charset="0"/>
                          <a:ea typeface="微软雅黑" pitchFamily="34" charset="-122"/>
                          <a:cs typeface="Arial" pitchFamily="34" charset="0"/>
                        </a:rPr>
                        <a:t> </a:t>
                      </a:r>
                      <a:r>
                        <a:rPr lang="en-US" altLang="zh-CN" sz="1200" u="none" strike="noStrike" dirty="0" smtClean="0">
                          <a:effectLst/>
                          <a:latin typeface="Arial" pitchFamily="34" charset="0"/>
                          <a:ea typeface="微软雅黑" pitchFamily="34" charset="-122"/>
                          <a:cs typeface="Arial" pitchFamily="34" charset="0"/>
                        </a:rPr>
                        <a:t>capacity output time</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75S</a:t>
                      </a:r>
                      <a:endParaRPr 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90S</a:t>
                      </a:r>
                      <a:endParaRPr 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300S</a:t>
                      </a:r>
                      <a:endParaRPr 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90S</a:t>
                      </a:r>
                      <a:endParaRPr 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Gree’s</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startup is faster</a:t>
                      </a:r>
                      <a:endParaRPr lang="en-US" sz="1200" b="0" i="0" u="none" strike="noStrike" dirty="0">
                        <a:solidFill>
                          <a:srgbClr val="FF0000"/>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0887">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Noise control tech.</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Noise cloud picture identification tech.</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矩形 5"/>
          <p:cNvSpPr/>
          <p:nvPr/>
        </p:nvSpPr>
        <p:spPr>
          <a:xfrm>
            <a:off x="1755728" y="17502"/>
            <a:ext cx="7815784" cy="496996"/>
          </a:xfrm>
          <a:prstGeom prst="rect">
            <a:avLst/>
          </a:prstGeom>
        </p:spPr>
        <p:txBody>
          <a:bodyPr wrap="square">
            <a:spAutoFit/>
          </a:bodyPr>
          <a:lstStyle/>
          <a:p>
            <a:pPr>
              <a:lnSpc>
                <a:spcPct val="150000"/>
              </a:lnSpc>
            </a:pPr>
            <a:r>
              <a:rPr lang="en-US" altLang="zh-CN" sz="2000" b="1" dirty="0" smtClean="0">
                <a:latin typeface="Arial" pitchFamily="34" charset="0"/>
                <a:ea typeface="微软雅黑" panose="020B0503020204020204" pitchFamily="34" charset="-122"/>
                <a:cs typeface="Arial" pitchFamily="34" charset="0"/>
              </a:rPr>
              <a:t>Compare to competitive products</a:t>
            </a:r>
          </a:p>
        </p:txBody>
      </p:sp>
      <p:sp>
        <p:nvSpPr>
          <p:cNvPr id="7" name="矩形 60"/>
          <p:cNvSpPr>
            <a:spLocks noChangeArrowheads="1"/>
          </p:cNvSpPr>
          <p:nvPr/>
        </p:nvSpPr>
        <p:spPr bwMode="auto">
          <a:xfrm>
            <a:off x="9690100" y="-38100"/>
            <a:ext cx="1778000" cy="6096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8" name="文本框 61"/>
          <p:cNvSpPr txBox="1">
            <a:spLocks noChangeArrowheads="1"/>
          </p:cNvSpPr>
          <p:nvPr/>
        </p:nvSpPr>
        <p:spPr bwMode="auto">
          <a:xfrm>
            <a:off x="9690100" y="0"/>
            <a:ext cx="170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Arial" pitchFamily="34" charset="0"/>
                <a:ea typeface="微软雅黑" pitchFamily="34" charset="-122"/>
                <a:cs typeface="Arial" pitchFamily="34" charset="0"/>
              </a:rPr>
              <a:t>Analysis </a:t>
            </a:r>
            <a:endParaRPr lang="zh-CN" altLang="en-US" sz="2800" b="1" dirty="0">
              <a:solidFill>
                <a:srgbClr val="FFFFFF"/>
              </a:solidFill>
              <a:latin typeface="Arial" pitchFamily="34" charset="0"/>
              <a:ea typeface="微软雅黑" pitchFamily="34" charset="-122"/>
              <a:cs typeface="Arial" pitchFamily="34" charset="0"/>
            </a:endParaRPr>
          </a:p>
        </p:txBody>
      </p:sp>
      <p:pic>
        <p:nvPicPr>
          <p:cNvPr id="9" name="图片 8" descr="格力中央空调-彩色.png"/>
          <p:cNvPicPr>
            <a:picLocks noChangeAspect="1"/>
          </p:cNvPicPr>
          <p:nvPr/>
        </p:nvPicPr>
        <p:blipFill>
          <a:blip r:embed="rId3" cstate="print"/>
          <a:stretch>
            <a:fillRect/>
          </a:stretch>
        </p:blipFill>
        <p:spPr>
          <a:xfrm>
            <a:off x="219213" y="-7903"/>
            <a:ext cx="1635601" cy="504150"/>
          </a:xfrm>
          <a:prstGeom prst="rect">
            <a:avLst/>
          </a:prstGeom>
        </p:spPr>
      </p:pic>
      <p:sp>
        <p:nvSpPr>
          <p:cNvPr id="10" name="飞哥PPT眉头"/>
          <p:cNvSpPr>
            <a:spLocks noChangeShapeType="1"/>
          </p:cNvSpPr>
          <p:nvPr/>
        </p:nvSpPr>
        <p:spPr bwMode="auto">
          <a:xfrm flipV="1">
            <a:off x="0" y="571500"/>
            <a:ext cx="12192000" cy="0"/>
          </a:xfrm>
          <a:prstGeom prst="line">
            <a:avLst/>
          </a:prstGeom>
          <a:ln w="19050">
            <a:solidFill>
              <a:schemeClr val="accent4"/>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Tree>
    <p:extLst>
      <p:ext uri="{BB962C8B-B14F-4D97-AF65-F5344CB8AC3E}">
        <p14:creationId xmlns:p14="http://schemas.microsoft.com/office/powerpoint/2010/main" val="31107877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210980720"/>
              </p:ext>
            </p:extLst>
          </p:nvPr>
        </p:nvGraphicFramePr>
        <p:xfrm>
          <a:off x="89213" y="595070"/>
          <a:ext cx="12013574" cy="5492569"/>
        </p:xfrm>
        <a:graphic>
          <a:graphicData uri="http://schemas.openxmlformats.org/drawingml/2006/table">
            <a:tbl>
              <a:tblPr>
                <a:tableStyleId>{5C22544A-7EE6-4342-B048-85BDC9FD1C3A}</a:tableStyleId>
              </a:tblPr>
              <a:tblGrid>
                <a:gridCol w="1188547"/>
                <a:gridCol w="1714822"/>
                <a:gridCol w="1911927"/>
                <a:gridCol w="1721922"/>
                <a:gridCol w="2173185"/>
                <a:gridCol w="1567542"/>
                <a:gridCol w="1735629"/>
              </a:tblGrid>
              <a:tr h="402457">
                <a:tc gridSpan="2">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kern="1200" cap="none" normalizeH="0" baseline="0" dirty="0" smtClean="0">
                          <a:ln>
                            <a:noFill/>
                          </a:ln>
                          <a:solidFill>
                            <a:schemeClr val="bg1"/>
                          </a:solidFill>
                          <a:effectLst/>
                          <a:latin typeface="Arial" pitchFamily="34" charset="0"/>
                          <a:ea typeface="微软雅黑" pitchFamily="34" charset="-122"/>
                          <a:cs typeface="Arial" pitchFamily="34" charset="0"/>
                        </a:rPr>
                        <a:t>Dimension </a:t>
                      </a:r>
                      <a:endParaRPr kumimoji="1" lang="en-US" altLang="zh-CN" sz="1800" b="1" i="0" u="none" strike="noStrike" kern="1200" cap="none" normalizeH="0" baseline="0" dirty="0">
                        <a:ln>
                          <a:noFill/>
                        </a:ln>
                        <a:solidFill>
                          <a:schemeClr val="bg1"/>
                        </a:solidFill>
                        <a:effectLst/>
                        <a:latin typeface="Arial" pitchFamily="34" charset="0"/>
                        <a:ea typeface="微软雅黑" pitchFamily="34" charset="-122"/>
                        <a:cs typeface="Arial" pitchFamily="34" charset="0"/>
                      </a:endParaRPr>
                    </a:p>
                  </a:txBody>
                  <a:tcPr marL="4167" marR="4167" marT="416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zh-CN" altLang="en-US"/>
                    </a:p>
                  </a:txBody>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sz="1800" b="1" i="0" u="none" strike="noStrike" kern="1200" cap="none" normalizeH="0" baseline="0" dirty="0">
                          <a:ln>
                            <a:noFill/>
                          </a:ln>
                          <a:solidFill>
                            <a:schemeClr val="bg1"/>
                          </a:solidFill>
                          <a:effectLst/>
                          <a:latin typeface="Arial" pitchFamily="34" charset="0"/>
                          <a:ea typeface="微软雅黑" pitchFamily="34" charset="-122"/>
                          <a:cs typeface="Arial" pitchFamily="34" charset="0"/>
                        </a:rPr>
                        <a:t>GMV6</a:t>
                      </a:r>
                    </a:p>
                  </a:txBody>
                  <a:tcPr marL="4167" marR="4167" marT="41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D</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M</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H</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Remarks</a:t>
                      </a:r>
                    </a:p>
                  </a:txBody>
                  <a:tcPr marL="91450" marR="91450" marT="45725" marB="45725"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424176">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smtClean="0">
                          <a:effectLst/>
                          <a:latin typeface="Arial" pitchFamily="34" charset="0"/>
                          <a:ea typeface="微软雅黑" pitchFamily="34" charset="-122"/>
                          <a:cs typeface="Arial" pitchFamily="34" charset="0"/>
                        </a:rPr>
                        <a:t>Platform design</a:t>
                      </a:r>
                      <a:endParaRPr lang="zh-CN" altLang="en-US" sz="1200" b="0" i="0" u="none" strike="noStrike" dirty="0" smtClean="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CAN</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comm.</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smtClean="0">
                          <a:effectLst/>
                          <a:latin typeface="Arial" pitchFamily="34" charset="0"/>
                          <a:ea typeface="微软雅黑" pitchFamily="34" charset="-122"/>
                          <a:cs typeface="Arial" pitchFamily="34" charset="0"/>
                        </a:rPr>
                        <a:t>World-leading CAN+</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comm.</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H</a:t>
                      </a:r>
                      <a:r>
                        <a:rPr lang="en-US" altLang="zh-CN" sz="1200" u="none" strike="noStrike" dirty="0" smtClean="0">
                          <a:effectLst/>
                          <a:latin typeface="Arial" pitchFamily="34" charset="0"/>
                          <a:ea typeface="微软雅黑" pitchFamily="34" charset="-122"/>
                          <a:cs typeface="Arial" pitchFamily="34" charset="0"/>
                        </a:rPr>
                        <a:t>ome Bus</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comm.</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RS485</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comm.</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RS485</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comm.</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err="1" smtClean="0">
                          <a:solidFill>
                            <a:srgbClr val="FF0000"/>
                          </a:solidFill>
                          <a:effectLst/>
                          <a:latin typeface="Arial" pitchFamily="34" charset="0"/>
                          <a:ea typeface="微软雅黑" pitchFamily="34" charset="-122"/>
                          <a:cs typeface="Arial" pitchFamily="34" charset="0"/>
                        </a:rPr>
                        <a:t>Gree’s</a:t>
                      </a:r>
                      <a:r>
                        <a:rPr lang="en-US" altLang="zh-CN" sz="1200" u="none" strike="noStrike" dirty="0" smtClean="0">
                          <a:solidFill>
                            <a:srgbClr val="FF0000"/>
                          </a:solidFill>
                          <a:effectLst/>
                          <a:latin typeface="Arial" pitchFamily="34" charset="0"/>
                          <a:ea typeface="微软雅黑" pitchFamily="34" charset="-122"/>
                          <a:cs typeface="Arial" pitchFamily="34" charset="0"/>
                        </a:rPr>
                        <a:t> CAN+</a:t>
                      </a:r>
                      <a:r>
                        <a:rPr lang="zh-CN" altLang="en-US" sz="1200" u="none" strike="noStrike" dirty="0" smtClean="0">
                          <a:solidFill>
                            <a:srgbClr val="FF0000"/>
                          </a:solidFill>
                          <a:effectLst/>
                          <a:latin typeface="Arial" pitchFamily="34" charset="0"/>
                          <a:ea typeface="微软雅黑" pitchFamily="34" charset="-122"/>
                          <a:cs typeface="Arial" pitchFamily="34" charset="0"/>
                        </a:rPr>
                        <a:t> </a:t>
                      </a:r>
                      <a:r>
                        <a:rPr lang="en-US" altLang="zh-CN" sz="1200" u="none" strike="noStrike" dirty="0" smtClean="0">
                          <a:solidFill>
                            <a:srgbClr val="FF0000"/>
                          </a:solidFill>
                          <a:effectLst/>
                          <a:latin typeface="Arial" pitchFamily="34" charset="0"/>
                          <a:ea typeface="微软雅黑" pitchFamily="34" charset="-122"/>
                          <a:cs typeface="Arial" pitchFamily="34" charset="0"/>
                        </a:rPr>
                        <a:t>comm. Is faster.</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rowSpan="2">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smtClean="0">
                          <a:effectLst/>
                          <a:latin typeface="Arial" pitchFamily="34" charset="0"/>
                          <a:ea typeface="微软雅黑" pitchFamily="34" charset="-122"/>
                          <a:cs typeface="Arial" pitchFamily="34" charset="0"/>
                        </a:rPr>
                        <a:t>Self-adapting drive tech.</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Compressor</a:t>
                      </a:r>
                      <a:r>
                        <a:rPr lang="en-US" altLang="zh-CN" sz="1200" b="0" i="0" u="none" strike="noStrike" baseline="0" dirty="0" smtClean="0">
                          <a:effectLst/>
                          <a:latin typeface="Arial" pitchFamily="34" charset="0"/>
                          <a:ea typeface="微软雅黑" pitchFamily="34" charset="-122"/>
                          <a:cs typeface="Arial" pitchFamily="34" charset="0"/>
                        </a:rPr>
                        <a:t> drive tech.</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r>
                        <a:rPr lang="en-US" altLang="zh-CN" sz="1200" b="0" i="0" u="none" strike="noStrike" baseline="0" dirty="0" smtClean="0">
                          <a:solidFill>
                            <a:schemeClr val="bg1">
                              <a:lumMod val="50000"/>
                            </a:schemeClr>
                          </a:solidFill>
                          <a:effectLst/>
                          <a:latin typeface="Arial" pitchFamily="34" charset="0"/>
                          <a:ea typeface="微软雅黑" pitchFamily="34" charset="-122"/>
                          <a:cs typeface="Arial" pitchFamily="34" charset="0"/>
                        </a:rPr>
                        <a:t> </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rgbClr val="FF0000"/>
                          </a:solidFill>
                          <a:effectLst/>
                          <a:latin typeface="Arial" pitchFamily="34" charset="0"/>
                          <a:ea typeface="微软雅黑" pitchFamily="34" charset="-122"/>
                          <a:cs typeface="Arial" pitchFamily="34" charset="0"/>
                        </a:rPr>
                        <a:t>Available in </a:t>
                      </a: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only</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vMerge="1">
                  <a:txBody>
                    <a:bodyPr/>
                    <a:lstStyle/>
                    <a:p>
                      <a:endParaRPr lang="zh-CN" altLang="en-US"/>
                    </a:p>
                  </a:txBody>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Variable</a:t>
                      </a:r>
                      <a:r>
                        <a:rPr lang="en-US" altLang="zh-CN" sz="1200" b="0" i="0" u="none" strike="noStrike" baseline="0" dirty="0" smtClean="0">
                          <a:effectLst/>
                          <a:latin typeface="Arial" pitchFamily="34" charset="0"/>
                          <a:ea typeface="微软雅黑" pitchFamily="34" charset="-122"/>
                          <a:cs typeface="Arial" pitchFamily="34" charset="0"/>
                        </a:rPr>
                        <a:t> load and freq. control</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rgbClr val="FF0000"/>
                          </a:solidFill>
                          <a:effectLst/>
                          <a:latin typeface="Arial" pitchFamily="34" charset="0"/>
                          <a:ea typeface="微软雅黑" pitchFamily="34" charset="-122"/>
                          <a:cs typeface="Arial" pitchFamily="34" charset="0"/>
                        </a:rPr>
                        <a:t>Available in </a:t>
                      </a: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only</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rowSpan="4">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en-US" altLang="zh-CN" sz="1200" u="none" strike="noStrike" dirty="0" smtClean="0">
                          <a:effectLst/>
                          <a:latin typeface="Arial" pitchFamily="34" charset="0"/>
                          <a:ea typeface="微软雅黑" pitchFamily="34" charset="-122"/>
                          <a:cs typeface="Arial" pitchFamily="34" charset="0"/>
                        </a:rPr>
                        <a:t>Oil control tech.</a:t>
                      </a:r>
                      <a:endParaRPr lang="zh-CN" altLang="en-US" sz="1200" b="0" i="0" u="none" strike="noStrike" dirty="0" smtClean="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Motor winding heating function</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rgbClr val="FF0000"/>
                          </a:solidFill>
                          <a:effectLst/>
                          <a:latin typeface="Arial" pitchFamily="34" charset="0"/>
                          <a:ea typeface="微软雅黑" pitchFamily="34" charset="-122"/>
                          <a:cs typeface="Arial" pitchFamily="34" charset="0"/>
                        </a:rPr>
                        <a:t>Available in </a:t>
                      </a: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only</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Compressor preheating time</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2</a:t>
                      </a:r>
                      <a:endParaRPr lang="en-US" altLang="zh-CN"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6</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8</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8</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Gree’s</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preheating</a:t>
                      </a:r>
                      <a:r>
                        <a:rPr lang="en-US" altLang="zh-CN" sz="1200" b="0" i="0" u="none" strike="noStrike" baseline="0" dirty="0" smtClean="0">
                          <a:solidFill>
                            <a:srgbClr val="FF0000"/>
                          </a:solidFill>
                          <a:effectLst/>
                          <a:latin typeface="Arial" pitchFamily="34" charset="0"/>
                          <a:ea typeface="微软雅黑" pitchFamily="34" charset="-122"/>
                          <a:cs typeface="Arial" pitchFamily="34" charset="0"/>
                        </a:rPr>
                        <a:t> time is the shortest.</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vMerge="1">
                  <a:txBody>
                    <a:bodyPr/>
                    <a:lstStyle/>
                    <a:p>
                      <a:pPr algn="l" fontAlgn="ctr"/>
                      <a:endParaRPr lang="zh-CN" altLang="en-US" sz="1400" b="0" i="0" u="none" strike="noStrike" dirty="0">
                        <a:effectLst/>
                        <a:latin typeface="微软雅黑" pitchFamily="34" charset="-122"/>
                        <a:ea typeface="微软雅黑" pitchFamily="34" charset="-122"/>
                      </a:endParaRPr>
                    </a:p>
                  </a:txBody>
                  <a:tcPr marL="4167" marR="4167" marT="4167"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Oil return control</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u="none" strike="noStrike" dirty="0" smtClean="0">
                          <a:effectLst/>
                          <a:latin typeface="Arial" pitchFamily="34" charset="0"/>
                          <a:ea typeface="微软雅黑" pitchFamily="34" charset="-122"/>
                          <a:cs typeface="Arial" pitchFamily="34" charset="0"/>
                        </a:rPr>
                        <a:t>Low-temp multiple oil</a:t>
                      </a:r>
                      <a:r>
                        <a:rPr lang="en-US" altLang="zh-CN" sz="1200" u="none" strike="noStrike" baseline="0" dirty="0" smtClean="0">
                          <a:effectLst/>
                          <a:latin typeface="Arial" pitchFamily="34" charset="0"/>
                          <a:ea typeface="微软雅黑" pitchFamily="34" charset="-122"/>
                          <a:cs typeface="Arial" pitchFamily="34" charset="0"/>
                        </a:rPr>
                        <a:t> paths (</a:t>
                      </a:r>
                      <a:r>
                        <a:rPr lang="en-US" altLang="zh-CN" sz="1200" u="none" strike="noStrike" dirty="0" smtClean="0">
                          <a:effectLst/>
                          <a:latin typeface="Arial" pitchFamily="34" charset="0"/>
                          <a:ea typeface="微软雅黑" pitchFamily="34" charset="-122"/>
                          <a:cs typeface="Arial" pitchFamily="34" charset="0"/>
                        </a:rPr>
                        <a:t>5</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oil paths)</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Intelligent</a:t>
                      </a:r>
                      <a:r>
                        <a:rPr lang="en-US" altLang="zh-CN" sz="1200" b="0" i="0" u="none" strike="noStrike" baseline="0" dirty="0" smtClean="0">
                          <a:effectLst/>
                          <a:latin typeface="Arial" pitchFamily="34" charset="0"/>
                          <a:ea typeface="微软雅黑" pitchFamily="34" charset="-122"/>
                          <a:cs typeface="Arial" pitchFamily="34" charset="0"/>
                        </a:rPr>
                        <a:t> cross oil return control</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Oil separator, gas</a:t>
                      </a:r>
                      <a:r>
                        <a:rPr lang="en-US" altLang="zh-CN" sz="1200" u="none" strike="noStrike" baseline="0" dirty="0" smtClean="0">
                          <a:effectLst/>
                          <a:latin typeface="Arial" pitchFamily="34" charset="0"/>
                          <a:ea typeface="微软雅黑" pitchFamily="34" charset="-122"/>
                          <a:cs typeface="Arial" pitchFamily="34" charset="0"/>
                        </a:rPr>
                        <a:t> separator, system oil return</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Multiple</a:t>
                      </a:r>
                      <a:r>
                        <a:rPr lang="en-US" altLang="zh-CN" sz="1200" b="0" i="0" u="none" strike="noStrike" baseline="0" dirty="0" smtClean="0">
                          <a:effectLst/>
                          <a:latin typeface="Arial" pitchFamily="34" charset="0"/>
                          <a:ea typeface="微软雅黑" pitchFamily="34" charset="-122"/>
                          <a:cs typeface="Arial" pitchFamily="34" charset="0"/>
                        </a:rPr>
                        <a:t> times of oil return</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Compressor oil drain control</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Active</a:t>
                      </a:r>
                      <a:r>
                        <a:rPr lang="en-US" altLang="zh-CN" sz="1200" b="0" i="0" u="none" strike="noStrike" baseline="0" dirty="0" smtClean="0">
                          <a:effectLst/>
                          <a:latin typeface="Arial" pitchFamily="34" charset="0"/>
                          <a:ea typeface="微软雅黑" pitchFamily="34" charset="-122"/>
                          <a:cs typeface="Arial" pitchFamily="34" charset="0"/>
                        </a:rPr>
                        <a:t> oil drainage</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rgbClr val="FF0000"/>
                          </a:solidFill>
                          <a:effectLst/>
                          <a:latin typeface="Arial" pitchFamily="34" charset="0"/>
                          <a:ea typeface="微软雅黑" pitchFamily="34" charset="-122"/>
                          <a:cs typeface="Arial" pitchFamily="34" charset="0"/>
                        </a:rPr>
                        <a:t>Available in </a:t>
                      </a: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only</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rowSpan="2">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Compact design</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PCB</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design</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New generation compact design</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Electric box design</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Integral electric box</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rgbClr val="FF0000"/>
                          </a:solidFill>
                          <a:effectLst/>
                          <a:latin typeface="Arial" pitchFamily="34" charset="0"/>
                          <a:ea typeface="微软雅黑" pitchFamily="34" charset="-122"/>
                          <a:cs typeface="Arial" pitchFamily="34" charset="0"/>
                        </a:rPr>
                        <a:t>Available in </a:t>
                      </a: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only</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rowSpan="3">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Wide operating range</a:t>
                      </a:r>
                      <a:endParaRPr lang="zh-CN" altLang="en-US" sz="1200" b="0" i="0" u="none" strike="noStrike" dirty="0">
                        <a:effectLst/>
                        <a:latin typeface="Arial" pitchFamily="34" charset="0"/>
                        <a:ea typeface="微软雅黑" pitchFamily="34" charset="-122"/>
                        <a:cs typeface="Arial" pitchFamily="34" charset="0"/>
                      </a:endParaRPr>
                    </a:p>
                  </a:txBody>
                  <a:tcPr marL="4167" marR="4167" marT="41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Ultra-low temp. startup</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rgbClr val="FF0000"/>
                          </a:solidFill>
                          <a:effectLst/>
                          <a:latin typeface="Arial" pitchFamily="34" charset="0"/>
                          <a:ea typeface="微软雅黑" pitchFamily="34" charset="-122"/>
                          <a:cs typeface="Arial" pitchFamily="34" charset="0"/>
                        </a:rPr>
                        <a:t>Available in </a:t>
                      </a: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only</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Ultra-low temp. operation</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rgbClr val="FF0000"/>
                          </a:solidFill>
                          <a:effectLst/>
                          <a:latin typeface="Arial" pitchFamily="34" charset="0"/>
                          <a:ea typeface="微软雅黑" pitchFamily="34" charset="-122"/>
                          <a:cs typeface="Arial" pitchFamily="34" charset="0"/>
                        </a:rPr>
                        <a:t>Available in </a:t>
                      </a: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only</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176">
                <a:tc vMerge="1">
                  <a:txBody>
                    <a:bodyPr/>
                    <a:lstStyle/>
                    <a:p>
                      <a:pPr algn="l" fontAlgn="ctr"/>
                      <a:endParaRPr lang="zh-CN" altLang="en-US" sz="1400" b="0" i="0" u="none" strike="noStrike" dirty="0">
                        <a:effectLst/>
                        <a:latin typeface="微软雅黑" pitchFamily="34" charset="-122"/>
                        <a:ea typeface="微软雅黑" pitchFamily="34" charset="-122"/>
                      </a:endParaRPr>
                    </a:p>
                  </a:txBody>
                  <a:tcPr marL="4167" marR="4167" marT="4167" marB="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Bottom low-temp.</a:t>
                      </a:r>
                      <a:r>
                        <a:rPr lang="en-US" altLang="zh-CN" sz="1200" u="none" strike="noStrike" baseline="0" dirty="0" smtClean="0">
                          <a:effectLst/>
                          <a:latin typeface="Arial" pitchFamily="34" charset="0"/>
                          <a:ea typeface="微软雅黑" pitchFamily="34" charset="-122"/>
                          <a:cs typeface="Arial" pitchFamily="34" charset="0"/>
                        </a:rPr>
                        <a:t> anti-freezing</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矩形 5"/>
          <p:cNvSpPr/>
          <p:nvPr/>
        </p:nvSpPr>
        <p:spPr>
          <a:xfrm>
            <a:off x="1966742" y="9419"/>
            <a:ext cx="4272323" cy="496996"/>
          </a:xfrm>
          <a:prstGeom prst="rect">
            <a:avLst/>
          </a:prstGeom>
        </p:spPr>
        <p:txBody>
          <a:bodyPr wrap="none">
            <a:spAutoFit/>
          </a:bodyPr>
          <a:lstStyle/>
          <a:p>
            <a:pPr>
              <a:lnSpc>
                <a:spcPct val="150000"/>
              </a:lnSpc>
            </a:pPr>
            <a:r>
              <a:rPr lang="en-US" altLang="zh-CN" sz="2000" b="1" dirty="0" smtClean="0">
                <a:latin typeface="Arial" pitchFamily="34" charset="0"/>
                <a:ea typeface="微软雅黑" panose="020B0503020204020204" pitchFamily="34" charset="-122"/>
                <a:cs typeface="Arial" pitchFamily="34" charset="0"/>
              </a:rPr>
              <a:t>Compare to competitive products</a:t>
            </a:r>
          </a:p>
        </p:txBody>
      </p:sp>
      <p:sp>
        <p:nvSpPr>
          <p:cNvPr id="7" name="矩形 60"/>
          <p:cNvSpPr>
            <a:spLocks noChangeArrowheads="1"/>
          </p:cNvSpPr>
          <p:nvPr/>
        </p:nvSpPr>
        <p:spPr bwMode="auto">
          <a:xfrm>
            <a:off x="9690100" y="-38100"/>
            <a:ext cx="1778000" cy="6096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8" name="文本框 61"/>
          <p:cNvSpPr txBox="1">
            <a:spLocks noChangeArrowheads="1"/>
          </p:cNvSpPr>
          <p:nvPr/>
        </p:nvSpPr>
        <p:spPr bwMode="auto">
          <a:xfrm>
            <a:off x="9690100" y="0"/>
            <a:ext cx="170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微软雅黑" pitchFamily="34" charset="-122"/>
                <a:ea typeface="微软雅黑" pitchFamily="34" charset="-122"/>
              </a:rPr>
              <a:t>Analysis </a:t>
            </a:r>
            <a:endParaRPr lang="zh-CN" altLang="en-US" sz="2800" b="1" dirty="0">
              <a:solidFill>
                <a:srgbClr val="FFFFFF"/>
              </a:solidFill>
              <a:latin typeface="微软雅黑" pitchFamily="34" charset="-122"/>
              <a:ea typeface="微软雅黑" pitchFamily="34" charset="-122"/>
            </a:endParaRPr>
          </a:p>
        </p:txBody>
      </p:sp>
      <p:pic>
        <p:nvPicPr>
          <p:cNvPr id="9" name="图片 8" descr="格力中央空调-彩色.png"/>
          <p:cNvPicPr>
            <a:picLocks noChangeAspect="1"/>
          </p:cNvPicPr>
          <p:nvPr/>
        </p:nvPicPr>
        <p:blipFill>
          <a:blip r:embed="rId3" cstate="print"/>
          <a:stretch>
            <a:fillRect/>
          </a:stretch>
        </p:blipFill>
        <p:spPr>
          <a:xfrm>
            <a:off x="219213" y="-7903"/>
            <a:ext cx="1635601" cy="504150"/>
          </a:xfrm>
          <a:prstGeom prst="rect">
            <a:avLst/>
          </a:prstGeom>
        </p:spPr>
      </p:pic>
      <p:sp>
        <p:nvSpPr>
          <p:cNvPr id="10" name="飞哥PPT眉头"/>
          <p:cNvSpPr>
            <a:spLocks noChangeShapeType="1"/>
          </p:cNvSpPr>
          <p:nvPr/>
        </p:nvSpPr>
        <p:spPr bwMode="auto">
          <a:xfrm flipV="1">
            <a:off x="0" y="5715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8851464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883236568"/>
              </p:ext>
            </p:extLst>
          </p:nvPr>
        </p:nvGraphicFramePr>
        <p:xfrm>
          <a:off x="219211" y="643637"/>
          <a:ext cx="11780133" cy="6162356"/>
        </p:xfrm>
        <a:graphic>
          <a:graphicData uri="http://schemas.openxmlformats.org/drawingml/2006/table">
            <a:tbl>
              <a:tblPr>
                <a:tableStyleId>{5C22544A-7EE6-4342-B048-85BDC9FD1C3A}</a:tableStyleId>
              </a:tblPr>
              <a:tblGrid>
                <a:gridCol w="1488819"/>
                <a:gridCol w="2510287"/>
                <a:gridCol w="1388853"/>
                <a:gridCol w="1285336"/>
                <a:gridCol w="1561381"/>
                <a:gridCol w="1915064"/>
                <a:gridCol w="1630393"/>
              </a:tblGrid>
              <a:tr h="358591">
                <a:tc gridSpan="2">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kern="1200" cap="none" normalizeH="0" baseline="0" dirty="0" smtClean="0">
                          <a:ln>
                            <a:noFill/>
                          </a:ln>
                          <a:solidFill>
                            <a:schemeClr val="bg1"/>
                          </a:solidFill>
                          <a:effectLst/>
                          <a:latin typeface="Arial" pitchFamily="34" charset="0"/>
                          <a:ea typeface="微软雅黑" pitchFamily="34" charset="-122"/>
                          <a:cs typeface="Arial" pitchFamily="34" charset="0"/>
                        </a:rPr>
                        <a:t>Dimension </a:t>
                      </a:r>
                      <a:endParaRPr kumimoji="1" lang="en-US" altLang="zh-CN" sz="1800" b="1" i="0" u="none" strike="noStrike" kern="1200" cap="none" normalizeH="0" baseline="0" dirty="0">
                        <a:ln>
                          <a:noFill/>
                        </a:ln>
                        <a:solidFill>
                          <a:schemeClr val="bg1"/>
                        </a:solidFill>
                        <a:effectLst/>
                        <a:latin typeface="Arial" pitchFamily="34" charset="0"/>
                        <a:ea typeface="微软雅黑" pitchFamily="34" charset="-122"/>
                        <a:cs typeface="Arial" pitchFamily="34" charset="0"/>
                      </a:endParaRPr>
                    </a:p>
                  </a:txBody>
                  <a:tcPr marL="4085" marR="4085" marT="408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sz="1800" b="1" i="0" u="none" strike="noStrike" kern="1200" cap="none" normalizeH="0" baseline="0" dirty="0">
                          <a:ln>
                            <a:noFill/>
                          </a:ln>
                          <a:solidFill>
                            <a:schemeClr val="bg1"/>
                          </a:solidFill>
                          <a:effectLst/>
                          <a:latin typeface="Arial" pitchFamily="34" charset="0"/>
                          <a:ea typeface="微软雅黑" pitchFamily="34" charset="-122"/>
                          <a:cs typeface="Arial" pitchFamily="34" charset="0"/>
                        </a:rPr>
                        <a:t>GMV6</a:t>
                      </a:r>
                    </a:p>
                  </a:txBody>
                  <a:tcPr marL="4085" marR="4085" marT="408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D</a:t>
                      </a:r>
                    </a:p>
                  </a:txBody>
                  <a:tcPr marL="89655" marR="89655" marT="44828" marB="448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M</a:t>
                      </a:r>
                    </a:p>
                  </a:txBody>
                  <a:tcPr marL="89655" marR="89655" marT="44828" marB="448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Factory H</a:t>
                      </a:r>
                    </a:p>
                  </a:txBody>
                  <a:tcPr marL="89655" marR="89655" marT="44828" marB="448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0" fontAlgn="ctr" latinLnBrk="0" hangingPunct="0">
                        <a:lnSpc>
                          <a:spcPct val="100000"/>
                        </a:lnSpc>
                        <a:spcBef>
                          <a:spcPct val="0"/>
                        </a:spcBef>
                        <a:spcAft>
                          <a:spcPct val="0"/>
                        </a:spcAft>
                        <a:buClr>
                          <a:schemeClr val="bg1"/>
                        </a:buClr>
                        <a:buSzTx/>
                        <a:buFontTx/>
                        <a:buNone/>
                        <a:tabLst/>
                      </a:pPr>
                      <a:r>
                        <a:rPr kumimoji="1" lang="en-US" altLang="zh-CN" sz="1800" b="1" i="0" u="none" strike="noStrike" cap="none" normalizeH="0" baseline="0" dirty="0" smtClean="0">
                          <a:ln>
                            <a:noFill/>
                          </a:ln>
                          <a:solidFill>
                            <a:schemeClr val="bg1"/>
                          </a:solidFill>
                          <a:effectLst/>
                          <a:latin typeface="Arial" pitchFamily="34" charset="0"/>
                          <a:ea typeface="微软雅黑" pitchFamily="34" charset="-122"/>
                          <a:cs typeface="Arial" pitchFamily="34" charset="0"/>
                        </a:rPr>
                        <a:t>Remarks</a:t>
                      </a:r>
                    </a:p>
                  </a:txBody>
                  <a:tcPr marL="89655" marR="89655" marT="44828" marB="448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364051">
                <a:tc rowSpan="3">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Large</a:t>
                      </a:r>
                      <a:r>
                        <a:rPr lang="en-US" altLang="zh-CN" sz="1200" b="0" i="0" u="none" strike="noStrike" baseline="0" dirty="0" smtClean="0">
                          <a:effectLst/>
                          <a:latin typeface="Arial" pitchFamily="34" charset="0"/>
                          <a:ea typeface="微软雅黑" pitchFamily="34" charset="-122"/>
                          <a:cs typeface="Arial" pitchFamily="34" charset="0"/>
                        </a:rPr>
                        <a:t> capacity configuration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Number of connectable</a:t>
                      </a:r>
                      <a:r>
                        <a:rPr lang="en-US" altLang="zh-CN" sz="1200" u="none" strike="noStrike" baseline="0" dirty="0" smtClean="0">
                          <a:effectLst/>
                          <a:latin typeface="Arial" pitchFamily="34" charset="0"/>
                          <a:ea typeface="微软雅黑" pitchFamily="34" charset="-122"/>
                          <a:cs typeface="Arial" pitchFamily="34" charset="0"/>
                        </a:rPr>
                        <a:t> IDUs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100</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sets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64</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sets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64</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sets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64</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sets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Gree’s</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number is the most.</a:t>
                      </a: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Max. capacity of</a:t>
                      </a:r>
                      <a:r>
                        <a:rPr lang="en-US" altLang="zh-CN" sz="1200" u="none" strike="noStrike" baseline="0" dirty="0" smtClean="0">
                          <a:effectLst/>
                          <a:latin typeface="Arial" pitchFamily="34" charset="0"/>
                          <a:ea typeface="微软雅黑" pitchFamily="34" charset="-122"/>
                          <a:cs typeface="Arial" pitchFamily="34" charset="0"/>
                        </a:rPr>
                        <a:t> combined modules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96HP</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smtClean="0">
                          <a:effectLst/>
                          <a:latin typeface="Arial" pitchFamily="34" charset="0"/>
                          <a:ea typeface="微软雅黑" pitchFamily="34" charset="-122"/>
                          <a:cs typeface="Arial" pitchFamily="34" charset="0"/>
                        </a:rPr>
                        <a:t>66HP</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128HP</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72HP</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Max. number of combined modules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a:effectLst/>
                          <a:latin typeface="Arial" pitchFamily="34" charset="0"/>
                          <a:ea typeface="微软雅黑" pitchFamily="34" charset="-122"/>
                          <a:cs typeface="Arial" pitchFamily="34" charset="0"/>
                        </a:rPr>
                        <a:t>4</a:t>
                      </a:r>
                      <a:endParaRPr lang="en-US" altLang="zh-CN"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a:effectLst/>
                          <a:latin typeface="Arial" pitchFamily="34" charset="0"/>
                          <a:ea typeface="微软雅黑" pitchFamily="34" charset="-122"/>
                          <a:cs typeface="Arial" pitchFamily="34" charset="0"/>
                        </a:rPr>
                        <a:t>3</a:t>
                      </a:r>
                      <a:endParaRPr lang="en-US" altLang="zh-CN"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a:effectLst/>
                          <a:latin typeface="Arial" pitchFamily="34" charset="0"/>
                          <a:ea typeface="微软雅黑" pitchFamily="34" charset="-122"/>
                          <a:cs typeface="Arial" pitchFamily="34" charset="0"/>
                        </a:rPr>
                        <a:t>4</a:t>
                      </a:r>
                      <a:endParaRPr lang="en-US" altLang="zh-CN"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a:effectLst/>
                          <a:latin typeface="Arial" pitchFamily="34" charset="0"/>
                          <a:ea typeface="微软雅黑" pitchFamily="34" charset="-122"/>
                          <a:cs typeface="Arial" pitchFamily="34" charset="0"/>
                        </a:rPr>
                        <a:t>4</a:t>
                      </a:r>
                      <a:endParaRPr lang="en-US" altLang="zh-CN"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en-US" altLang="zh-CN"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5945">
                <a:tc rowSpan="2">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Highly</a:t>
                      </a:r>
                      <a:r>
                        <a:rPr lang="en-US" altLang="zh-CN" sz="1200" b="0" i="0" u="none" strike="noStrike" baseline="0" dirty="0" smtClean="0">
                          <a:effectLst/>
                          <a:latin typeface="Arial" pitchFamily="34" charset="0"/>
                          <a:ea typeface="微软雅黑" pitchFamily="34" charset="-122"/>
                          <a:cs typeface="Arial" pitchFamily="34" charset="0"/>
                        </a:rPr>
                        <a:t> adaptable fan system</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High static pressure design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110Pa</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110Pa</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81.8Pa</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85Pa</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4051">
                <a:tc vMerge="1">
                  <a:txBody>
                    <a:bodyPr/>
                    <a:lstStyle/>
                    <a:p>
                      <a:endParaRPr lang="zh-CN" altLang="en-US"/>
                    </a:p>
                  </a:txBody>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Anti-wind design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Yes</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(provide upon request)</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4051">
                <a:tc rowSpan="5">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Pipe</a:t>
                      </a:r>
                      <a:r>
                        <a:rPr lang="en-US" altLang="zh-CN" sz="1200" b="0" i="0" u="none" strike="noStrike" baseline="0" dirty="0" smtClean="0">
                          <a:effectLst/>
                          <a:latin typeface="Arial" pitchFamily="34" charset="0"/>
                          <a:ea typeface="微软雅黑" pitchFamily="34" charset="-122"/>
                          <a:cs typeface="Arial" pitchFamily="34" charset="0"/>
                        </a:rPr>
                        <a:t> connection design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The</a:t>
                      </a:r>
                      <a:r>
                        <a:rPr lang="en-US" altLang="zh-CN" sz="1200" b="0" i="0" u="none" strike="noStrike" baseline="0" dirty="0" smtClean="0">
                          <a:effectLst/>
                          <a:latin typeface="Arial" pitchFamily="34" charset="0"/>
                          <a:ea typeface="微软雅黑" pitchFamily="34" charset="-122"/>
                          <a:cs typeface="Arial" pitchFamily="34" charset="0"/>
                        </a:rPr>
                        <a:t> longest connection pipe between IDU and ODU</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200m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200m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190m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190m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t" latinLnBrk="0" hangingPunct="1">
                        <a:lnSpc>
                          <a:spcPct val="100000"/>
                        </a:lnSpc>
                        <a:spcBef>
                          <a:spcPts val="0"/>
                        </a:spcBef>
                        <a:spcAft>
                          <a:spcPts val="0"/>
                        </a:spcAft>
                        <a:buClrTx/>
                        <a:buSzTx/>
                        <a:buFontTx/>
                        <a:buNone/>
                        <a:tabLst/>
                        <a:defRPr/>
                      </a:pP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and D have the longest pipe.</a:t>
                      </a:r>
                      <a:endParaRPr lang="zh-CN" altLang="en-US" sz="1200" b="0" i="0" u="none" strike="noStrike" dirty="0" smtClean="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vMerge="1">
                  <a:txBody>
                    <a:bodyPr/>
                    <a:lstStyle/>
                    <a:p>
                      <a:endParaRPr lang="zh-CN" altLang="en-US"/>
                    </a:p>
                  </a:txBody>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Total</a:t>
                      </a:r>
                      <a:r>
                        <a:rPr lang="en-US" altLang="zh-CN" sz="1200" b="0" i="0" u="none" strike="noStrike" baseline="0" dirty="0" smtClean="0">
                          <a:effectLst/>
                          <a:latin typeface="Arial" pitchFamily="34" charset="0"/>
                          <a:ea typeface="微软雅黑" pitchFamily="34" charset="-122"/>
                          <a:cs typeface="Arial" pitchFamily="34" charset="0"/>
                        </a:rPr>
                        <a:t> piping length</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1000m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1000m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1000m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sz="1200" u="none" strike="noStrike" dirty="0">
                          <a:effectLst/>
                          <a:latin typeface="Arial" pitchFamily="34" charset="0"/>
                          <a:ea typeface="微软雅黑" pitchFamily="34" charset="-122"/>
                          <a:cs typeface="Arial" pitchFamily="34" charset="0"/>
                        </a:rPr>
                        <a:t>1000m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endParaRPr 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97147">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Max. drop difference between IDU and ODU</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u="none" strike="noStrike" dirty="0" smtClean="0">
                          <a:effectLst/>
                          <a:latin typeface="Arial" pitchFamily="34" charset="0"/>
                          <a:ea typeface="微软雅黑" pitchFamily="34" charset="-122"/>
                          <a:cs typeface="Arial" pitchFamily="34" charset="0"/>
                        </a:rPr>
                        <a:t>100m</a:t>
                      </a:r>
                      <a:r>
                        <a:rPr lang="zh-CN" altLang="en-US" sz="1200" u="none" strike="noStrike" dirty="0" smtClean="0">
                          <a:effectLst/>
                          <a:latin typeface="Arial" pitchFamily="34" charset="0"/>
                          <a:ea typeface="微软雅黑" pitchFamily="34" charset="-122"/>
                          <a:cs typeface="Arial" pitchFamily="34" charset="0"/>
                        </a:rPr>
                        <a:t> </a:t>
                      </a:r>
                      <a:r>
                        <a:rPr lang="en-US" altLang="zh-CN" sz="1200" u="none" strike="noStrike" dirty="0" smtClean="0">
                          <a:effectLst/>
                          <a:latin typeface="Arial" pitchFamily="34" charset="0"/>
                          <a:ea typeface="微软雅黑" pitchFamily="34" charset="-122"/>
                          <a:cs typeface="Arial" pitchFamily="34" charset="0"/>
                        </a:rPr>
                        <a:t>(ODU is above)</a:t>
                      </a:r>
                      <a:r>
                        <a:rPr lang="zh-CN" altLang="en-US" sz="1200" u="none" strike="noStrike" dirty="0">
                          <a:effectLst/>
                          <a:latin typeface="Arial" pitchFamily="34" charset="0"/>
                          <a:ea typeface="微软雅黑" pitchFamily="34" charset="-122"/>
                          <a:cs typeface="Arial" pitchFamily="34" charset="0"/>
                        </a:rPr>
                        <a:t/>
                      </a:r>
                      <a:br>
                        <a:rPr lang="zh-CN" altLang="en-US" sz="1200" u="none" strike="noStrike" dirty="0">
                          <a:effectLst/>
                          <a:latin typeface="Arial" pitchFamily="34" charset="0"/>
                          <a:ea typeface="微软雅黑" pitchFamily="34" charset="-122"/>
                          <a:cs typeface="Arial" pitchFamily="34" charset="0"/>
                        </a:rPr>
                      </a:br>
                      <a:r>
                        <a:rPr lang="en-US" altLang="zh-CN" sz="1200" u="none" strike="noStrike" dirty="0" smtClean="0">
                          <a:effectLst/>
                          <a:latin typeface="Arial" pitchFamily="34" charset="0"/>
                          <a:ea typeface="微软雅黑" pitchFamily="34" charset="-122"/>
                          <a:cs typeface="Arial" pitchFamily="34" charset="0"/>
                        </a:rPr>
                        <a:t>110m</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a:t>
                      </a:r>
                      <a:r>
                        <a:rPr lang="en-US" altLang="zh-CN" sz="1200" u="none" strike="noStrike" dirty="0" smtClean="0">
                          <a:effectLst/>
                          <a:latin typeface="Arial" pitchFamily="34" charset="0"/>
                          <a:ea typeface="微软雅黑" pitchFamily="34" charset="-122"/>
                          <a:cs typeface="Arial" pitchFamily="34" charset="0"/>
                        </a:rPr>
                        <a:t>ODU is below)</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u="none" strike="noStrike" dirty="0" smtClean="0">
                          <a:effectLst/>
                          <a:latin typeface="Arial" pitchFamily="34" charset="0"/>
                          <a:ea typeface="微软雅黑" pitchFamily="34" charset="-122"/>
                          <a:cs typeface="Arial" pitchFamily="34" charset="0"/>
                        </a:rPr>
                        <a:t>100m</a:t>
                      </a:r>
                      <a:r>
                        <a:rPr lang="zh-CN" altLang="en-US" sz="1200" u="none" strike="noStrike" dirty="0" smtClean="0">
                          <a:effectLst/>
                          <a:latin typeface="Arial" pitchFamily="34" charset="0"/>
                          <a:ea typeface="微软雅黑" pitchFamily="34" charset="-122"/>
                          <a:cs typeface="Arial" pitchFamily="34" charset="0"/>
                        </a:rPr>
                        <a:t> </a:t>
                      </a:r>
                      <a:r>
                        <a:rPr lang="en-US" altLang="zh-CN" sz="1200" u="none" strike="noStrike" dirty="0" smtClean="0">
                          <a:effectLst/>
                          <a:latin typeface="Arial" pitchFamily="34" charset="0"/>
                          <a:ea typeface="微软雅黑" pitchFamily="34" charset="-122"/>
                          <a:cs typeface="Arial" pitchFamily="34" charset="0"/>
                        </a:rPr>
                        <a:t>(ODU is above)</a:t>
                      </a:r>
                      <a:r>
                        <a:rPr lang="zh-CN" altLang="en-US" sz="1200" u="none" strike="noStrike" dirty="0" smtClean="0">
                          <a:effectLst/>
                          <a:latin typeface="Arial" pitchFamily="34" charset="0"/>
                          <a:ea typeface="微软雅黑" pitchFamily="34" charset="-122"/>
                          <a:cs typeface="Arial" pitchFamily="34" charset="0"/>
                        </a:rPr>
                        <a:t/>
                      </a:r>
                      <a:br>
                        <a:rPr lang="zh-CN" altLang="en-US" sz="1200" u="none" strike="noStrike" dirty="0" smtClean="0">
                          <a:effectLst/>
                          <a:latin typeface="Arial" pitchFamily="34" charset="0"/>
                          <a:ea typeface="微软雅黑" pitchFamily="34" charset="-122"/>
                          <a:cs typeface="Arial" pitchFamily="34" charset="0"/>
                        </a:rPr>
                      </a:br>
                      <a:r>
                        <a:rPr lang="en-US" altLang="zh-CN" sz="1200" u="none" strike="noStrike" dirty="0" smtClean="0">
                          <a:effectLst/>
                          <a:latin typeface="Arial" pitchFamily="34" charset="0"/>
                          <a:ea typeface="微软雅黑" pitchFamily="34" charset="-122"/>
                          <a:cs typeface="Arial" pitchFamily="34" charset="0"/>
                        </a:rPr>
                        <a:t>110m</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a:t>
                      </a:r>
                      <a:r>
                        <a:rPr lang="en-US" altLang="zh-CN" sz="1200" u="none" strike="noStrike" dirty="0" smtClean="0">
                          <a:effectLst/>
                          <a:latin typeface="Arial" pitchFamily="34" charset="0"/>
                          <a:ea typeface="微软雅黑" pitchFamily="34" charset="-122"/>
                          <a:cs typeface="Arial" pitchFamily="34" charset="0"/>
                        </a:rPr>
                        <a:t>ODU is below)</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u="none" strike="noStrike" dirty="0" smtClean="0">
                          <a:effectLst/>
                          <a:latin typeface="Arial" pitchFamily="34" charset="0"/>
                          <a:ea typeface="微软雅黑" pitchFamily="34" charset="-122"/>
                          <a:cs typeface="Arial" pitchFamily="34" charset="0"/>
                        </a:rPr>
                        <a:t>90m</a:t>
                      </a:r>
                      <a:r>
                        <a:rPr lang="zh-CN" altLang="en-US" sz="1200" u="none" strike="noStrike" dirty="0" smtClean="0">
                          <a:effectLst/>
                          <a:latin typeface="Arial" pitchFamily="34" charset="0"/>
                          <a:ea typeface="微软雅黑" pitchFamily="34" charset="-122"/>
                          <a:cs typeface="Arial" pitchFamily="34" charset="0"/>
                        </a:rPr>
                        <a:t> </a:t>
                      </a:r>
                      <a:r>
                        <a:rPr lang="en-US" altLang="zh-CN" sz="1200" u="none" strike="noStrike" dirty="0" smtClean="0">
                          <a:effectLst/>
                          <a:latin typeface="Arial" pitchFamily="34" charset="0"/>
                          <a:ea typeface="微软雅黑" pitchFamily="34" charset="-122"/>
                          <a:cs typeface="Arial" pitchFamily="34" charset="0"/>
                        </a:rPr>
                        <a:t>(ODU is above)</a:t>
                      </a:r>
                      <a:r>
                        <a:rPr lang="zh-CN" altLang="en-US" sz="1200" u="none" strike="noStrike" dirty="0" smtClean="0">
                          <a:effectLst/>
                          <a:latin typeface="Arial" pitchFamily="34" charset="0"/>
                          <a:ea typeface="微软雅黑" pitchFamily="34" charset="-122"/>
                          <a:cs typeface="Arial" pitchFamily="34" charset="0"/>
                        </a:rPr>
                        <a:t/>
                      </a:r>
                      <a:br>
                        <a:rPr lang="zh-CN" altLang="en-US" sz="1200" u="none" strike="noStrike" dirty="0" smtClean="0">
                          <a:effectLst/>
                          <a:latin typeface="Arial" pitchFamily="34" charset="0"/>
                          <a:ea typeface="微软雅黑" pitchFamily="34" charset="-122"/>
                          <a:cs typeface="Arial" pitchFamily="34" charset="0"/>
                        </a:rPr>
                      </a:br>
                      <a:r>
                        <a:rPr lang="en-US" altLang="zh-CN" sz="1200" u="none" strike="noStrike" dirty="0" smtClean="0">
                          <a:effectLst/>
                          <a:latin typeface="Arial" pitchFamily="34" charset="0"/>
                          <a:ea typeface="微软雅黑" pitchFamily="34" charset="-122"/>
                          <a:cs typeface="Arial" pitchFamily="34" charset="0"/>
                        </a:rPr>
                        <a:t>110m</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a:t>
                      </a:r>
                      <a:r>
                        <a:rPr lang="en-US" altLang="zh-CN" sz="1200" u="none" strike="noStrike" dirty="0" smtClean="0">
                          <a:effectLst/>
                          <a:latin typeface="Arial" pitchFamily="34" charset="0"/>
                          <a:ea typeface="微软雅黑" pitchFamily="34" charset="-122"/>
                          <a:cs typeface="Arial" pitchFamily="34" charset="0"/>
                        </a:rPr>
                        <a:t>ODU is below)</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u="none" strike="noStrike" dirty="0" smtClean="0">
                          <a:effectLst/>
                          <a:latin typeface="Arial" pitchFamily="34" charset="0"/>
                          <a:ea typeface="微软雅黑" pitchFamily="34" charset="-122"/>
                          <a:cs typeface="Arial" pitchFamily="34" charset="0"/>
                        </a:rPr>
                        <a:t>50m</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(ODU is above) </a:t>
                      </a:r>
                      <a:r>
                        <a:rPr lang="en-US" altLang="zh-CN" sz="1200" u="none" strike="noStrike" dirty="0" smtClean="0">
                          <a:effectLst/>
                          <a:latin typeface="Arial" pitchFamily="34" charset="0"/>
                          <a:ea typeface="微软雅黑" pitchFamily="34" charset="-122"/>
                          <a:cs typeface="Arial" pitchFamily="34" charset="0"/>
                        </a:rPr>
                        <a:t>70m</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(design upon request)</a:t>
                      </a:r>
                      <a:r>
                        <a:rPr lang="zh-CN" altLang="en-US" sz="1200" u="none" strike="noStrike" dirty="0">
                          <a:effectLst/>
                          <a:latin typeface="Arial" pitchFamily="34" charset="0"/>
                          <a:ea typeface="微软雅黑" pitchFamily="34" charset="-122"/>
                          <a:cs typeface="Arial" pitchFamily="34" charset="0"/>
                        </a:rPr>
                        <a:t/>
                      </a:r>
                      <a:br>
                        <a:rPr lang="zh-CN" altLang="en-US" sz="1200" u="none" strike="noStrike" dirty="0">
                          <a:effectLst/>
                          <a:latin typeface="Arial" pitchFamily="34" charset="0"/>
                          <a:ea typeface="微软雅黑" pitchFamily="34" charset="-122"/>
                          <a:cs typeface="Arial" pitchFamily="34" charset="0"/>
                        </a:rPr>
                      </a:br>
                      <a:r>
                        <a:rPr lang="en-US" altLang="zh-CN" sz="1200" u="none" strike="noStrike" dirty="0" smtClean="0">
                          <a:effectLst/>
                          <a:latin typeface="Arial" pitchFamily="34" charset="0"/>
                          <a:ea typeface="微软雅黑" pitchFamily="34" charset="-122"/>
                          <a:cs typeface="Arial" pitchFamily="34" charset="0"/>
                        </a:rPr>
                        <a:t>40m</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(ODU is below) </a:t>
                      </a:r>
                      <a:r>
                        <a:rPr lang="en-US" altLang="zh-CN" sz="1200" u="none" strike="noStrike" dirty="0" smtClean="0">
                          <a:effectLst/>
                          <a:latin typeface="Arial" pitchFamily="34" charset="0"/>
                          <a:ea typeface="微软雅黑" pitchFamily="34" charset="-122"/>
                          <a:cs typeface="Arial" pitchFamily="34" charset="0"/>
                        </a:rPr>
                        <a:t>90m</a:t>
                      </a:r>
                      <a:r>
                        <a:rPr lang="zh-CN" altLang="en-US" sz="1200" u="none" strike="noStrike" baseline="0" dirty="0" smtClean="0">
                          <a:effectLst/>
                          <a:latin typeface="Arial" pitchFamily="34" charset="0"/>
                          <a:ea typeface="微软雅黑" pitchFamily="34" charset="-122"/>
                          <a:cs typeface="Arial" pitchFamily="34" charset="0"/>
                        </a:rPr>
                        <a:t> </a:t>
                      </a:r>
                      <a:r>
                        <a:rPr lang="en-US" altLang="zh-CN" sz="1200" u="none" strike="noStrike" baseline="0" dirty="0" smtClean="0">
                          <a:effectLst/>
                          <a:latin typeface="Arial" pitchFamily="34" charset="0"/>
                          <a:ea typeface="微软雅黑" pitchFamily="34" charset="-122"/>
                          <a:cs typeface="Arial" pitchFamily="34" charset="0"/>
                        </a:rPr>
                        <a:t>(design upon request)</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t" latinLnBrk="0" hangingPunct="1">
                        <a:lnSpc>
                          <a:spcPct val="100000"/>
                        </a:lnSpc>
                        <a:spcBef>
                          <a:spcPts val="0"/>
                        </a:spcBef>
                        <a:spcAft>
                          <a:spcPts val="0"/>
                        </a:spcAft>
                        <a:buClrTx/>
                        <a:buSzTx/>
                        <a:buFontTx/>
                        <a:buNone/>
                        <a:tabLst/>
                        <a:defRPr/>
                      </a:pP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and D have the largest drop difference.</a:t>
                      </a:r>
                      <a:endParaRPr lang="zh-CN" altLang="en-US" sz="1200" b="0" i="0" u="none" strike="noStrike" dirty="0" smtClean="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4051">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Max.</a:t>
                      </a:r>
                      <a:r>
                        <a:rPr lang="en-US" altLang="zh-CN" sz="1200" u="none" strike="noStrike" baseline="0" dirty="0" smtClean="0">
                          <a:effectLst/>
                          <a:latin typeface="Arial" pitchFamily="34" charset="0"/>
                          <a:ea typeface="微软雅黑" pitchFamily="34" charset="-122"/>
                          <a:cs typeface="Arial" pitchFamily="34" charset="0"/>
                        </a:rPr>
                        <a:t> drop difference between IDUs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40m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40m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30m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30m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t" latinLnBrk="0" hangingPunct="1">
                        <a:lnSpc>
                          <a:spcPct val="100000"/>
                        </a:lnSpc>
                        <a:spcBef>
                          <a:spcPts val="0"/>
                        </a:spcBef>
                        <a:spcAft>
                          <a:spcPts val="0"/>
                        </a:spcAft>
                        <a:buClrTx/>
                        <a:buSzTx/>
                        <a:buFontTx/>
                        <a:buNone/>
                        <a:tabLst/>
                        <a:defRPr/>
                      </a:pP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and D have the largest drop difference.</a:t>
                      </a:r>
                      <a:endParaRPr lang="zh-CN" altLang="en-US" sz="1200" b="0" i="0" u="none" strike="noStrike" dirty="0" smtClean="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4051">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Pipe length between the first branch and the farthest</a:t>
                      </a:r>
                      <a:r>
                        <a:rPr lang="en-US" altLang="zh-CN" sz="1200" u="none" strike="noStrike" baseline="0" dirty="0" smtClean="0">
                          <a:effectLst/>
                          <a:latin typeface="Arial" pitchFamily="34" charset="0"/>
                          <a:ea typeface="微软雅黑" pitchFamily="34" charset="-122"/>
                          <a:cs typeface="Arial" pitchFamily="34" charset="0"/>
                        </a:rPr>
                        <a:t> IDU</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120m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120m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90m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sz="1200" u="none" strike="noStrike" dirty="0">
                          <a:effectLst/>
                          <a:latin typeface="Arial" pitchFamily="34" charset="0"/>
                          <a:ea typeface="微软雅黑" pitchFamily="34" charset="-122"/>
                          <a:cs typeface="Arial" pitchFamily="34" charset="0"/>
                        </a:rPr>
                        <a:t>90m</a:t>
                      </a:r>
                      <a:endParaRPr 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baseline="0" dirty="0" smtClean="0">
                          <a:solidFill>
                            <a:srgbClr val="FF0000"/>
                          </a:solidFill>
                          <a:effectLst/>
                          <a:latin typeface="Arial" pitchFamily="34" charset="0"/>
                          <a:ea typeface="微软雅黑" pitchFamily="34" charset="-122"/>
                          <a:cs typeface="Arial" pitchFamily="34" charset="0"/>
                        </a:rPr>
                        <a:t> and D have the longest length.</a:t>
                      </a:r>
                      <a:endParaRPr lang="zh-CN" altLang="en-US" sz="1200" b="0" i="0" u="none" strike="noStrike" dirty="0" smtClean="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High installation adaptability</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Compatibility</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smtClean="0">
                          <a:effectLst/>
                          <a:latin typeface="Arial" pitchFamily="34" charset="0"/>
                          <a:ea typeface="微软雅黑" pitchFamily="34" charset="-122"/>
                          <a:cs typeface="Arial" pitchFamily="34" charset="0"/>
                        </a:rPr>
                        <a:t>Compatible</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smtClean="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Compatible</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Compatible</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Compatible</a:t>
                      </a:r>
                      <a:r>
                        <a:rPr lang="en-US" altLang="zh-CN" sz="1200" b="0" i="0" u="none" strike="noStrike" baseline="0" dirty="0" smtClean="0">
                          <a:effectLst/>
                          <a:latin typeface="Arial" pitchFamily="34" charset="0"/>
                          <a:ea typeface="微软雅黑" pitchFamily="34" charset="-122"/>
                          <a:cs typeface="Arial" pitchFamily="34" charset="0"/>
                        </a:rPr>
                        <a:t> </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rowSpan="3">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Convenient installation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Auto</a:t>
                      </a:r>
                      <a:r>
                        <a:rPr lang="en-US" altLang="zh-CN" sz="1200" b="0" i="0" u="none" strike="noStrike" baseline="0" dirty="0" smtClean="0">
                          <a:effectLst/>
                          <a:latin typeface="Arial" pitchFamily="34" charset="0"/>
                          <a:ea typeface="微软雅黑" pitchFamily="34" charset="-122"/>
                          <a:cs typeface="Arial" pitchFamily="34" charset="0"/>
                        </a:rPr>
                        <a:t> address allocation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vMerge="1">
                  <a:txBody>
                    <a:bodyPr/>
                    <a:lstStyle/>
                    <a:p>
                      <a:endParaRPr lang="zh-CN" altLang="en-US"/>
                    </a:p>
                  </a:txBody>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Five-way pipe outlet</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426">
                <a:tc vMerge="1">
                  <a:txBody>
                    <a:bodyPr/>
                    <a:lstStyle/>
                    <a:p>
                      <a:endParaRPr lang="zh-CN" altLang="en-US"/>
                    </a:p>
                  </a:txBody>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Debugging</a:t>
                      </a:r>
                      <a:r>
                        <a:rPr lang="en-US" altLang="zh-CN" sz="1200" b="0" i="0" u="none" strike="noStrike" baseline="0" dirty="0" smtClean="0">
                          <a:effectLst/>
                          <a:latin typeface="Arial" pitchFamily="34" charset="0"/>
                          <a:ea typeface="微软雅黑" pitchFamily="34" charset="-122"/>
                          <a:cs typeface="Arial" pitchFamily="34" charset="0"/>
                        </a:rPr>
                        <a:t> mode</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3</a:t>
                      </a:r>
                      <a:r>
                        <a:rPr lang="en-US" altLang="zh-CN" sz="1200" b="0" i="0" u="none" strike="noStrike" baseline="0" dirty="0" smtClean="0">
                          <a:effectLst/>
                          <a:latin typeface="Arial" pitchFamily="34" charset="0"/>
                          <a:ea typeface="微软雅黑" pitchFamily="34" charset="-122"/>
                          <a:cs typeface="Arial" pitchFamily="34" charset="0"/>
                        </a:rPr>
                        <a:t> modes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2</a:t>
                      </a:r>
                      <a:r>
                        <a:rPr lang="en-US" altLang="zh-CN" sz="1200" b="0" i="0" u="none" strike="noStrike" baseline="0" dirty="0" smtClean="0">
                          <a:effectLst/>
                          <a:latin typeface="Arial" pitchFamily="34" charset="0"/>
                          <a:ea typeface="微软雅黑" pitchFamily="34" charset="-122"/>
                          <a:cs typeface="Arial" pitchFamily="34" charset="0"/>
                        </a:rPr>
                        <a:t> modes</a:t>
                      </a:r>
                      <a:endParaRPr lang="en-US" altLang="zh-CN"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2</a:t>
                      </a:r>
                      <a:r>
                        <a:rPr lang="en-US" altLang="zh-CN" sz="1200" b="0" i="0" u="none" strike="noStrike" baseline="0" dirty="0" smtClean="0">
                          <a:effectLst/>
                          <a:latin typeface="Arial" pitchFamily="34" charset="0"/>
                          <a:ea typeface="微软雅黑" pitchFamily="34" charset="-122"/>
                          <a:cs typeface="Arial" pitchFamily="34" charset="0"/>
                        </a:rPr>
                        <a:t> modes</a:t>
                      </a:r>
                      <a:endParaRPr lang="en-US" altLang="zh-CN"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2</a:t>
                      </a:r>
                      <a:r>
                        <a:rPr lang="en-US" altLang="zh-CN" sz="1200" b="0" i="0" u="none" strike="noStrike" baseline="0" dirty="0" smtClean="0">
                          <a:effectLst/>
                          <a:latin typeface="Arial" pitchFamily="34" charset="0"/>
                          <a:ea typeface="微软雅黑" pitchFamily="34" charset="-122"/>
                          <a:cs typeface="Arial" pitchFamily="34" charset="0"/>
                        </a:rPr>
                        <a:t> modes</a:t>
                      </a:r>
                      <a:endParaRPr lang="en-US" altLang="zh-CN"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err="1" smtClean="0">
                          <a:solidFill>
                            <a:srgbClr val="FF0000"/>
                          </a:solidFill>
                          <a:effectLst/>
                          <a:latin typeface="Arial" pitchFamily="34" charset="0"/>
                          <a:ea typeface="微软雅黑" pitchFamily="34" charset="-122"/>
                          <a:cs typeface="Arial" pitchFamily="34" charset="0"/>
                        </a:rPr>
                        <a:t>Gree</a:t>
                      </a:r>
                      <a:r>
                        <a:rPr lang="en-US" altLang="zh-CN" sz="1200" b="0" i="0" u="none" strike="noStrike" dirty="0" smtClean="0">
                          <a:solidFill>
                            <a:srgbClr val="FF0000"/>
                          </a:solidFill>
                          <a:effectLst/>
                          <a:latin typeface="Arial" pitchFamily="34" charset="0"/>
                          <a:ea typeface="微软雅黑" pitchFamily="34" charset="-122"/>
                          <a:cs typeface="Arial" pitchFamily="34" charset="0"/>
                        </a:rPr>
                        <a:t> has multiple</a:t>
                      </a:r>
                      <a:r>
                        <a:rPr lang="en-US" altLang="zh-CN" sz="1200" b="0" i="0" u="none" strike="noStrike" baseline="0" dirty="0" smtClean="0">
                          <a:solidFill>
                            <a:srgbClr val="FF0000"/>
                          </a:solidFill>
                          <a:effectLst/>
                          <a:latin typeface="Arial" pitchFamily="34" charset="0"/>
                          <a:ea typeface="微软雅黑" pitchFamily="34" charset="-122"/>
                          <a:cs typeface="Arial" pitchFamily="34" charset="0"/>
                        </a:rPr>
                        <a:t> debugging modes.</a:t>
                      </a:r>
                      <a:endParaRPr lang="zh-CN" altLang="en-US" sz="1200" b="0" i="0" u="none" strike="noStrike" dirty="0" smtClean="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rowSpan="3">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Convenient</a:t>
                      </a:r>
                      <a:r>
                        <a:rPr lang="en-US" altLang="zh-CN" sz="1200" b="0" i="0" u="none" strike="noStrike" baseline="0" dirty="0" smtClean="0">
                          <a:effectLst/>
                          <a:latin typeface="Arial" pitchFamily="34" charset="0"/>
                          <a:ea typeface="微软雅黑" pitchFamily="34" charset="-122"/>
                          <a:cs typeface="Arial" pitchFamily="34" charset="0"/>
                        </a:rPr>
                        <a:t> maintenance</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Refrigerant</a:t>
                      </a:r>
                      <a:r>
                        <a:rPr lang="en-US" altLang="zh-CN" sz="1200" b="0" i="0" u="none" strike="noStrike" baseline="0" dirty="0" smtClean="0">
                          <a:effectLst/>
                          <a:latin typeface="Arial" pitchFamily="34" charset="0"/>
                          <a:ea typeface="微软雅黑" pitchFamily="34" charset="-122"/>
                          <a:cs typeface="Arial" pitchFamily="34" charset="0"/>
                        </a:rPr>
                        <a:t> auto recovery</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r>
                        <a:rPr lang="en-US" altLang="zh-CN" sz="1200" b="0" i="0" u="none" strike="noStrike" baseline="0" dirty="0" smtClean="0">
                          <a:solidFill>
                            <a:schemeClr val="bg1">
                              <a:lumMod val="50000"/>
                            </a:schemeClr>
                          </a:solidFill>
                          <a:effectLst/>
                          <a:latin typeface="Arial" pitchFamily="34" charset="0"/>
                          <a:ea typeface="微软雅黑" pitchFamily="34" charset="-122"/>
                          <a:cs typeface="Arial" pitchFamily="34" charset="0"/>
                        </a:rPr>
                        <a:t> </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979">
                <a:tc vMerge="1">
                  <a:txBody>
                    <a:bodyPr/>
                    <a:lstStyle/>
                    <a:p>
                      <a:endParaRPr lang="zh-CN" altLang="en-US"/>
                    </a:p>
                  </a:txBody>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Fault</a:t>
                      </a:r>
                      <a:r>
                        <a:rPr lang="en-US" altLang="zh-CN" sz="1200" b="0" i="0" u="none" strike="noStrike" baseline="0" dirty="0" smtClean="0">
                          <a:effectLst/>
                          <a:latin typeface="Arial" pitchFamily="34" charset="0"/>
                          <a:ea typeface="微软雅黑" pitchFamily="34" charset="-122"/>
                          <a:cs typeface="Arial" pitchFamily="34" charset="0"/>
                        </a:rPr>
                        <a:t> emergency function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effectLst/>
                          <a:latin typeface="Arial" pitchFamily="34" charset="0"/>
                          <a:ea typeface="微软雅黑" pitchFamily="34" charset="-122"/>
                          <a:cs typeface="Arial" pitchFamily="34" charset="0"/>
                        </a:rPr>
                        <a:t>3</a:t>
                      </a:r>
                      <a:r>
                        <a:rPr lang="en-US" altLang="zh-CN" sz="1200" b="0" i="0" u="none" strike="noStrike" baseline="0" dirty="0" smtClean="0">
                          <a:effectLst/>
                          <a:latin typeface="Arial" pitchFamily="34" charset="0"/>
                          <a:ea typeface="微软雅黑" pitchFamily="34" charset="-122"/>
                          <a:cs typeface="Arial" pitchFamily="34" charset="0"/>
                        </a:rPr>
                        <a:t> types of backup operation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2 types of backup operation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2 types of backup operation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2 types of backup operation</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1929">
                <a:tc vMerge="1">
                  <a:txBody>
                    <a:bodyPr/>
                    <a:lstStyle/>
                    <a:p>
                      <a:endParaRPr lang="zh-CN" altLang="en-US"/>
                    </a:p>
                  </a:txBody>
                  <a:tcPr/>
                </a:tc>
                <a:tc>
                  <a:txBody>
                    <a:bodyPr/>
                    <a:lstStyle/>
                    <a:p>
                      <a:pPr marL="72000" algn="l" fontAlgn="ctr"/>
                      <a:r>
                        <a:rPr lang="en-US" altLang="zh-CN" sz="1200" u="none" strike="noStrike" dirty="0" smtClean="0">
                          <a:effectLst/>
                          <a:latin typeface="Arial" pitchFamily="34" charset="0"/>
                          <a:ea typeface="微软雅黑" pitchFamily="34" charset="-122"/>
                          <a:cs typeface="Arial" pitchFamily="34" charset="0"/>
                        </a:rPr>
                        <a:t>ODU fault memory</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u="none" strike="noStrike" dirty="0" smtClean="0">
                          <a:effectLst/>
                          <a:latin typeface="Arial" pitchFamily="34" charset="0"/>
                          <a:ea typeface="微软雅黑" pitchFamily="34" charset="-122"/>
                          <a:cs typeface="Arial" pitchFamily="34" charset="0"/>
                        </a:rPr>
                        <a:t>Yes </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b="0" i="0" u="none" strike="noStrike" dirty="0" smtClean="0">
                          <a:effectLst/>
                          <a:latin typeface="Arial" pitchFamily="34" charset="0"/>
                          <a:ea typeface="微软雅黑" pitchFamily="34" charset="-122"/>
                          <a:cs typeface="Arial" pitchFamily="34" charset="0"/>
                        </a:rPr>
                        <a:t>Yes</a:t>
                      </a:r>
                      <a:endParaRPr lang="zh-CN" altLang="en-US" sz="1200" b="0" i="0" u="none" strike="noStrike" dirty="0">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r>
                        <a:rPr lang="en-US" altLang="zh-CN" sz="1200" b="0" i="0" u="none" strike="noStrike" dirty="0" smtClean="0">
                          <a:solidFill>
                            <a:schemeClr val="bg1">
                              <a:lumMod val="50000"/>
                            </a:schemeClr>
                          </a:solidFill>
                          <a:effectLst/>
                          <a:latin typeface="Arial" pitchFamily="34" charset="0"/>
                          <a:ea typeface="微软雅黑" pitchFamily="34" charset="-122"/>
                          <a:cs typeface="Arial" pitchFamily="34" charset="0"/>
                        </a:rPr>
                        <a:t>No</a:t>
                      </a:r>
                      <a:r>
                        <a:rPr lang="en-US" altLang="zh-CN" sz="1200" b="0" i="0" u="none" strike="noStrike" baseline="0" dirty="0" smtClean="0">
                          <a:solidFill>
                            <a:schemeClr val="bg1">
                              <a:lumMod val="50000"/>
                            </a:schemeClr>
                          </a:solidFill>
                          <a:effectLst/>
                          <a:latin typeface="Arial" pitchFamily="34" charset="0"/>
                          <a:ea typeface="微软雅黑" pitchFamily="34" charset="-122"/>
                          <a:cs typeface="Arial" pitchFamily="34" charset="0"/>
                        </a:rPr>
                        <a:t> </a:t>
                      </a:r>
                      <a:endParaRPr lang="zh-CN" altLang="en-US" sz="1200" b="0" i="0" u="none" strike="noStrike" dirty="0">
                        <a:solidFill>
                          <a:schemeClr val="bg1">
                            <a:lumMod val="50000"/>
                          </a:schemeClr>
                        </a:solidFill>
                        <a:effectLst/>
                        <a:latin typeface="Arial" pitchFamily="34" charset="0"/>
                        <a:ea typeface="微软雅黑" pitchFamily="34" charset="-122"/>
                        <a:cs typeface="Arial" pitchFamily="34" charset="0"/>
                      </a:endParaRPr>
                    </a:p>
                  </a:txBody>
                  <a:tcPr marL="5470" marR="5470" marT="5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t"/>
                      <a:endParaRPr lang="zh-CN" altLang="en-US" sz="1200" b="0" i="0" u="none" strike="noStrike" dirty="0">
                        <a:solidFill>
                          <a:srgbClr val="FF0000"/>
                        </a:solidFill>
                        <a:effectLst/>
                        <a:latin typeface="Arial" pitchFamily="34" charset="0"/>
                        <a:ea typeface="微软雅黑" pitchFamily="34" charset="-122"/>
                        <a:cs typeface="Arial" pitchFamily="34" charset="0"/>
                      </a:endParaRPr>
                    </a:p>
                  </a:txBody>
                  <a:tcPr marL="5470" marR="5470" marT="54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矩形 7"/>
          <p:cNvSpPr/>
          <p:nvPr/>
        </p:nvSpPr>
        <p:spPr>
          <a:xfrm>
            <a:off x="1966742" y="9419"/>
            <a:ext cx="4272323" cy="496996"/>
          </a:xfrm>
          <a:prstGeom prst="rect">
            <a:avLst/>
          </a:prstGeom>
        </p:spPr>
        <p:txBody>
          <a:bodyPr wrap="none">
            <a:spAutoFit/>
          </a:bodyPr>
          <a:lstStyle/>
          <a:p>
            <a:pPr>
              <a:lnSpc>
                <a:spcPct val="150000"/>
              </a:lnSpc>
            </a:pPr>
            <a:r>
              <a:rPr lang="en-US" altLang="zh-CN" sz="2000" b="1" dirty="0" smtClean="0">
                <a:latin typeface="Arial" pitchFamily="34" charset="0"/>
                <a:ea typeface="微软雅黑" panose="020B0503020204020204" pitchFamily="34" charset="-122"/>
                <a:cs typeface="Arial" pitchFamily="34" charset="0"/>
              </a:rPr>
              <a:t>Compare to competitive products</a:t>
            </a:r>
          </a:p>
        </p:txBody>
      </p:sp>
      <p:sp>
        <p:nvSpPr>
          <p:cNvPr id="9" name="矩形 60"/>
          <p:cNvSpPr>
            <a:spLocks noChangeArrowheads="1"/>
          </p:cNvSpPr>
          <p:nvPr/>
        </p:nvSpPr>
        <p:spPr bwMode="auto">
          <a:xfrm>
            <a:off x="9690100" y="-38100"/>
            <a:ext cx="1778000" cy="6096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10" name="文本框 61"/>
          <p:cNvSpPr txBox="1">
            <a:spLocks noChangeArrowheads="1"/>
          </p:cNvSpPr>
          <p:nvPr/>
        </p:nvSpPr>
        <p:spPr bwMode="auto">
          <a:xfrm>
            <a:off x="9690100" y="0"/>
            <a:ext cx="170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微软雅黑" pitchFamily="34" charset="-122"/>
                <a:ea typeface="微软雅黑" pitchFamily="34" charset="-122"/>
              </a:rPr>
              <a:t>Analysis</a:t>
            </a:r>
            <a:endParaRPr lang="zh-CN" altLang="en-US" sz="2800" b="1" dirty="0">
              <a:solidFill>
                <a:srgbClr val="FFFFFF"/>
              </a:solidFill>
              <a:latin typeface="微软雅黑" pitchFamily="34" charset="-122"/>
              <a:ea typeface="微软雅黑" pitchFamily="34" charset="-122"/>
            </a:endParaRPr>
          </a:p>
        </p:txBody>
      </p:sp>
      <p:pic>
        <p:nvPicPr>
          <p:cNvPr id="11" name="图片 10" descr="格力中央空调-彩色.png"/>
          <p:cNvPicPr>
            <a:picLocks noChangeAspect="1"/>
          </p:cNvPicPr>
          <p:nvPr/>
        </p:nvPicPr>
        <p:blipFill>
          <a:blip r:embed="rId2" cstate="print"/>
          <a:stretch>
            <a:fillRect/>
          </a:stretch>
        </p:blipFill>
        <p:spPr>
          <a:xfrm>
            <a:off x="219213" y="-7903"/>
            <a:ext cx="1635601" cy="504150"/>
          </a:xfrm>
          <a:prstGeom prst="rect">
            <a:avLst/>
          </a:prstGeom>
        </p:spPr>
      </p:pic>
      <p:sp>
        <p:nvSpPr>
          <p:cNvPr id="12" name="飞哥PPT眉头"/>
          <p:cNvSpPr>
            <a:spLocks noChangeShapeType="1"/>
          </p:cNvSpPr>
          <p:nvPr/>
        </p:nvSpPr>
        <p:spPr bwMode="auto">
          <a:xfrm flipV="1">
            <a:off x="0" y="5715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8603102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66742" y="9419"/>
            <a:ext cx="2406428" cy="553998"/>
          </a:xfrm>
          <a:prstGeom prst="rect">
            <a:avLst/>
          </a:prstGeom>
        </p:spPr>
        <p:txBody>
          <a:bodyPr wrap="none">
            <a:spAutoFit/>
          </a:bodyPr>
          <a:lstStyle/>
          <a:p>
            <a:pPr>
              <a:lnSpc>
                <a:spcPct val="150000"/>
              </a:lnSpc>
            </a:pPr>
            <a:r>
              <a:rPr lang="en-US" altLang="zh-CN" sz="2000" b="1" dirty="0" smtClean="0">
                <a:latin typeface="Arial" pitchFamily="34" charset="0"/>
                <a:ea typeface="微软雅黑" panose="020B0503020204020204" pitchFamily="34" charset="-122"/>
                <a:cs typeface="Arial" pitchFamily="34" charset="0"/>
              </a:rPr>
              <a:t>Compare to GMV5</a:t>
            </a:r>
          </a:p>
        </p:txBody>
      </p:sp>
      <p:sp>
        <p:nvSpPr>
          <p:cNvPr id="9" name="矩形 60"/>
          <p:cNvSpPr>
            <a:spLocks noChangeArrowheads="1"/>
          </p:cNvSpPr>
          <p:nvPr/>
        </p:nvSpPr>
        <p:spPr bwMode="auto">
          <a:xfrm>
            <a:off x="9690100" y="-38100"/>
            <a:ext cx="1778000" cy="6096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10" name="文本框 61"/>
          <p:cNvSpPr txBox="1">
            <a:spLocks noChangeArrowheads="1"/>
          </p:cNvSpPr>
          <p:nvPr/>
        </p:nvSpPr>
        <p:spPr bwMode="auto">
          <a:xfrm>
            <a:off x="9690100" y="0"/>
            <a:ext cx="170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800" b="1" dirty="0" smtClean="0">
                <a:solidFill>
                  <a:srgbClr val="FFFFFF"/>
                </a:solidFill>
                <a:latin typeface="微软雅黑" pitchFamily="34" charset="-122"/>
                <a:ea typeface="微软雅黑" pitchFamily="34" charset="-122"/>
              </a:rPr>
              <a:t>Analysis </a:t>
            </a:r>
            <a:endParaRPr lang="zh-CN" altLang="en-US" sz="2800" b="1" dirty="0">
              <a:solidFill>
                <a:srgbClr val="FFFFFF"/>
              </a:solidFill>
              <a:latin typeface="微软雅黑" pitchFamily="34" charset="-122"/>
              <a:ea typeface="微软雅黑" pitchFamily="34" charset="-122"/>
            </a:endParaRPr>
          </a:p>
        </p:txBody>
      </p:sp>
      <p:pic>
        <p:nvPicPr>
          <p:cNvPr id="11" name="图片 10" descr="格力中央空调-彩色.png"/>
          <p:cNvPicPr>
            <a:picLocks noChangeAspect="1"/>
          </p:cNvPicPr>
          <p:nvPr/>
        </p:nvPicPr>
        <p:blipFill>
          <a:blip r:embed="rId2" cstate="print"/>
          <a:stretch>
            <a:fillRect/>
          </a:stretch>
        </p:blipFill>
        <p:spPr>
          <a:xfrm>
            <a:off x="219213" y="-7903"/>
            <a:ext cx="1635601" cy="504150"/>
          </a:xfrm>
          <a:prstGeom prst="rect">
            <a:avLst/>
          </a:prstGeom>
        </p:spPr>
      </p:pic>
      <p:sp>
        <p:nvSpPr>
          <p:cNvPr id="12" name="飞哥PPT眉头"/>
          <p:cNvSpPr>
            <a:spLocks noChangeShapeType="1"/>
          </p:cNvSpPr>
          <p:nvPr/>
        </p:nvSpPr>
        <p:spPr bwMode="auto">
          <a:xfrm flipV="1">
            <a:off x="0" y="5715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1504582786"/>
              </p:ext>
            </p:extLst>
          </p:nvPr>
        </p:nvGraphicFramePr>
        <p:xfrm>
          <a:off x="219212" y="723648"/>
          <a:ext cx="11597649" cy="5873896"/>
        </p:xfrm>
        <a:graphic>
          <a:graphicData uri="http://schemas.openxmlformats.org/drawingml/2006/table">
            <a:tbl>
              <a:tblPr firstRow="1"/>
              <a:tblGrid>
                <a:gridCol w="1039572"/>
                <a:gridCol w="1626920"/>
                <a:gridCol w="1728174"/>
                <a:gridCol w="1838680"/>
                <a:gridCol w="4130453"/>
                <a:gridCol w="1233850"/>
              </a:tblGrid>
              <a:tr h="325712">
                <a:tc rowSpan="2">
                  <a:txBody>
                    <a:bodyPr/>
                    <a:lstStyle/>
                    <a:p>
                      <a:pPr algn="ctr" fontAlgn="ctr"/>
                      <a:r>
                        <a:rPr lang="en-US" altLang="zh-CN" sz="1400" b="1" i="0" u="none" strike="noStrike" dirty="0" smtClean="0">
                          <a:solidFill>
                            <a:schemeClr val="bg1"/>
                          </a:solidFill>
                          <a:effectLst/>
                          <a:latin typeface="Arial" pitchFamily="34" charset="0"/>
                          <a:ea typeface="微软雅黑" panose="020B0503020204020204" pitchFamily="34" charset="-122"/>
                          <a:cs typeface="Arial" pitchFamily="34" charset="0"/>
                        </a:rPr>
                        <a:t>Category</a:t>
                      </a:r>
                      <a:endParaRPr lang="zh-CN" alt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rowSpan="2">
                  <a:txBody>
                    <a:bodyPr/>
                    <a:lstStyle/>
                    <a:p>
                      <a:pPr algn="ctr" fontAlgn="ctr"/>
                      <a:r>
                        <a:rPr lang="en-US" altLang="zh-CN" sz="1400" b="1" i="0" u="none" strike="noStrike" dirty="0" smtClean="0">
                          <a:solidFill>
                            <a:schemeClr val="bg1"/>
                          </a:solidFill>
                          <a:effectLst/>
                          <a:latin typeface="Arial" pitchFamily="34" charset="0"/>
                          <a:ea typeface="微软雅黑" panose="020B0503020204020204" pitchFamily="34" charset="-122"/>
                          <a:cs typeface="Arial" pitchFamily="34" charset="0"/>
                        </a:rPr>
                        <a:t>Item </a:t>
                      </a:r>
                      <a:endParaRPr lang="zh-CN" alt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ctr"/>
                      <a:r>
                        <a:rPr lang="en-US" sz="1400" b="1" i="0" u="none" strike="noStrike" dirty="0" smtClean="0">
                          <a:solidFill>
                            <a:schemeClr val="bg1"/>
                          </a:solidFill>
                          <a:effectLst/>
                          <a:latin typeface="微软雅黑" panose="020B0503020204020204" pitchFamily="34" charset="-122"/>
                          <a:ea typeface="微软雅黑" panose="020B0503020204020204" pitchFamily="34" charset="-122"/>
                        </a:rPr>
                        <a:t>GMV5</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4669" marR="4669" marT="4669" marB="0" anchor="ctr">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gridSpan="2">
                  <a:txBody>
                    <a:bodyPr/>
                    <a:lstStyle/>
                    <a:p>
                      <a:pPr algn="l" fontAlgn="ctr"/>
                      <a:r>
                        <a:rPr lang="en-US" sz="1400" b="1" i="0" u="none" strike="noStrike" dirty="0" smtClean="0">
                          <a:solidFill>
                            <a:schemeClr val="bg1"/>
                          </a:solidFill>
                          <a:effectLst/>
                          <a:latin typeface="微软雅黑" panose="020B0503020204020204" pitchFamily="34" charset="-122"/>
                          <a:ea typeface="微软雅黑" panose="020B0503020204020204" pitchFamily="34" charset="-122"/>
                        </a:rPr>
                        <a:t>       GMV6</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4669" marR="4669" marT="4669" marB="0" anchor="ctr">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zh-CN" altLang="en-US"/>
                    </a:p>
                  </a:txBody>
                  <a:tcPr/>
                </a:tc>
                <a:tc rowSpan="2">
                  <a:txBody>
                    <a:bodyPr/>
                    <a:lstStyle/>
                    <a:p>
                      <a:pPr algn="ctr" fontAlgn="ctr"/>
                      <a:r>
                        <a:rPr lang="en-US" altLang="zh-CN" sz="1400" b="1" i="0" u="none" strike="noStrike" dirty="0" smtClean="0">
                          <a:solidFill>
                            <a:schemeClr val="bg1"/>
                          </a:solidFill>
                          <a:effectLst/>
                          <a:latin typeface="Arial" pitchFamily="34" charset="0"/>
                          <a:ea typeface="微软雅黑" panose="020B0503020204020204" pitchFamily="34" charset="-122"/>
                          <a:cs typeface="Arial" pitchFamily="34" charset="0"/>
                        </a:rPr>
                        <a:t>Conclusion</a:t>
                      </a:r>
                      <a:r>
                        <a:rPr lang="en-US" altLang="zh-CN" sz="1400" b="1" i="0" u="none" strike="noStrike" baseline="0" dirty="0" smtClean="0">
                          <a:solidFill>
                            <a:schemeClr val="bg1"/>
                          </a:solidFill>
                          <a:effectLst/>
                          <a:latin typeface="Arial" pitchFamily="34" charset="0"/>
                          <a:ea typeface="微软雅黑" panose="020B0503020204020204" pitchFamily="34" charset="-122"/>
                          <a:cs typeface="Arial" pitchFamily="34" charset="0"/>
                        </a:rPr>
                        <a:t> </a:t>
                      </a:r>
                      <a:endParaRPr lang="zh-CN" alt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r>
              <a:tr h="325712">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400" b="1" i="0" u="none" strike="noStrike" dirty="0" smtClean="0">
                          <a:solidFill>
                            <a:schemeClr val="bg1"/>
                          </a:solidFill>
                          <a:effectLst/>
                          <a:latin typeface="Arial" pitchFamily="34" charset="0"/>
                          <a:ea typeface="微软雅黑" panose="020B0503020204020204" pitchFamily="34" charset="-122"/>
                          <a:cs typeface="Arial" pitchFamily="34" charset="0"/>
                        </a:rPr>
                        <a:t>Yes/No</a:t>
                      </a:r>
                      <a:endParaRPr lang="zh-CN" alt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ctr"/>
                      <a:r>
                        <a:rPr lang="en-US" altLang="zh-CN" sz="1400" b="1" i="0" u="none" strike="noStrike" dirty="0" smtClean="0">
                          <a:solidFill>
                            <a:schemeClr val="bg1"/>
                          </a:solidFill>
                          <a:effectLst/>
                          <a:latin typeface="Arial" pitchFamily="34" charset="0"/>
                          <a:ea typeface="微软雅黑" panose="020B0503020204020204" pitchFamily="34" charset="-122"/>
                          <a:cs typeface="Arial" pitchFamily="34" charset="0"/>
                        </a:rPr>
                        <a:t>Yes/No</a:t>
                      </a:r>
                      <a:endParaRPr lang="zh-CN" alt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ctr"/>
                      <a:r>
                        <a:rPr lang="en-US" altLang="zh-CN" sz="1400" b="1" i="0" u="none" strike="noStrike" dirty="0" smtClean="0">
                          <a:solidFill>
                            <a:schemeClr val="bg1"/>
                          </a:solidFill>
                          <a:effectLst/>
                          <a:latin typeface="Arial" pitchFamily="34" charset="0"/>
                          <a:ea typeface="微软雅黑" panose="020B0503020204020204" pitchFamily="34" charset="-122"/>
                          <a:cs typeface="Arial" pitchFamily="34" charset="0"/>
                        </a:rPr>
                        <a:t>Description</a:t>
                      </a:r>
                      <a:r>
                        <a:rPr lang="en-US" altLang="zh-CN" sz="1400" b="1" i="0" u="none" strike="noStrike" baseline="0" dirty="0" smtClean="0">
                          <a:solidFill>
                            <a:schemeClr val="bg1"/>
                          </a:solidFill>
                          <a:effectLst/>
                          <a:latin typeface="Arial" pitchFamily="34" charset="0"/>
                          <a:ea typeface="微软雅黑" panose="020B0503020204020204" pitchFamily="34" charset="-122"/>
                          <a:cs typeface="Arial" pitchFamily="34" charset="0"/>
                        </a:rPr>
                        <a:t> </a:t>
                      </a:r>
                      <a:endParaRPr lang="zh-CN" alt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vMerge="1">
                  <a:txBody>
                    <a:bodyPr/>
                    <a:lstStyle/>
                    <a:p>
                      <a:endParaRPr lang="zh-CN" altLang="en-US"/>
                    </a:p>
                  </a:txBody>
                  <a:tcPr/>
                </a:tc>
              </a:tr>
              <a:tr h="613585">
                <a:tc rowSpan="2">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Performance</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Basic capacity</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range</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22.4</a:t>
                      </a:r>
                      <a: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61.5kW, </a:t>
                      </a:r>
                      <a: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t/>
                      </a:r>
                      <a:b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b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8 models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22.4</a:t>
                      </a:r>
                      <a: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68.0kW, 9 models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22.4</a:t>
                      </a:r>
                      <a: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68.0kW, 9 models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72000" algn="ctr" fontAlgn="ct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GMV6</a:t>
                      </a:r>
                      <a:r>
                        <a:rPr lang="zh-CN" alt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is better than </a:t>
                      </a: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GMV5 as regards performance.</a:t>
                      </a:r>
                      <a:endParaRPr 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8903">
                <a:tc vMerge="1">
                  <a:txBody>
                    <a:bodyPr/>
                    <a:lstStyle/>
                    <a:p>
                      <a:endParaRPr lang="zh-CN" altLang="en-US"/>
                    </a:p>
                  </a:txBody>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Wide operating range</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-20</a:t>
                      </a:r>
                      <a: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52℃</a:t>
                      </a: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-30</a:t>
                      </a:r>
                      <a: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52℃</a:t>
                      </a:r>
                      <a:endPar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-30</a:t>
                      </a:r>
                      <a:r>
                        <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52℃</a:t>
                      </a:r>
                      <a:endPar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tr>
              <a:tr h="326526">
                <a:tc rowSpan="4">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Functions </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sz="1200" b="0" i="0" u="none" strike="noStrike" dirty="0">
                          <a:solidFill>
                            <a:schemeClr val="tx1"/>
                          </a:solidFill>
                          <a:effectLst/>
                          <a:latin typeface="Arial" pitchFamily="34" charset="0"/>
                          <a:ea typeface="微软雅黑" panose="020B0503020204020204" pitchFamily="34" charset="-122"/>
                          <a:cs typeface="Arial" pitchFamily="34" charset="0"/>
                        </a:rPr>
                        <a:t>CAN</a:t>
                      </a: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comm.</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connected to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80)</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connected to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100</a:t>
                      </a: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 connected to 100</a:t>
                      </a:r>
                      <a:endPar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GMV6 inherits the features of GMV5 and includes more features.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26578">
                <a:tc vMerge="1">
                  <a:txBody>
                    <a:bodyPr/>
                    <a:lstStyle/>
                    <a:p>
                      <a:endParaRPr lang="zh-CN" altLang="en-US"/>
                    </a:p>
                  </a:txBody>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Low-temp anti-freezing</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No</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dirty="0" smtClean="0">
                          <a:latin typeface="Arial" pitchFamily="34" charset="0"/>
                          <a:ea typeface="微软雅黑" pitchFamily="34" charset="-122"/>
                          <a:cs typeface="Arial" pitchFamily="34" charset="0"/>
                        </a:rPr>
                        <a:t>The hot gas bypass at the bottom of the heat exchanger adopts anti-freezing design to achieve effective drainage and stable operation under low temperature</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tr>
              <a:tr h="626578">
                <a:tc vMerge="1">
                  <a:txBody>
                    <a:bodyPr/>
                    <a:lstStyle/>
                    <a:p>
                      <a:endParaRPr lang="zh-CN" altLang="en-US"/>
                    </a:p>
                  </a:txBody>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ODU anti-wind function</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No</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When the top discharge unit is connected to an</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air duct, it can avoid startup failure of the fan due to the influence of the monsoon.</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tr>
              <a:tr h="613585">
                <a:tc vMerge="1">
                  <a:txBody>
                    <a:bodyPr/>
                    <a:lstStyle/>
                    <a:p>
                      <a:endParaRPr lang="zh-CN" altLang="en-US"/>
                    </a:p>
                  </a:txBody>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New intelligent defrosting</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No</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Pressure judgment is introduced on the basis of tube</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temp. and outdoor temp. difference control. It can control the defrosting under low-temp heating, and prolong the time of defrosting at low load.</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tr>
              <a:tr h="405952">
                <a:tc rowSpan="2">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Installation and maintenance</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No external oil balance pipe</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No</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Cancel the external oil balance pipe and use the</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method of oil drain rate and oil return rate control.</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GMV6 is more</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flexible than GMV 5 in terms of installation.</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14576">
                <a:tc vMerge="1">
                  <a:txBody>
                    <a:bodyPr/>
                    <a:lstStyle/>
                    <a:p>
                      <a:endParaRPr lang="zh-CN" altLang="en-US"/>
                    </a:p>
                  </a:txBody>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ODU high static pressure design</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max.</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82</a:t>
                      </a: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Pa</a:t>
                      </a:r>
                      <a:r>
                        <a:rPr lang="en-US" sz="1200" b="0" i="0" u="none" strike="noStrike" dirty="0">
                          <a:solidFill>
                            <a:schemeClr val="tx1"/>
                          </a:solidFill>
                          <a:effectLst/>
                          <a:latin typeface="Arial" pitchFamily="34" charset="0"/>
                          <a:ea typeface="微软雅黑" panose="020B0503020204020204" pitchFamily="34" charset="-122"/>
                          <a:cs typeface="Arial" pitchFamily="34" charset="0"/>
                        </a:rPr>
                        <a:t>)</a:t>
                      </a: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(max.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110</a:t>
                      </a: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Pa</a:t>
                      </a:r>
                      <a:r>
                        <a:rPr lang="en-US" sz="1200" b="0" i="0" u="none" strike="noStrike" dirty="0">
                          <a:solidFill>
                            <a:schemeClr val="tx1"/>
                          </a:solidFill>
                          <a:effectLst/>
                          <a:latin typeface="Arial" pitchFamily="34" charset="0"/>
                          <a:ea typeface="微软雅黑" panose="020B0503020204020204" pitchFamily="34" charset="-122"/>
                          <a:cs typeface="Arial" pitchFamily="34" charset="0"/>
                        </a:rPr>
                        <a:t>)</a:t>
                      </a: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The solution of high static pressure is achieved by the unit’s own</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control of the externally connected fan control.</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tr>
              <a:tr h="613585">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Compatibility </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Compatible with GMV5</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IDUs or not?</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a:solidFill>
                            <a:schemeClr val="tx1"/>
                          </a:solidFill>
                          <a:effectLst/>
                          <a:latin typeface="Arial" pitchFamily="34" charset="0"/>
                          <a:ea typeface="微软雅黑" panose="020B0503020204020204" pitchFamily="34" charset="-122"/>
                          <a:cs typeface="Arial" pitchFamily="34" charset="0"/>
                        </a:rPr>
                        <a:t>/</a:t>
                      </a: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Compatible</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No need for additional accessories. They can be directly connected.</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GMV6</a:t>
                      </a:r>
                      <a:r>
                        <a:rPr lang="zh-CN" alt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is compatible to </a:t>
                      </a: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GMV5</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IDUs</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5364410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descr="让世界爱上中国造-彩色.png"/>
          <p:cNvPicPr>
            <a:picLocks noChangeAspect="1"/>
          </p:cNvPicPr>
          <p:nvPr/>
        </p:nvPicPr>
        <p:blipFill>
          <a:blip r:embed="rId3" cstate="print"/>
          <a:stretch>
            <a:fillRect/>
          </a:stretch>
        </p:blipFill>
        <p:spPr>
          <a:xfrm>
            <a:off x="134473" y="130629"/>
            <a:ext cx="2247066" cy="593766"/>
          </a:xfrm>
          <a:prstGeom prst="rect">
            <a:avLst/>
          </a:prstGeom>
        </p:spPr>
      </p:pic>
      <p:sp>
        <p:nvSpPr>
          <p:cNvPr id="8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59" name="矩形 60"/>
          <p:cNvSpPr>
            <a:spLocks noChangeArrowheads="1"/>
          </p:cNvSpPr>
          <p:nvPr/>
        </p:nvSpPr>
        <p:spPr bwMode="auto">
          <a:xfrm>
            <a:off x="10337800" y="-38100"/>
            <a:ext cx="1130300" cy="10033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lvl="0" algn="ctr" defTabSz="584200" eaLnBrk="1" hangingPunct="1">
              <a:defRPr/>
            </a:pPr>
            <a:r>
              <a:rPr lang="en-US" altLang="zh-CN" sz="2000" b="1" dirty="0" smtClean="0">
                <a:solidFill>
                  <a:srgbClr val="FFFFFF"/>
                </a:solidFill>
                <a:effectLst>
                  <a:outerShdw blurRad="38100" dist="38100" dir="2700000" algn="tl">
                    <a:srgbClr val="000000"/>
                  </a:outerShdw>
                </a:effectLst>
                <a:latin typeface="Arial" pitchFamily="34" charset="0"/>
                <a:ea typeface="宋体"/>
                <a:cs typeface="Arial" pitchFamily="34" charset="0"/>
              </a:rPr>
              <a:t>Compare to GMV5</a:t>
            </a:r>
          </a:p>
        </p:txBody>
      </p:sp>
      <p:graphicFrame>
        <p:nvGraphicFramePr>
          <p:cNvPr id="2" name="表格 1"/>
          <p:cNvGraphicFramePr>
            <a:graphicFrameLocks noGrp="1"/>
          </p:cNvGraphicFramePr>
          <p:nvPr>
            <p:extLst>
              <p:ext uri="{D42A27DB-BD31-4B8C-83A1-F6EECF244321}">
                <p14:modId xmlns:p14="http://schemas.microsoft.com/office/powerpoint/2010/main" val="297163272"/>
              </p:ext>
            </p:extLst>
          </p:nvPr>
        </p:nvGraphicFramePr>
        <p:xfrm>
          <a:off x="322407" y="858325"/>
          <a:ext cx="11638547" cy="5879405"/>
        </p:xfrm>
        <a:graphic>
          <a:graphicData uri="http://schemas.openxmlformats.org/drawingml/2006/table">
            <a:tbl>
              <a:tblPr>
                <a:tableStyleId>{5C22544A-7EE6-4342-B048-85BDC9FD1C3A}</a:tableStyleId>
              </a:tblPr>
              <a:tblGrid>
                <a:gridCol w="1007629"/>
                <a:gridCol w="1168028"/>
                <a:gridCol w="2438514"/>
                <a:gridCol w="3512188"/>
                <a:gridCol w="3512188"/>
              </a:tblGrid>
              <a:tr h="374251">
                <a:tc gridSpan="3">
                  <a:txBody>
                    <a:bodyPr/>
                    <a:lstStyle/>
                    <a:p>
                      <a:pPr algn="ctr" fontAlgn="b"/>
                      <a:r>
                        <a:rPr lang="en-US" altLang="zh-CN" sz="1400" b="1" i="0" u="none" strike="noStrike" kern="1200" dirty="0" smtClean="0">
                          <a:solidFill>
                            <a:schemeClr val="bg1"/>
                          </a:solidFill>
                          <a:effectLst/>
                          <a:latin typeface="Arial" pitchFamily="34" charset="0"/>
                          <a:ea typeface="微软雅黑" panose="020B0503020204020204" pitchFamily="34" charset="-122"/>
                          <a:cs typeface="Arial" pitchFamily="34" charset="0"/>
                        </a:rPr>
                        <a:t>Comparison</a:t>
                      </a:r>
                      <a:r>
                        <a:rPr lang="en-US" altLang="zh-CN" sz="1400" b="1" i="0" u="none" strike="noStrike" kern="1200" baseline="0" dirty="0" smtClean="0">
                          <a:solidFill>
                            <a:schemeClr val="bg1"/>
                          </a:solidFill>
                          <a:effectLst/>
                          <a:latin typeface="Arial" pitchFamily="34" charset="0"/>
                          <a:ea typeface="微软雅黑" panose="020B0503020204020204" pitchFamily="34" charset="-122"/>
                          <a:cs typeface="Arial" pitchFamily="34" charset="0"/>
                        </a:rPr>
                        <a:t> dimension</a:t>
                      </a:r>
                      <a:endParaRPr lang="en-US" altLang="zh-CN" sz="1400" b="1" i="0" u="none" strike="noStrike" kern="1200" dirty="0">
                        <a:solidFill>
                          <a:schemeClr val="bg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zh-CN" altLang="en-US"/>
                    </a:p>
                  </a:txBody>
                  <a:tcPr/>
                </a:tc>
                <a:tc hMerge="1">
                  <a:txBody>
                    <a:bodyPr/>
                    <a:lstStyle/>
                    <a:p>
                      <a:endParaRPr lang="zh-CN" altLang="en-US"/>
                    </a:p>
                  </a:txBody>
                  <a:tcPr/>
                </a:tc>
                <a:tc>
                  <a:txBody>
                    <a:bodyPr/>
                    <a:lstStyle/>
                    <a:p>
                      <a:pPr algn="ctr" fontAlgn="ctr"/>
                      <a:r>
                        <a:rPr lang="en-US" sz="1400" b="1" i="0" u="none" strike="noStrike" kern="1200" dirty="0">
                          <a:solidFill>
                            <a:schemeClr val="bg1"/>
                          </a:solidFill>
                          <a:effectLst/>
                          <a:latin typeface="Arial" pitchFamily="34" charset="0"/>
                          <a:ea typeface="微软雅黑" panose="020B0503020204020204" pitchFamily="34" charset="-122"/>
                          <a:cs typeface="Arial" pitchFamily="34" charset="0"/>
                        </a:rPr>
                        <a:t>GMV5</a:t>
                      </a:r>
                    </a:p>
                  </a:txBody>
                  <a:tcPr marL="2430" marR="2430" marT="24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t"/>
                      <a:r>
                        <a:rPr lang="en-US" sz="1400" b="1" i="0" u="none" strike="noStrike" kern="1200" dirty="0">
                          <a:solidFill>
                            <a:schemeClr val="bg1"/>
                          </a:solidFill>
                          <a:effectLst/>
                          <a:latin typeface="Arial" pitchFamily="34" charset="0"/>
                          <a:ea typeface="微软雅黑" panose="020B0503020204020204" pitchFamily="34" charset="-122"/>
                          <a:cs typeface="Arial" pitchFamily="34" charset="0"/>
                        </a:rPr>
                        <a:t>GMV6</a:t>
                      </a:r>
                    </a:p>
                  </a:txBody>
                  <a:tcPr marL="2430" marR="2430" marT="24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300576">
                <a:tc rowSpan="15">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Performance </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Efficient low-temp enthalpy-adding system</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Compressor</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High pressure cavity</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vortex</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Low-temp enthalpy-adding efficient compressor</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kern="1200" dirty="0" smtClean="0">
                          <a:solidFill>
                            <a:schemeClr val="dk1"/>
                          </a:solidFill>
                          <a:effectLst/>
                          <a:latin typeface="Arial" pitchFamily="34" charset="0"/>
                          <a:ea typeface="微软雅黑" panose="020B0503020204020204" pitchFamily="34" charset="-122"/>
                          <a:cs typeface="Arial" pitchFamily="34" charset="0"/>
                        </a:rPr>
                        <a:t>EEV</a:t>
                      </a:r>
                      <a:r>
                        <a:rPr lang="zh-CN" altLang="en-US"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control</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No</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Dual EEV enthalpy-adding control (upgraded)</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95276">
                <a:tc vMerge="1">
                  <a:txBody>
                    <a:bodyPr/>
                    <a:lstStyle/>
                    <a:p>
                      <a:endParaRPr lang="zh-CN" altLang="en-US"/>
                    </a:p>
                  </a:txBody>
                  <a:tcPr/>
                </a:tc>
                <a:tc rowSpan="7">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Efficient heat exchange tech.</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Heat</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exchanger</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Pipe</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spec. </a:t>
                      </a: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8mm</a:t>
                      </a:r>
                      <a:r>
                        <a:rPr lang="en-US" altLang="zh-CN" sz="1200" u="none" strike="noStrike" kern="1200" dirty="0">
                          <a:solidFill>
                            <a:schemeClr val="dk1"/>
                          </a:solidFill>
                          <a:effectLst/>
                          <a:latin typeface="Arial" pitchFamily="34" charset="0"/>
                          <a:ea typeface="微软雅黑" panose="020B0503020204020204" pitchFamily="34" charset="-122"/>
                          <a:cs typeface="Arial" pitchFamily="34" charset="0"/>
                        </a:rPr>
                        <a:t/>
                      </a:r>
                      <a:br>
                        <a:rPr lang="en-US" altLang="zh-CN" sz="1200" u="none" strike="noStrike" kern="1200" dirty="0">
                          <a:solidFill>
                            <a:schemeClr val="dk1"/>
                          </a:solidFill>
                          <a:effectLst/>
                          <a:latin typeface="Arial" pitchFamily="34" charset="0"/>
                          <a:ea typeface="微软雅黑" panose="020B0503020204020204" pitchFamily="34" charset="-122"/>
                          <a:cs typeface="Arial" pitchFamily="34" charset="0"/>
                        </a:rPr>
                      </a:b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Slotted</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hydrophilic aluminum foil fins</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Efficient,</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t>
                      </a: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φ7mm</a:t>
                      </a:r>
                      <a:r>
                        <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rPr>
                        <a:t/>
                      </a:r>
                      <a:br>
                        <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rPr>
                      </a:b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Corrugated small pitch heat exchange fins</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Single-layer heat exchanger</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Layered</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dual-zone heat exchange</a:t>
                      </a:r>
                      <a:r>
                        <a:rPr lang="en-US" altLang="zh-CN" sz="1200" u="none" strike="noStrike" kern="1200" baseline="0" dirty="0">
                          <a:solidFill>
                            <a:schemeClr val="dk1"/>
                          </a:solidFill>
                          <a:effectLst/>
                          <a:latin typeface="Arial" pitchFamily="34" charset="0"/>
                          <a:ea typeface="微软雅黑" panose="020B0503020204020204" pitchFamily="34" charset="-122"/>
                          <a:cs typeface="Arial" pitchFamily="34" charset="0"/>
                        </a:rPr>
                        <a:t>r</a:t>
                      </a:r>
                      <a:endPar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Fan</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3-dimensial</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axial fan</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New generation</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t>
                      </a: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axial fan</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Grille </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Yes</a:t>
                      </a:r>
                      <a:endParaRPr lang="en-US" altLang="zh-CN"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New generation air grille</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sz="1200" u="none" strike="noStrike" kern="1200" dirty="0" smtClean="0">
                          <a:solidFill>
                            <a:schemeClr val="dk1"/>
                          </a:solidFill>
                          <a:effectLst/>
                          <a:latin typeface="Arial" pitchFamily="34" charset="0"/>
                          <a:ea typeface="微软雅黑" panose="020B0503020204020204" pitchFamily="34" charset="-122"/>
                          <a:cs typeface="Arial" pitchFamily="34" charset="0"/>
                        </a:rPr>
                        <a:t>EEV</a:t>
                      </a:r>
                      <a:r>
                        <a:rPr lang="zh-CN" altLang="en-US"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design</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Yes</a:t>
                      </a:r>
                      <a:endParaRPr lang="en-US" altLang="zh-CN"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High-precision</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large opening </a:t>
                      </a: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EEV</a:t>
                      </a:r>
                      <a:r>
                        <a:rPr lang="zh-CN" altLang="en-US"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(upgraded)</a:t>
                      </a:r>
                      <a:endParaRPr lang="en-US" altLang="zh-CN"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Plate</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type heat exchanger</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Two-stage sub-cooling;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max. sub-cooling degree: 20℃</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Two-stage sub-cooling;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max. sub-cooling degree: 35℃</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Control steps of outdoor EXV</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kern="1200" dirty="0">
                          <a:solidFill>
                            <a:schemeClr val="dk1"/>
                          </a:solidFill>
                          <a:effectLst/>
                          <a:latin typeface="Arial" pitchFamily="34" charset="0"/>
                          <a:ea typeface="微软雅黑" panose="020B0503020204020204" pitchFamily="34" charset="-122"/>
                          <a:cs typeface="Arial" pitchFamily="34" charset="0"/>
                        </a:rPr>
                        <a:t>480PLS</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kern="1200" dirty="0">
                          <a:solidFill>
                            <a:schemeClr val="dk1"/>
                          </a:solidFill>
                          <a:effectLst/>
                          <a:latin typeface="Arial" pitchFamily="34" charset="0"/>
                          <a:ea typeface="微软雅黑" panose="020B0503020204020204" pitchFamily="34" charset="-122"/>
                          <a:cs typeface="Arial" pitchFamily="34" charset="0"/>
                        </a:rPr>
                        <a:t>3000PLS</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6174">
                <a:tc vMerge="1">
                  <a:txBody>
                    <a:bodyPr/>
                    <a:lstStyle/>
                    <a:p>
                      <a:endParaRPr lang="zh-CN" altLang="en-US"/>
                    </a:p>
                  </a:txBody>
                  <a:tcPr/>
                </a:tc>
                <a:tc rowSpan="2">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Intelligent and efficient control</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Module</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rotation</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8 hours of rotation cycle</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Brand new </a:t>
                      </a:r>
                      <a:r>
                        <a:rPr lang="en-US" altLang="zh-CN" sz="1200" u="none" strike="noStrike" baseline="0" dirty="0" smtClean="0">
                          <a:solidFill>
                            <a:schemeClr val="tx1"/>
                          </a:solidFill>
                          <a:effectLst/>
                          <a:latin typeface="Arial" pitchFamily="34" charset="0"/>
                          <a:ea typeface="微软雅黑" pitchFamily="34" charset="-122"/>
                          <a:cs typeface="Arial" pitchFamily="34" charset="0"/>
                        </a:rPr>
                        <a:t>efficient modular control</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SRL</a:t>
                      </a:r>
                      <a:r>
                        <a:rPr lang="zh-CN" altLang="en-US"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load self-adapting control</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Yes</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Yes</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rowSpan="2">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Strong cooling and heating tech.</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Defrosting</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mode</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Intelligent</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defrosting</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Pressure judgment is introduced on the basis of tube</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temp. and outdoor temp. difference control. It can control the defrosting under low-temp heating, and prolong the time of defrosting at low load.</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a:solidFill>
                            <a:schemeClr val="dk1"/>
                          </a:solidFill>
                          <a:effectLst/>
                          <a:latin typeface="Arial" pitchFamily="34" charset="0"/>
                          <a:ea typeface="微软雅黑" panose="020B0503020204020204" pitchFamily="34" charset="-122"/>
                          <a:cs typeface="Arial" pitchFamily="34" charset="0"/>
                        </a:rPr>
                        <a:t>100</a:t>
                      </a: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a:t>
                      </a:r>
                      <a:r>
                        <a:rPr lang="zh-CN" altLang="en-US" sz="1200" u="none" strike="noStrike" kern="1200" dirty="0" smtClean="0">
                          <a:solidFill>
                            <a:schemeClr val="dk1"/>
                          </a:solidFill>
                          <a:effectLst/>
                          <a:latin typeface="Arial" pitchFamily="34" charset="0"/>
                          <a:ea typeface="微软雅黑" panose="020B0503020204020204" pitchFamily="34" charset="-122"/>
                          <a:cs typeface="Arial" pitchFamily="34" charset="0"/>
                        </a:rPr>
                        <a:t> </a:t>
                      </a: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capacity</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output time</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kern="1200" dirty="0" smtClean="0">
                          <a:solidFill>
                            <a:schemeClr val="dk1"/>
                          </a:solidFill>
                          <a:effectLst/>
                          <a:latin typeface="Arial" pitchFamily="34" charset="0"/>
                          <a:ea typeface="微软雅黑" panose="020B0503020204020204" pitchFamily="34" charset="-122"/>
                          <a:cs typeface="Arial" pitchFamily="34" charset="0"/>
                        </a:rPr>
                        <a:t>90S</a:t>
                      </a:r>
                      <a:endParaRPr 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kern="1200" dirty="0" smtClean="0">
                          <a:solidFill>
                            <a:schemeClr val="dk1"/>
                          </a:solidFill>
                          <a:effectLst/>
                          <a:latin typeface="Arial" pitchFamily="34" charset="0"/>
                          <a:ea typeface="微软雅黑" panose="020B0503020204020204" pitchFamily="34" charset="-122"/>
                          <a:cs typeface="Arial" pitchFamily="34" charset="0"/>
                        </a:rPr>
                        <a:t>75S</a:t>
                      </a:r>
                      <a:endParaRPr 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0576">
                <a:tc vMerge="1">
                  <a:txBody>
                    <a:bodyPr/>
                    <a:lstStyle/>
                    <a:p>
                      <a:endParaRPr lang="zh-CN" altLang="en-US"/>
                    </a:p>
                  </a:txBody>
                  <a:tcPr/>
                </a:tc>
                <a:tc rowSpan="2">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Noise control tech.</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Noise cloud picture identification tech.</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rPr>
                        <a:t>无</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Yes</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6174">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Compressor sound-proof cotton</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Yes</a:t>
                      </a:r>
                      <a:endParaRPr lang="en-US" altLang="zh-CN"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Soundproof and anti-tone mixed</a:t>
                      </a:r>
                      <a:r>
                        <a:rPr lang="en-US" altLang="zh-CN" sz="1200" u="none" strike="noStrike" kern="1200" baseline="0" dirty="0" smtClean="0">
                          <a:solidFill>
                            <a:schemeClr val="dk1"/>
                          </a:solidFill>
                          <a:effectLst/>
                          <a:latin typeface="Arial" pitchFamily="34" charset="0"/>
                          <a:ea typeface="微软雅黑" panose="020B0503020204020204" pitchFamily="34" charset="-122"/>
                          <a:cs typeface="Arial" pitchFamily="34" charset="0"/>
                        </a:rPr>
                        <a:t> material (upgraded)</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3149649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84" descr="让世界爱上中国造-彩色.png"/>
          <p:cNvPicPr>
            <a:picLocks noChangeAspect="1"/>
          </p:cNvPicPr>
          <p:nvPr/>
        </p:nvPicPr>
        <p:blipFill>
          <a:blip r:embed="rId3" cstate="print"/>
          <a:stretch>
            <a:fillRect/>
          </a:stretch>
        </p:blipFill>
        <p:spPr>
          <a:xfrm>
            <a:off x="134473" y="130629"/>
            <a:ext cx="2247066" cy="593766"/>
          </a:xfrm>
          <a:prstGeom prst="rect">
            <a:avLst/>
          </a:prstGeom>
        </p:spPr>
      </p:pic>
      <p:sp>
        <p:nvSpPr>
          <p:cNvPr id="8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59" name="矩形 60"/>
          <p:cNvSpPr>
            <a:spLocks noChangeArrowheads="1"/>
          </p:cNvSpPr>
          <p:nvPr/>
        </p:nvSpPr>
        <p:spPr bwMode="auto">
          <a:xfrm>
            <a:off x="10337800" y="-38100"/>
            <a:ext cx="1130300" cy="1003300"/>
          </a:xfrm>
          <a:prstGeom prst="rect">
            <a:avLst/>
          </a:prstGeom>
          <a:solidFill>
            <a:srgbClr val="C20009"/>
          </a:solidFill>
          <a:ln w="25400" cmpd="sng">
            <a:solidFill>
              <a:srgbClr val="000000">
                <a:alpha val="0"/>
              </a:srgbClr>
            </a:solidFill>
            <a:miter lim="800000"/>
            <a:headEnd/>
            <a:tailEnd/>
          </a:ln>
        </p:spPr>
        <p:txBody>
          <a:bodyPr lIns="0" tIns="0" rIns="0" bIns="0" anchor="ctr"/>
          <a:lstStyle/>
          <a:p>
            <a:pPr algn="ctr" defTabSz="584200" eaLnBrk="1" hangingPunct="1">
              <a:defRPr/>
            </a:pPr>
            <a:r>
              <a:rPr lang="en-US" altLang="zh-CN" sz="2000" b="1" dirty="0" smtClean="0">
                <a:solidFill>
                  <a:srgbClr val="FFFFFF"/>
                </a:solidFill>
                <a:effectLst>
                  <a:outerShdw blurRad="38100" dist="38100" dir="2700000" algn="tl">
                    <a:srgbClr val="000000"/>
                  </a:outerShdw>
                </a:effectLst>
                <a:latin typeface="Arial" pitchFamily="34" charset="0"/>
                <a:ea typeface="+mn-ea"/>
                <a:cs typeface="Arial" pitchFamily="34" charset="0"/>
              </a:rPr>
              <a:t>Compare to GMV5</a:t>
            </a:r>
          </a:p>
        </p:txBody>
      </p:sp>
      <p:graphicFrame>
        <p:nvGraphicFramePr>
          <p:cNvPr id="6" name="表格 5"/>
          <p:cNvGraphicFramePr>
            <a:graphicFrameLocks noGrp="1"/>
          </p:cNvGraphicFramePr>
          <p:nvPr>
            <p:extLst>
              <p:ext uri="{D42A27DB-BD31-4B8C-83A1-F6EECF244321}">
                <p14:modId xmlns:p14="http://schemas.microsoft.com/office/powerpoint/2010/main" val="1046979894"/>
              </p:ext>
            </p:extLst>
          </p:nvPr>
        </p:nvGraphicFramePr>
        <p:xfrm>
          <a:off x="209299" y="822700"/>
          <a:ext cx="11820405" cy="5947339"/>
        </p:xfrm>
        <a:graphic>
          <a:graphicData uri="http://schemas.openxmlformats.org/drawingml/2006/table">
            <a:tbl>
              <a:tblPr>
                <a:tableStyleId>{5C22544A-7EE6-4342-B048-85BDC9FD1C3A}</a:tableStyleId>
              </a:tblPr>
              <a:tblGrid>
                <a:gridCol w="702477"/>
                <a:gridCol w="1613519"/>
                <a:gridCol w="3162986"/>
                <a:gridCol w="2427019"/>
                <a:gridCol w="3914404"/>
              </a:tblGrid>
              <a:tr h="358029">
                <a:tc gridSpan="3">
                  <a:txBody>
                    <a:bodyPr/>
                    <a:lstStyle/>
                    <a:p>
                      <a:pPr algn="ctr" fontAlgn="b"/>
                      <a:r>
                        <a:rPr lang="en-US" altLang="zh-CN" sz="1400" b="1" i="0" u="none" strike="noStrike" kern="1200" dirty="0" smtClean="0">
                          <a:solidFill>
                            <a:schemeClr val="bg1"/>
                          </a:solidFill>
                          <a:effectLst/>
                          <a:latin typeface="Arial" pitchFamily="34" charset="0"/>
                          <a:ea typeface="微软雅黑" panose="020B0503020204020204" pitchFamily="34" charset="-122"/>
                          <a:cs typeface="Arial" pitchFamily="34" charset="0"/>
                        </a:rPr>
                        <a:t>Comparison</a:t>
                      </a:r>
                      <a:r>
                        <a:rPr lang="en-US" altLang="zh-CN" sz="1400" b="1" i="0" u="none" strike="noStrike" kern="1200" baseline="0" dirty="0" smtClean="0">
                          <a:solidFill>
                            <a:schemeClr val="bg1"/>
                          </a:solidFill>
                          <a:effectLst/>
                          <a:latin typeface="Arial" pitchFamily="34" charset="0"/>
                          <a:ea typeface="微软雅黑" panose="020B0503020204020204" pitchFamily="34" charset="-122"/>
                          <a:cs typeface="Arial" pitchFamily="34" charset="0"/>
                        </a:rPr>
                        <a:t> dimension</a:t>
                      </a:r>
                      <a:endParaRPr lang="en-US" altLang="zh-CN" sz="1400" b="1" i="0" u="none" strike="noStrike" kern="1200" dirty="0">
                        <a:solidFill>
                          <a:schemeClr val="bg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zh-CN" altLang="en-US"/>
                    </a:p>
                  </a:txBody>
                  <a:tcPr/>
                </a:tc>
                <a:tc hMerge="1">
                  <a:txBody>
                    <a:bodyPr/>
                    <a:lstStyle/>
                    <a:p>
                      <a:endParaRPr lang="zh-CN" altLang="en-US"/>
                    </a:p>
                  </a:txBody>
                  <a:tcPr/>
                </a:tc>
                <a:tc>
                  <a:txBody>
                    <a:bodyPr/>
                    <a:lstStyle/>
                    <a:p>
                      <a:pPr algn="ctr" fontAlgn="ctr"/>
                      <a:r>
                        <a:rPr lang="en-US" sz="1400" b="1" u="none" strike="noStrike" dirty="0">
                          <a:solidFill>
                            <a:schemeClr val="bg1"/>
                          </a:solidFill>
                          <a:effectLst/>
                          <a:latin typeface="Arial" pitchFamily="34" charset="0"/>
                          <a:ea typeface="微软雅黑" panose="020B0503020204020204" pitchFamily="34" charset="-122"/>
                          <a:cs typeface="Arial" pitchFamily="34" charset="0"/>
                        </a:rPr>
                        <a:t>GMV5</a:t>
                      </a:r>
                      <a:endParaRPr 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t"/>
                      <a:r>
                        <a:rPr lang="en-US" sz="1400" b="1" u="none" strike="noStrike" dirty="0">
                          <a:solidFill>
                            <a:schemeClr val="bg1"/>
                          </a:solidFill>
                          <a:effectLst/>
                          <a:latin typeface="Arial" pitchFamily="34" charset="0"/>
                          <a:ea typeface="微软雅黑" panose="020B0503020204020204" pitchFamily="34" charset="-122"/>
                          <a:cs typeface="Arial" pitchFamily="34" charset="0"/>
                        </a:rPr>
                        <a:t>GMV6</a:t>
                      </a:r>
                      <a:endParaRPr lang="en-US" sz="1400" b="1" i="0" u="none" strike="noStrike" dirty="0">
                        <a:solidFill>
                          <a:schemeClr val="bg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285762">
                <a:tc rowSpan="17">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Reliability </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Platform</a:t>
                      </a:r>
                      <a:r>
                        <a:rPr lang="en-US" altLang="zh-CN" sz="1200" b="0" i="0" u="none" strike="noStrike" baseline="0" dirty="0" smtClean="0">
                          <a:effectLst/>
                          <a:latin typeface="Arial" pitchFamily="34" charset="0"/>
                          <a:ea typeface="微软雅黑" panose="020B0503020204020204" pitchFamily="34" charset="-122"/>
                          <a:cs typeface="Arial" pitchFamily="34" charset="0"/>
                        </a:rPr>
                        <a:t> design</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smtClean="0">
                          <a:effectLst/>
                          <a:latin typeface="Arial" pitchFamily="34" charset="0"/>
                          <a:ea typeface="微软雅黑" panose="020B0503020204020204" pitchFamily="34" charset="-122"/>
                          <a:cs typeface="Arial" pitchFamily="34" charset="0"/>
                        </a:rPr>
                        <a:t>CAN</a:t>
                      </a:r>
                      <a:r>
                        <a:rPr lang="zh-CN" altLang="en-US" sz="1200" u="none" strike="noStrike" baseline="0" dirty="0" smtClean="0">
                          <a:effectLst/>
                          <a:latin typeface="Arial" pitchFamily="34" charset="0"/>
                          <a:ea typeface="微软雅黑" panose="020B0503020204020204" pitchFamily="34" charset="-122"/>
                          <a:cs typeface="Arial" pitchFamily="34" charset="0"/>
                        </a:rPr>
                        <a:t> </a:t>
                      </a:r>
                      <a:r>
                        <a:rPr lang="en-US" altLang="zh-CN" sz="1200" u="none" strike="noStrike" baseline="0" dirty="0" smtClean="0">
                          <a:effectLst/>
                          <a:latin typeface="Arial" pitchFamily="34" charset="0"/>
                          <a:ea typeface="微软雅黑" panose="020B0503020204020204" pitchFamily="34" charset="-122"/>
                          <a:cs typeface="Arial" pitchFamily="34" charset="0"/>
                        </a:rPr>
                        <a:t>comm.</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connected to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80)</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connected to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100</a:t>
                      </a:r>
                      <a:r>
                        <a:rPr lang="en-US" altLang="zh-CN" sz="1200" b="0" i="0" u="none" strike="noStrike" dirty="0">
                          <a:solidFill>
                            <a:schemeClr val="tx1"/>
                          </a:solidFill>
                          <a:effectLst/>
                          <a:latin typeface="Arial" pitchFamily="34" charset="0"/>
                          <a:ea typeface="微软雅黑" panose="020B0503020204020204" pitchFamily="34" charset="-122"/>
                          <a:cs typeface="Arial" pitchFamily="34" charset="0"/>
                        </a:rPr>
                        <a:t>)</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671">
                <a:tc vMerge="1">
                  <a:txBody>
                    <a:bodyPr/>
                    <a:lstStyle/>
                    <a:p>
                      <a:endParaRPr lang="zh-CN" altLang="en-US"/>
                    </a:p>
                  </a:txBody>
                  <a:tcPr/>
                </a:tc>
                <a:tc rowSpan="3">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Self-adapting drive tech.</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Compressor drive tech.</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en-US" altLang="zh-CN"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New compressor drive tech.</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925">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Variable load and freq. control</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Yes</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4998">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High pressure difference compressor startup</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Need external balance valve</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Self-feedback control, no need for external balance valve</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1923">
                <a:tc vMerge="1">
                  <a:txBody>
                    <a:bodyPr/>
                    <a:lstStyle/>
                    <a:p>
                      <a:endParaRPr lang="zh-CN" altLang="en-US"/>
                    </a:p>
                  </a:txBody>
                  <a:tcPr/>
                </a:tc>
                <a:tc rowSpan="6">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Oil control tech.</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Motor winding heating function</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Yes</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3683">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Compressor preheating time</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a:effectLst/>
                          <a:latin typeface="Arial" pitchFamily="34" charset="0"/>
                          <a:ea typeface="微软雅黑" panose="020B0503020204020204" pitchFamily="34" charset="-122"/>
                          <a:cs typeface="Arial" pitchFamily="34" charset="0"/>
                        </a:rPr>
                        <a:t>8</a:t>
                      </a:r>
                      <a:endParaRPr lang="en-US" altLang="zh-CN"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2</a:t>
                      </a:r>
                      <a:endParaRPr lang="en-US" altLang="zh-CN"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7804">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Backup</a:t>
                      </a:r>
                      <a:r>
                        <a:rPr lang="en-US" altLang="zh-CN" sz="1200" b="0" i="0" u="none" strike="noStrike" baseline="0" dirty="0" smtClean="0">
                          <a:effectLst/>
                          <a:latin typeface="Arial" pitchFamily="34" charset="0"/>
                          <a:ea typeface="微软雅黑" panose="020B0503020204020204" pitchFamily="34" charset="-122"/>
                          <a:cs typeface="Arial" pitchFamily="34" charset="0"/>
                        </a:rPr>
                        <a:t> heating</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Yes</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9177">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Oil</a:t>
                      </a:r>
                      <a:r>
                        <a:rPr lang="en-US" altLang="zh-CN" sz="1200" b="0" i="0" u="none" strike="noStrike" baseline="0" dirty="0" smtClean="0">
                          <a:effectLst/>
                          <a:latin typeface="Arial" pitchFamily="34" charset="0"/>
                          <a:ea typeface="微软雅黑" panose="020B0503020204020204" pitchFamily="34" charset="-122"/>
                          <a:cs typeface="Arial" pitchFamily="34" charset="0"/>
                        </a:rPr>
                        <a:t> return control</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Intelligent oil return</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altLang="zh-CN" sz="1200" u="none" strike="noStrike" dirty="0" smtClean="0">
                          <a:effectLst/>
                          <a:latin typeface="Arial" pitchFamily="34" charset="0"/>
                          <a:ea typeface="微软雅黑" panose="020B0503020204020204" pitchFamily="34" charset="-122"/>
                          <a:cs typeface="Arial" pitchFamily="34" charset="0"/>
                        </a:rPr>
                        <a:t>Low-temp multiple oil paths (5 oil paths)</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4886">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Inter-module oil</a:t>
                      </a:r>
                      <a:r>
                        <a:rPr lang="en-US" altLang="zh-CN" sz="1200" u="none" strike="noStrike" baseline="0" dirty="0" smtClean="0">
                          <a:effectLst/>
                          <a:latin typeface="Arial" pitchFamily="34" charset="0"/>
                          <a:ea typeface="微软雅黑" panose="020B0503020204020204" pitchFamily="34" charset="-122"/>
                          <a:cs typeface="Arial" pitchFamily="34" charset="0"/>
                        </a:rPr>
                        <a:t> control</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Need</a:t>
                      </a:r>
                      <a:r>
                        <a:rPr lang="en-US" altLang="zh-CN" sz="1200" b="0" i="0" u="none" strike="noStrike" baseline="0" dirty="0" smtClean="0">
                          <a:effectLst/>
                          <a:latin typeface="Arial" pitchFamily="34" charset="0"/>
                          <a:ea typeface="微软雅黑" panose="020B0503020204020204" pitchFamily="34" charset="-122"/>
                          <a:cs typeface="Arial" pitchFamily="34" charset="0"/>
                        </a:rPr>
                        <a:t> external oil balance pipe</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Cancel the external oil balance pipe and use the method of oil drain rate and oil return rate control.</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84">
                <a:tc vMerge="1">
                  <a:txBody>
                    <a:bodyPr/>
                    <a:lstStyle/>
                    <a:p>
                      <a:endParaRPr lang="zh-CN" altLang="en-US"/>
                    </a:p>
                  </a:txBody>
                  <a:tcPr/>
                </a:tc>
                <a:tc vMerge="1">
                  <a:txBody>
                    <a:bodyPr/>
                    <a:lstStyle/>
                    <a:p>
                      <a:endParaRPr lang="zh-CN"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dirty="0" smtClean="0">
                          <a:effectLst/>
                          <a:latin typeface="Arial" pitchFamily="34" charset="0"/>
                          <a:ea typeface="微软雅黑" panose="020B0503020204020204" pitchFamily="34" charset="-122"/>
                          <a:cs typeface="Arial" pitchFamily="34" charset="0"/>
                        </a:rPr>
                        <a:t>Compressor oil drain control</a:t>
                      </a: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Active</a:t>
                      </a:r>
                      <a:r>
                        <a:rPr lang="en-US" altLang="zh-CN" sz="1200" b="0" i="0" u="none" strike="noStrike" baseline="0" dirty="0" smtClean="0">
                          <a:effectLst/>
                          <a:latin typeface="Arial" pitchFamily="34" charset="0"/>
                          <a:ea typeface="微软雅黑" panose="020B0503020204020204" pitchFamily="34" charset="-122"/>
                          <a:cs typeface="Arial" pitchFamily="34" charset="0"/>
                        </a:rPr>
                        <a:t> oil drainage</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5316">
                <a:tc vMerge="1">
                  <a:txBody>
                    <a:bodyPr/>
                    <a:lstStyle/>
                    <a:p>
                      <a:endParaRPr lang="zh-CN" altLang="en-US"/>
                    </a:p>
                  </a:txBody>
                  <a:tcPr/>
                </a:tc>
                <a:tc rowSpan="2">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Compact</a:t>
                      </a:r>
                      <a:r>
                        <a:rPr lang="en-US" altLang="zh-CN" sz="1200" b="0" i="0" u="none" strike="noStrike" baseline="0" dirty="0" smtClean="0">
                          <a:effectLst/>
                          <a:latin typeface="Arial" pitchFamily="34" charset="0"/>
                          <a:ea typeface="微软雅黑" panose="020B0503020204020204" pitchFamily="34" charset="-122"/>
                          <a:cs typeface="Arial" pitchFamily="34" charset="0"/>
                        </a:rPr>
                        <a:t> design</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smtClean="0">
                          <a:effectLst/>
                          <a:latin typeface="Arial" pitchFamily="34" charset="0"/>
                          <a:ea typeface="微软雅黑" panose="020B0503020204020204" pitchFamily="34" charset="-122"/>
                          <a:cs typeface="Arial" pitchFamily="34" charset="0"/>
                        </a:rPr>
                        <a:t>PCB</a:t>
                      </a:r>
                      <a:r>
                        <a:rPr lang="zh-CN" altLang="en-US" sz="1200" u="none" strike="noStrike" baseline="0" dirty="0" smtClean="0">
                          <a:effectLst/>
                          <a:latin typeface="Arial" pitchFamily="34" charset="0"/>
                          <a:ea typeface="微软雅黑" panose="020B0503020204020204" pitchFamily="34" charset="-122"/>
                          <a:cs typeface="Arial" pitchFamily="34" charset="0"/>
                        </a:rPr>
                        <a:t> </a:t>
                      </a:r>
                      <a:r>
                        <a:rPr lang="en-US" altLang="zh-CN" sz="1200" u="none" strike="noStrike" baseline="0" dirty="0" smtClean="0">
                          <a:effectLst/>
                          <a:latin typeface="Arial" pitchFamily="34" charset="0"/>
                          <a:ea typeface="微软雅黑" panose="020B0503020204020204" pitchFamily="34" charset="-122"/>
                          <a:cs typeface="Arial" pitchFamily="34" charset="0"/>
                        </a:rPr>
                        <a:t>design</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Yes</a:t>
                      </a:r>
                      <a:endParaRPr lang="en-US" altLang="zh-CN"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New generation compact</a:t>
                      </a:r>
                      <a:r>
                        <a:rPr lang="en-US" altLang="zh-CN" sz="1200" u="none" strike="noStrike" baseline="0" dirty="0" smtClean="0">
                          <a:effectLst/>
                          <a:latin typeface="Arial" pitchFamily="34" charset="0"/>
                          <a:ea typeface="微软雅黑" panose="020B0503020204020204" pitchFamily="34" charset="-122"/>
                          <a:cs typeface="Arial" pitchFamily="34" charset="0"/>
                        </a:rPr>
                        <a:t> design</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0584">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Electric</a:t>
                      </a:r>
                      <a:r>
                        <a:rPr lang="en-US" altLang="zh-CN" sz="1200" b="0" i="0" u="none" strike="noStrike" baseline="0" dirty="0" smtClean="0">
                          <a:effectLst/>
                          <a:latin typeface="Arial" pitchFamily="34" charset="0"/>
                          <a:ea typeface="微软雅黑" panose="020B0503020204020204" pitchFamily="34" charset="-122"/>
                          <a:cs typeface="Arial" pitchFamily="34" charset="0"/>
                        </a:rPr>
                        <a:t> box design</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Split</a:t>
                      </a:r>
                      <a:r>
                        <a:rPr lang="en-US" altLang="zh-CN" sz="1200" b="0" i="0" u="none" strike="noStrike" baseline="0" dirty="0" smtClean="0">
                          <a:effectLst/>
                          <a:latin typeface="Arial" pitchFamily="34" charset="0"/>
                          <a:ea typeface="微软雅黑" panose="020B0503020204020204" pitchFamily="34" charset="-122"/>
                          <a:cs typeface="Arial" pitchFamily="34" charset="0"/>
                        </a:rPr>
                        <a:t> type</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Integral electric box</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4108">
                <a:tc vMerge="1">
                  <a:txBody>
                    <a:bodyPr/>
                    <a:lstStyle/>
                    <a:p>
                      <a:endParaRPr lang="zh-CN" altLang="en-US"/>
                    </a:p>
                  </a:txBody>
                  <a:tcPr/>
                </a:tc>
                <a:tc rowSpan="5">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Wide operating range</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Ultra-low temp. startup</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Yes</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1089">
                <a:tc vMerge="1">
                  <a:txBody>
                    <a:bodyPr/>
                    <a:lstStyle/>
                    <a:p>
                      <a:endParaRPr lang="zh-CN" altLang="en-US"/>
                    </a:p>
                  </a:txBody>
                  <a:tcPr/>
                </a:tc>
                <a:tc vMerge="1">
                  <a:txBody>
                    <a:bodyPr/>
                    <a:lstStyle/>
                    <a:p>
                      <a:endParaRPr lang="zh-CN"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Ultra-low temp. operation</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Yes</a:t>
                      </a:r>
                      <a:endParaRPr lang="zh-CN" altLang="en-US" sz="1200" u="none" strike="noStrike" dirty="0" smtClean="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5273">
                <a:tc vMerge="1">
                  <a:txBody>
                    <a:bodyPr/>
                    <a:lstStyle/>
                    <a:p>
                      <a:endParaRPr lang="zh-CN" altLang="en-US"/>
                    </a:p>
                  </a:txBody>
                  <a:tcPr/>
                </a:tc>
                <a:tc vMerge="1">
                  <a:txBody>
                    <a:bodyPr/>
                    <a:lstStyle/>
                    <a:p>
                      <a:endParaRPr lang="zh-CN"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Bottom low-temp. anti-freezing</a:t>
                      </a:r>
                      <a:endParaRPr lang="zh-CN" altLang="en-US" sz="1200" u="none" strike="noStrike" kern="1200" dirty="0">
                        <a:solidFill>
                          <a:schemeClr val="dk1"/>
                        </a:solidFill>
                        <a:effectLst/>
                        <a:latin typeface="Arial" pitchFamily="34" charset="0"/>
                        <a:ea typeface="微软雅黑" panose="020B0503020204020204" pitchFamily="34" charset="-122"/>
                        <a:cs typeface="Arial" pitchFamily="34" charset="0"/>
                      </a:endParaRPr>
                    </a:p>
                  </a:txBody>
                  <a:tcPr marL="3107" marR="3107" marT="3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effectLst/>
                          <a:latin typeface="Arial" pitchFamily="34" charset="0"/>
                          <a:ea typeface="微软雅黑" panose="020B0503020204020204" pitchFamily="34" charset="-122"/>
                          <a:cs typeface="Arial" pitchFamily="34" charset="0"/>
                        </a:rPr>
                        <a:t>No</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ctr"/>
                      <a:r>
                        <a:rPr lang="en-US" altLang="zh-CN" sz="1200" dirty="0" smtClean="0">
                          <a:latin typeface="Arial" pitchFamily="34" charset="0"/>
                          <a:ea typeface="微软雅黑" pitchFamily="34" charset="-122"/>
                          <a:cs typeface="Arial" pitchFamily="34" charset="0"/>
                        </a:rPr>
                        <a:t>The hot gas bypass at the bottom of the heat exchanger adopts anti-freezing design to achieve effective drainage and stable operation under low temperature</a:t>
                      </a:r>
                      <a:endParaRPr lang="zh-CN" altLang="en-US" sz="1200" b="0" i="0" u="none" strike="noStrike" dirty="0">
                        <a:solidFill>
                          <a:schemeClr val="tx1"/>
                        </a:solidFill>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437">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kern="1200" dirty="0" smtClean="0">
                          <a:solidFill>
                            <a:schemeClr val="dk1"/>
                          </a:solidFill>
                          <a:effectLst/>
                          <a:latin typeface="Arial" pitchFamily="34" charset="0"/>
                          <a:ea typeface="微软雅黑" panose="020B0503020204020204" pitchFamily="34" charset="-122"/>
                          <a:cs typeface="Arial" pitchFamily="34" charset="0"/>
                        </a:rPr>
                        <a:t>ODU high static pressure design</a:t>
                      </a: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zh-CN" altLang="en-US"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max.</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82</a:t>
                      </a: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Pa</a:t>
                      </a:r>
                      <a:r>
                        <a:rPr lang="en-US" sz="1200" b="0" i="0" u="none" strike="noStrike" dirty="0">
                          <a:solidFill>
                            <a:schemeClr val="tx1"/>
                          </a:solidFill>
                          <a:effectLst/>
                          <a:latin typeface="Arial" pitchFamily="34" charset="0"/>
                          <a:ea typeface="微软雅黑" panose="020B0503020204020204" pitchFamily="34" charset="-122"/>
                          <a:cs typeface="Arial" pitchFamily="34" charset="0"/>
                        </a:rPr>
                        <a:t>)</a:t>
                      </a: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Yes</a:t>
                      </a:r>
                      <a:r>
                        <a:rPr lang="en-US" altLang="zh-CN" sz="1200" b="0" i="0" u="none" strike="noStrike" baseline="0" dirty="0" smtClean="0">
                          <a:solidFill>
                            <a:schemeClr val="tx1"/>
                          </a:solidFill>
                          <a:effectLst/>
                          <a:latin typeface="Arial" pitchFamily="34" charset="0"/>
                          <a:ea typeface="微软雅黑" panose="020B0503020204020204" pitchFamily="34" charset="-122"/>
                          <a:cs typeface="Arial" pitchFamily="34" charset="0"/>
                        </a:rPr>
                        <a:t> (max. </a:t>
                      </a:r>
                      <a:r>
                        <a:rPr lang="en-US" altLang="zh-CN" sz="1200" b="0" i="0" u="none" strike="noStrike" dirty="0" smtClean="0">
                          <a:solidFill>
                            <a:schemeClr val="tx1"/>
                          </a:solidFill>
                          <a:effectLst/>
                          <a:latin typeface="Arial" pitchFamily="34" charset="0"/>
                          <a:ea typeface="微软雅黑" panose="020B0503020204020204" pitchFamily="34" charset="-122"/>
                          <a:cs typeface="Arial" pitchFamily="34" charset="0"/>
                        </a:rPr>
                        <a:t>110</a:t>
                      </a:r>
                      <a:r>
                        <a:rPr lang="en-US" sz="1200" b="0" i="0" u="none" strike="noStrike" dirty="0" smtClean="0">
                          <a:solidFill>
                            <a:schemeClr val="tx1"/>
                          </a:solidFill>
                          <a:effectLst/>
                          <a:latin typeface="Arial" pitchFamily="34" charset="0"/>
                          <a:ea typeface="微软雅黑" panose="020B0503020204020204" pitchFamily="34" charset="-122"/>
                          <a:cs typeface="Arial" pitchFamily="34" charset="0"/>
                        </a:rPr>
                        <a:t>Pa</a:t>
                      </a:r>
                      <a:r>
                        <a:rPr lang="en-US" sz="1200" b="0" i="0" u="none" strike="noStrike" dirty="0">
                          <a:solidFill>
                            <a:schemeClr val="tx1"/>
                          </a:solidFill>
                          <a:effectLst/>
                          <a:latin typeface="Arial" pitchFamily="34" charset="0"/>
                          <a:ea typeface="微软雅黑" panose="020B0503020204020204" pitchFamily="34" charset="-122"/>
                          <a:cs typeface="Arial" pitchFamily="34" charset="0"/>
                        </a:rPr>
                        <a:t>)</a:t>
                      </a:r>
                    </a:p>
                  </a:txBody>
                  <a:tcPr marL="4669" marR="4669" marT="46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2889">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Operating range</a:t>
                      </a:r>
                      <a:endParaRPr lang="zh-CN" altLang="en-US"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Cooling: -5</a:t>
                      </a:r>
                      <a:r>
                        <a:rPr lang="en-US" altLang="zh-CN" sz="1200" u="none" strike="noStrike" dirty="0">
                          <a:effectLst/>
                          <a:latin typeface="Arial" pitchFamily="34" charset="0"/>
                          <a:ea typeface="微软雅黑" panose="020B0503020204020204" pitchFamily="34" charset="-122"/>
                          <a:cs typeface="Arial" pitchFamily="34" charset="0"/>
                        </a:rPr>
                        <a:t>℃~</a:t>
                      </a:r>
                      <a:r>
                        <a:rPr lang="en-US" altLang="zh-CN" sz="1200" u="none" strike="noStrike" dirty="0" smtClean="0">
                          <a:effectLst/>
                          <a:latin typeface="Arial" pitchFamily="34" charset="0"/>
                          <a:ea typeface="微软雅黑" panose="020B0503020204020204" pitchFamily="34" charset="-122"/>
                          <a:cs typeface="Arial" pitchFamily="34" charset="0"/>
                        </a:rPr>
                        <a:t>52℃</a:t>
                      </a:r>
                      <a:r>
                        <a:rPr lang="zh-CN" altLang="en-US" sz="1200" u="none" strike="noStrike" dirty="0" smtClean="0">
                          <a:effectLst/>
                          <a:latin typeface="Arial" pitchFamily="34" charset="0"/>
                          <a:ea typeface="微软雅黑" panose="020B0503020204020204" pitchFamily="34" charset="-122"/>
                          <a:cs typeface="Arial" pitchFamily="34" charset="0"/>
                        </a:rPr>
                        <a:t> </a:t>
                      </a:r>
                      <a:endParaRPr lang="en-US" altLang="zh-CN" sz="1200" u="none" strike="noStrike" dirty="0" smtClean="0">
                        <a:effectLst/>
                        <a:latin typeface="Arial" pitchFamily="34" charset="0"/>
                        <a:ea typeface="微软雅黑" panose="020B0503020204020204" pitchFamily="34" charset="-122"/>
                        <a:cs typeface="Arial" pitchFamily="34" charset="0"/>
                      </a:endParaRPr>
                    </a:p>
                    <a:p>
                      <a:pPr algn="ctr" fontAlgn="ctr"/>
                      <a:r>
                        <a:rPr lang="en-US" altLang="zh-CN" sz="1200" u="none" strike="noStrike" dirty="0" smtClean="0">
                          <a:effectLst/>
                          <a:latin typeface="Arial" pitchFamily="34" charset="0"/>
                          <a:ea typeface="微软雅黑" panose="020B0503020204020204" pitchFamily="34" charset="-122"/>
                          <a:cs typeface="Arial" pitchFamily="34" charset="0"/>
                        </a:rPr>
                        <a:t>Heating:</a:t>
                      </a:r>
                      <a:r>
                        <a:rPr lang="en-US" altLang="zh-CN" sz="1200" u="none" strike="noStrike" baseline="0" dirty="0" smtClean="0">
                          <a:effectLst/>
                          <a:latin typeface="Arial" pitchFamily="34" charset="0"/>
                          <a:ea typeface="微软雅黑" panose="020B0503020204020204" pitchFamily="34" charset="-122"/>
                          <a:cs typeface="Arial" pitchFamily="34" charset="0"/>
                        </a:rPr>
                        <a:t> </a:t>
                      </a:r>
                      <a:r>
                        <a:rPr lang="en-US" altLang="zh-CN" sz="1200" u="none" strike="noStrike" dirty="0" smtClean="0">
                          <a:effectLst/>
                          <a:latin typeface="Arial" pitchFamily="34" charset="0"/>
                          <a:ea typeface="微软雅黑" panose="020B0503020204020204" pitchFamily="34" charset="-122"/>
                          <a:cs typeface="Arial" pitchFamily="34" charset="0"/>
                        </a:rPr>
                        <a:t>-20</a:t>
                      </a:r>
                      <a:r>
                        <a:rPr lang="en-US" altLang="zh-CN" sz="1200" u="none" strike="noStrike" dirty="0">
                          <a:effectLst/>
                          <a:latin typeface="Arial" pitchFamily="34" charset="0"/>
                          <a:ea typeface="微软雅黑" panose="020B0503020204020204" pitchFamily="34" charset="-122"/>
                          <a:cs typeface="Arial" pitchFamily="34" charset="0"/>
                        </a:rPr>
                        <a:t>℃~24℃</a:t>
                      </a:r>
                      <a:endParaRPr lang="en-US" altLang="zh-CN" sz="1200" b="0" i="0" u="none" strike="noStrike" dirty="0">
                        <a:effectLst/>
                        <a:latin typeface="Arial" pitchFamily="34" charset="0"/>
                        <a:ea typeface="微软雅黑" panose="020B0503020204020204" pitchFamily="34" charset="-122"/>
                        <a:cs typeface="Arial"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altLang="zh-CN" sz="1200" u="none" strike="noStrike" dirty="0" smtClean="0">
                          <a:solidFill>
                            <a:schemeClr val="tx1"/>
                          </a:solidFill>
                          <a:effectLst/>
                          <a:latin typeface="Arial" pitchFamily="34" charset="0"/>
                          <a:ea typeface="微软雅黑" panose="020B0503020204020204" pitchFamily="34" charset="-122"/>
                          <a:cs typeface="Arial" pitchFamily="34" charset="0"/>
                        </a:rPr>
                        <a:t>Cooling</a:t>
                      </a:r>
                      <a:r>
                        <a:rPr lang="en-US" altLang="zh-CN" sz="1200" u="none" strike="noStrike" dirty="0" smtClean="0">
                          <a:solidFill>
                            <a:schemeClr val="tx1"/>
                          </a:solidFill>
                          <a:effectLst/>
                          <a:latin typeface="微软雅黑" panose="020B0503020204020204" pitchFamily="34" charset="-122"/>
                          <a:ea typeface="微软雅黑" panose="020B0503020204020204" pitchFamily="34" charset="-122"/>
                          <a:cs typeface="Arial" pitchFamily="34" charset="0"/>
                        </a:rPr>
                        <a:t>: -5℃-52℃ </a:t>
                      </a:r>
                      <a:r>
                        <a:rPr lang="en-US" altLang="zh-CN" sz="1200" u="none" strike="noStrike" dirty="0">
                          <a:solidFill>
                            <a:schemeClr val="tx1"/>
                          </a:solidFill>
                          <a:effectLst/>
                          <a:latin typeface="Arial" pitchFamily="34" charset="0"/>
                          <a:ea typeface="微软雅黑" panose="020B0503020204020204" pitchFamily="34" charset="-122"/>
                          <a:cs typeface="Arial" pitchFamily="34" charset="0"/>
                        </a:rPr>
                        <a:t/>
                      </a:r>
                      <a:br>
                        <a:rPr lang="en-US" altLang="zh-CN" sz="1200" u="none" strike="noStrike" dirty="0">
                          <a:solidFill>
                            <a:schemeClr val="tx1"/>
                          </a:solidFill>
                          <a:effectLst/>
                          <a:latin typeface="Arial" pitchFamily="34" charset="0"/>
                          <a:ea typeface="微软雅黑" panose="020B0503020204020204" pitchFamily="34" charset="-122"/>
                          <a:cs typeface="Arial" pitchFamily="34" charset="0"/>
                        </a:rPr>
                      </a:br>
                      <a:r>
                        <a:rPr lang="en-US" altLang="zh-CN" sz="1200" u="none" strike="noStrike" dirty="0" smtClean="0">
                          <a:solidFill>
                            <a:schemeClr val="tx1"/>
                          </a:solidFill>
                          <a:effectLst/>
                          <a:latin typeface="Arial" pitchFamily="34" charset="0"/>
                          <a:ea typeface="微软雅黑" panose="020B0503020204020204" pitchFamily="34" charset="-122"/>
                          <a:cs typeface="Arial" pitchFamily="34" charset="0"/>
                        </a:rPr>
                        <a:t>Heating:</a:t>
                      </a:r>
                      <a:r>
                        <a:rPr lang="en-US" altLang="zh-CN" sz="1200" u="none" strike="noStrike" baseline="0" dirty="0" smtClean="0">
                          <a:solidFill>
                            <a:schemeClr val="tx1"/>
                          </a:solidFill>
                          <a:effectLst/>
                          <a:latin typeface="Arial" pitchFamily="34" charset="0"/>
                          <a:ea typeface="微软雅黑" panose="020B0503020204020204" pitchFamily="34" charset="-122"/>
                          <a:cs typeface="Arial" pitchFamily="34" charset="0"/>
                        </a:rPr>
                        <a:t> </a:t>
                      </a:r>
                      <a:r>
                        <a:rPr lang="en-US" altLang="zh-CN" sz="1200" u="none" strike="noStrike" dirty="0" smtClean="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-30</a:t>
                      </a:r>
                      <a:r>
                        <a:rPr lang="en-US" altLang="zh-CN" sz="1200" u="none" strike="noStrike"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℃-24℃</a:t>
                      </a:r>
                      <a:endParaRPr lang="en-US" altLang="zh-CN" sz="1200" b="0" i="0" u="none" strike="noStrike"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2430" marR="2430" marT="2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51608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1230396"/>
            <a:ext cx="11932794" cy="472033"/>
          </a:xfrm>
          <a:prstGeom prst="rect">
            <a:avLst/>
          </a:prstGeom>
        </p:spPr>
        <p:txBody>
          <a:bodyPr wrap="square" lIns="55988" tIns="27994" rIns="55988" bIns="27994">
            <a:spAutoFit/>
          </a:bodyPr>
          <a:lstStyle/>
          <a:p>
            <a:pPr defTabSz="559883" eaLnBrk="0" hangingPunct="0">
              <a:lnSpc>
                <a:spcPct val="150000"/>
              </a:lnSpc>
              <a:defRPr/>
            </a:pPr>
            <a:r>
              <a:rPr lang="en-US" altLang="zh-CN" sz="1600" dirty="0" smtClean="0">
                <a:latin typeface="Arial" pitchFamily="34" charset="0"/>
                <a:ea typeface="微软雅黑" panose="020B0503020204020204" pitchFamily="34" charset="-122"/>
                <a:cs typeface="Arial" pitchFamily="34" charset="0"/>
              </a:rPr>
              <a:t>Specially designed for VRF units, it can improve cooling capacity </a:t>
            </a:r>
            <a:r>
              <a:rPr lang="en-US" altLang="zh-CN" b="1" dirty="0" smtClean="0">
                <a:solidFill>
                  <a:srgbClr val="00CB97"/>
                </a:solidFill>
                <a:latin typeface="Arial" pitchFamily="34" charset="0"/>
                <a:ea typeface="微软雅黑" panose="020B0503020204020204" pitchFamily="34" charset="-122"/>
                <a:cs typeface="Arial" pitchFamily="34" charset="0"/>
              </a:rPr>
              <a:t>by </a:t>
            </a:r>
            <a:r>
              <a:rPr lang="en-US" altLang="zh-CN" b="1" u="sng" dirty="0" smtClean="0">
                <a:solidFill>
                  <a:srgbClr val="00CB97"/>
                </a:solidFill>
                <a:latin typeface="Arial" pitchFamily="34" charset="0"/>
                <a:ea typeface="微软雅黑" panose="020B0503020204020204" pitchFamily="34" charset="-122"/>
                <a:cs typeface="Arial" pitchFamily="34" charset="0"/>
              </a:rPr>
              <a:t>10%</a:t>
            </a:r>
            <a:r>
              <a:rPr lang="zh-CN" altLang="en-US" sz="1600" dirty="0" smtClean="0">
                <a:latin typeface="Arial" pitchFamily="34" charset="0"/>
                <a:ea typeface="微软雅黑" panose="020B0503020204020204" pitchFamily="34" charset="-122"/>
                <a:cs typeface="Arial" pitchFamily="34" charset="0"/>
              </a:rPr>
              <a:t> </a:t>
            </a:r>
            <a:r>
              <a:rPr lang="en-US" altLang="zh-CN" sz="1600" dirty="0" smtClean="0">
                <a:latin typeface="Arial" pitchFamily="34" charset="0"/>
                <a:ea typeface="微软雅黑" panose="020B0503020204020204" pitchFamily="34" charset="-122"/>
                <a:cs typeface="Arial" pitchFamily="34" charset="0"/>
              </a:rPr>
              <a:t>and low-temp heating capacity </a:t>
            </a:r>
            <a:r>
              <a:rPr lang="en-US" altLang="zh-CN" b="1" dirty="0" smtClean="0">
                <a:solidFill>
                  <a:srgbClr val="00CB97"/>
                </a:solidFill>
                <a:latin typeface="Arial" pitchFamily="34" charset="0"/>
                <a:ea typeface="微软雅黑" panose="020B0503020204020204" pitchFamily="34" charset="-122"/>
                <a:cs typeface="Arial" pitchFamily="34" charset="0"/>
              </a:rPr>
              <a:t>by </a:t>
            </a:r>
            <a:r>
              <a:rPr lang="en-US" altLang="zh-CN" b="1" u="sng" dirty="0" smtClean="0">
                <a:solidFill>
                  <a:srgbClr val="00CB97"/>
                </a:solidFill>
                <a:latin typeface="Arial" pitchFamily="34" charset="0"/>
                <a:ea typeface="微软雅黑" panose="020B0503020204020204" pitchFamily="34" charset="-122"/>
                <a:cs typeface="Arial" pitchFamily="34" charset="0"/>
              </a:rPr>
              <a:t>30%</a:t>
            </a:r>
            <a:r>
              <a:rPr lang="en-US" altLang="zh-CN" sz="1600" dirty="0" smtClean="0">
                <a:latin typeface="Arial" pitchFamily="34" charset="0"/>
                <a:ea typeface="微软雅黑" panose="020B0503020204020204" pitchFamily="34" charset="-122"/>
                <a:cs typeface="Arial" pitchFamily="34" charset="0"/>
              </a:rPr>
              <a:t>.</a:t>
            </a:r>
            <a:endParaRPr lang="en-US" altLang="zh-CN" sz="1600" dirty="0">
              <a:latin typeface="Arial" pitchFamily="34" charset="0"/>
              <a:ea typeface="微软雅黑" panose="020B0503020204020204" pitchFamily="34" charset="-122"/>
              <a:cs typeface="Arial" pitchFamily="34" charset="0"/>
            </a:endParaRPr>
          </a:p>
        </p:txBody>
      </p:sp>
      <p:sp>
        <p:nvSpPr>
          <p:cNvPr id="25"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26" name="矩形 60"/>
          <p:cNvSpPr>
            <a:spLocks noChangeArrowheads="1"/>
          </p:cNvSpPr>
          <p:nvPr/>
        </p:nvSpPr>
        <p:spPr bwMode="auto">
          <a:xfrm>
            <a:off x="10337800" y="-38100"/>
            <a:ext cx="1854200" cy="845622"/>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27" name="文本框 61"/>
          <p:cNvSpPr txBox="1">
            <a:spLocks noChangeArrowheads="1"/>
          </p:cNvSpPr>
          <p:nvPr/>
        </p:nvSpPr>
        <p:spPr bwMode="auto">
          <a:xfrm>
            <a:off x="10420350" y="170688"/>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sp>
        <p:nvSpPr>
          <p:cNvPr id="30" name="矩形 29"/>
          <p:cNvSpPr/>
          <p:nvPr/>
        </p:nvSpPr>
        <p:spPr>
          <a:xfrm>
            <a:off x="0" y="762841"/>
            <a:ext cx="10527241" cy="461665"/>
          </a:xfrm>
          <a:prstGeom prst="rect">
            <a:avLst/>
          </a:prstGeom>
        </p:spPr>
        <p:txBody>
          <a:bodyPr wrap="none">
            <a:spAutoFit/>
          </a:bodyPr>
          <a:lstStyle/>
          <a:p>
            <a:r>
              <a:rPr lang="zh-CN" altLang="en-US" sz="2400" b="1" dirty="0" smtClean="0">
                <a:latin typeface="Arial" pitchFamily="34" charset="0"/>
                <a:ea typeface="微软雅黑" pitchFamily="34" charset="-122"/>
                <a:cs typeface="Arial" pitchFamily="34" charset="0"/>
              </a:rPr>
              <a:t>①</a:t>
            </a:r>
            <a:r>
              <a:rPr lang="en-US" altLang="zh-CN" sz="2400" b="1" dirty="0" smtClean="0">
                <a:latin typeface="Arial" pitchFamily="34" charset="0"/>
                <a:ea typeface="微软雅黑" pitchFamily="34" charset="-122"/>
                <a:cs typeface="Arial" pitchFamily="34" charset="0"/>
              </a:rPr>
              <a:t>Efficient low-temp enthalpy-adding system</a:t>
            </a:r>
            <a:r>
              <a:rPr lang="en-US" altLang="zh-CN" sz="2400" b="1" dirty="0" smtClean="0">
                <a:latin typeface="Arial" pitchFamily="34" charset="0"/>
                <a:ea typeface="微软雅黑" pitchFamily="34" charset="-122"/>
                <a:cs typeface="Arial" pitchFamily="34" charset="0"/>
              </a:rPr>
              <a:t>——</a:t>
            </a:r>
            <a:r>
              <a:rPr lang="en-US" altLang="zh-CN" sz="2400" b="1" dirty="0" smtClean="0">
                <a:solidFill>
                  <a:srgbClr val="FF0000"/>
                </a:solidFill>
                <a:latin typeface="Arial" pitchFamily="34" charset="0"/>
                <a:ea typeface="微软雅黑" pitchFamily="34" charset="-122"/>
                <a:cs typeface="Arial" pitchFamily="34" charset="0"/>
              </a:rPr>
              <a:t>New </a:t>
            </a:r>
            <a:r>
              <a:rPr lang="en-US" altLang="zh-CN" sz="2400" b="1" dirty="0" smtClean="0">
                <a:solidFill>
                  <a:srgbClr val="FF0000"/>
                </a:solidFill>
                <a:latin typeface="Arial" pitchFamily="34" charset="0"/>
                <a:ea typeface="微软雅黑" pitchFamily="34" charset="-122"/>
                <a:cs typeface="Arial" pitchFamily="34" charset="0"/>
              </a:rPr>
              <a:t>type compressor</a:t>
            </a:r>
            <a:endParaRPr lang="zh-CN" altLang="en-US" sz="2400" b="1" dirty="0">
              <a:solidFill>
                <a:srgbClr val="FF0000"/>
              </a:solidFill>
              <a:latin typeface="Arial" pitchFamily="34" charset="0"/>
              <a:ea typeface="微软雅黑" pitchFamily="34" charset="-122"/>
              <a:cs typeface="Arial" pitchFamily="34" charset="0"/>
            </a:endParaRPr>
          </a:p>
        </p:txBody>
      </p:sp>
      <p:grpSp>
        <p:nvGrpSpPr>
          <p:cNvPr id="72" name="组合 71"/>
          <p:cNvGrpSpPr/>
          <p:nvPr/>
        </p:nvGrpSpPr>
        <p:grpSpPr>
          <a:xfrm>
            <a:off x="101600" y="1702429"/>
            <a:ext cx="8774097" cy="4935990"/>
            <a:chOff x="-182880" y="1702429"/>
            <a:chExt cx="8774097" cy="4935990"/>
          </a:xfrm>
        </p:grpSpPr>
        <p:grpSp>
          <p:nvGrpSpPr>
            <p:cNvPr id="31" name="组合 30"/>
            <p:cNvGrpSpPr/>
            <p:nvPr/>
          </p:nvGrpSpPr>
          <p:grpSpPr>
            <a:xfrm>
              <a:off x="2743319" y="1869878"/>
              <a:ext cx="3284860" cy="4768541"/>
              <a:chOff x="0" y="0"/>
              <a:chExt cx="3046320" cy="4435910"/>
            </a:xfrm>
          </p:grpSpPr>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t="1643" b="2684"/>
              <a:stretch/>
            </p:blipFill>
            <p:spPr>
              <a:xfrm>
                <a:off x="0" y="0"/>
                <a:ext cx="3046320" cy="4435910"/>
              </a:xfrm>
              <a:prstGeom prst="rect">
                <a:avLst/>
              </a:prstGeom>
              <a:noFill/>
              <a:ln>
                <a:noFill/>
              </a:ln>
            </p:spPr>
          </p:pic>
          <p:sp>
            <p:nvSpPr>
              <p:cNvPr id="33" name="椭圆 32"/>
              <p:cNvSpPr/>
              <p:nvPr/>
            </p:nvSpPr>
            <p:spPr>
              <a:xfrm>
                <a:off x="1109178" y="287819"/>
                <a:ext cx="228601" cy="199689"/>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1</a:t>
                </a:r>
                <a:endParaRPr lang="zh-CN" altLang="en-US" sz="1100"/>
              </a:p>
            </p:txBody>
          </p:sp>
          <p:sp>
            <p:nvSpPr>
              <p:cNvPr id="34" name="椭圆 33"/>
              <p:cNvSpPr/>
              <p:nvPr/>
            </p:nvSpPr>
            <p:spPr>
              <a:xfrm>
                <a:off x="1408021" y="751801"/>
                <a:ext cx="228601" cy="199690"/>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2</a:t>
                </a:r>
                <a:endParaRPr lang="zh-CN" altLang="en-US" sz="1100"/>
              </a:p>
            </p:txBody>
          </p:sp>
          <p:sp>
            <p:nvSpPr>
              <p:cNvPr id="35" name="椭圆 34"/>
              <p:cNvSpPr/>
              <p:nvPr/>
            </p:nvSpPr>
            <p:spPr>
              <a:xfrm>
                <a:off x="521459" y="2382264"/>
                <a:ext cx="232265" cy="199689"/>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5</a:t>
                </a:r>
                <a:endParaRPr lang="zh-CN" altLang="en-US" sz="1100"/>
              </a:p>
            </p:txBody>
          </p:sp>
          <p:sp>
            <p:nvSpPr>
              <p:cNvPr id="36" name="椭圆 35"/>
              <p:cNvSpPr/>
              <p:nvPr/>
            </p:nvSpPr>
            <p:spPr>
              <a:xfrm>
                <a:off x="1106022" y="1187149"/>
                <a:ext cx="225800" cy="199690"/>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3</a:t>
                </a:r>
                <a:endParaRPr lang="zh-CN" altLang="en-US" sz="1100"/>
              </a:p>
            </p:txBody>
          </p:sp>
          <p:sp>
            <p:nvSpPr>
              <p:cNvPr id="37" name="椭圆 36"/>
              <p:cNvSpPr/>
              <p:nvPr/>
            </p:nvSpPr>
            <p:spPr>
              <a:xfrm>
                <a:off x="1777427" y="2209946"/>
                <a:ext cx="232263" cy="199689"/>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4</a:t>
                </a:r>
                <a:endParaRPr lang="zh-CN" altLang="en-US" sz="1100"/>
              </a:p>
            </p:txBody>
          </p:sp>
          <p:sp>
            <p:nvSpPr>
              <p:cNvPr id="38" name="椭圆 37"/>
              <p:cNvSpPr/>
              <p:nvPr/>
            </p:nvSpPr>
            <p:spPr>
              <a:xfrm>
                <a:off x="1951075" y="2791832"/>
                <a:ext cx="222136" cy="199690"/>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6</a:t>
                </a:r>
                <a:endParaRPr lang="zh-CN" altLang="en-US" sz="1100"/>
              </a:p>
            </p:txBody>
          </p:sp>
          <p:sp>
            <p:nvSpPr>
              <p:cNvPr id="39" name="椭圆 38"/>
              <p:cNvSpPr/>
              <p:nvPr/>
            </p:nvSpPr>
            <p:spPr>
              <a:xfrm>
                <a:off x="1151854" y="3932764"/>
                <a:ext cx="222136" cy="178605"/>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7</a:t>
                </a:r>
                <a:endParaRPr lang="zh-CN" altLang="en-US" sz="1100"/>
              </a:p>
            </p:txBody>
          </p:sp>
          <p:sp>
            <p:nvSpPr>
              <p:cNvPr id="40" name="椭圆 39"/>
              <p:cNvSpPr/>
              <p:nvPr/>
            </p:nvSpPr>
            <p:spPr>
              <a:xfrm>
                <a:off x="1556063" y="3633476"/>
                <a:ext cx="222136" cy="199216"/>
              </a:xfrm>
              <a:prstGeom prst="ellipse">
                <a:avLst/>
              </a:prstGeom>
              <a:solidFill>
                <a:srgbClr val="0070C0"/>
              </a:solidFill>
              <a:ln>
                <a:solidFill>
                  <a:schemeClr val="accent5">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1100"/>
                  <a:t>8</a:t>
                </a:r>
                <a:endParaRPr lang="zh-CN" altLang="en-US" sz="1100"/>
              </a:p>
            </p:txBody>
          </p:sp>
        </p:grpSp>
        <p:sp>
          <p:nvSpPr>
            <p:cNvPr id="41" name="文本框 51"/>
            <p:cNvSpPr txBox="1"/>
            <p:nvPr/>
          </p:nvSpPr>
          <p:spPr>
            <a:xfrm>
              <a:off x="351376" y="1702429"/>
              <a:ext cx="2569624" cy="8771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a:solidFill>
                    <a:srgbClr val="0070C0"/>
                  </a:solidFill>
                  <a:effectLst/>
                  <a:latin typeface="+mn-lt"/>
                  <a:ea typeface="+mn-ea"/>
                  <a:cs typeface="+mn-cs"/>
                </a:rPr>
                <a:t>1  </a:t>
              </a:r>
              <a:r>
                <a:rPr lang="en-US" altLang="zh-CN" sz="1200" b="1" dirty="0" smtClean="0">
                  <a:solidFill>
                    <a:srgbClr val="0070C0"/>
                  </a:solidFill>
                </a:rPr>
                <a:t>Enhanced vapor injection(EVI)</a:t>
              </a:r>
              <a:endParaRPr lang="en-US" altLang="zh-CN" sz="1200" b="1" dirty="0">
                <a:solidFill>
                  <a:srgbClr val="0070C0"/>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CN" sz="1100" dirty="0" smtClean="0">
                  <a:solidFill>
                    <a:schemeClr val="tx1"/>
                  </a:solidFill>
                  <a:effectLst/>
                  <a:latin typeface="+mn-lt"/>
                  <a:ea typeface="+mn-ea"/>
                  <a:cs typeface="+mn-cs"/>
                </a:rPr>
                <a:t>Improve system capacity, expand operating range, increase heating speed</a:t>
              </a:r>
              <a:endParaRPr lang="zh-CN" altLang="zh-CN" dirty="0">
                <a:effectLst/>
              </a:endParaRPr>
            </a:p>
            <a:p>
              <a:endParaRPr lang="en-US" altLang="zh-CN" sz="1100" dirty="0">
                <a:solidFill>
                  <a:schemeClr val="tx1"/>
                </a:solidFill>
                <a:effectLst/>
                <a:latin typeface="+mn-lt"/>
                <a:ea typeface="+mn-ea"/>
                <a:cs typeface="+mn-cs"/>
              </a:endParaRPr>
            </a:p>
          </p:txBody>
        </p:sp>
        <p:grpSp>
          <p:nvGrpSpPr>
            <p:cNvPr id="42" name="グループ化 9"/>
            <p:cNvGrpSpPr/>
            <p:nvPr/>
          </p:nvGrpSpPr>
          <p:grpSpPr>
            <a:xfrm>
              <a:off x="-182880" y="2435423"/>
              <a:ext cx="3108959" cy="1451878"/>
              <a:chOff x="-973048" y="-293077"/>
              <a:chExt cx="6962530" cy="4362662"/>
            </a:xfrm>
          </p:grpSpPr>
          <p:pic>
            <p:nvPicPr>
              <p:cNvPr id="43" name="Picture 4" descr="(圧)内冷媒流れ"/>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34404" y="549955"/>
                <a:ext cx="4335845" cy="351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6"/>
              <p:cNvSpPr txBox="1">
                <a:spLocks noChangeArrowheads="1"/>
              </p:cNvSpPr>
              <p:nvPr/>
            </p:nvSpPr>
            <p:spPr bwMode="auto">
              <a:xfrm>
                <a:off x="451439" y="-67675"/>
                <a:ext cx="1680666" cy="73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en-US" altLang="zh-CN" sz="1000" b="0" dirty="0" smtClean="0">
                    <a:solidFill>
                      <a:schemeClr val="tx1"/>
                    </a:solidFill>
                    <a:latin typeface="Calibri" panose="020F0502020204030204" pitchFamily="34" charset="0"/>
                  </a:rPr>
                  <a:t>Air suction</a:t>
                </a:r>
                <a:endParaRPr kumimoji="0" lang="en-US" altLang="ja-JP" sz="1000" b="0" dirty="0">
                  <a:solidFill>
                    <a:schemeClr val="tx1"/>
                  </a:solidFill>
                  <a:latin typeface="Calibri" panose="020F0502020204030204" pitchFamily="34" charset="0"/>
                </a:endParaRPr>
              </a:p>
            </p:txBody>
          </p:sp>
          <p:sp>
            <p:nvSpPr>
              <p:cNvPr id="45" name="Text Box 7"/>
              <p:cNvSpPr txBox="1">
                <a:spLocks noChangeArrowheads="1"/>
              </p:cNvSpPr>
              <p:nvPr/>
            </p:nvSpPr>
            <p:spPr bwMode="auto">
              <a:xfrm>
                <a:off x="4281597" y="1475617"/>
                <a:ext cx="1707885" cy="120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en-US" altLang="zh-CN" sz="1000" b="0" dirty="0" smtClean="0">
                    <a:solidFill>
                      <a:schemeClr val="tx1"/>
                    </a:solidFill>
                    <a:latin typeface="Calibri" panose="020F0502020204030204" pitchFamily="34" charset="0"/>
                  </a:rPr>
                  <a:t>Air discharge</a:t>
                </a:r>
                <a:endParaRPr kumimoji="0" lang="en-US" altLang="ja-JP" sz="1000" b="0" dirty="0">
                  <a:solidFill>
                    <a:schemeClr val="tx1"/>
                  </a:solidFill>
                  <a:latin typeface="Calibri" panose="020F0502020204030204" pitchFamily="34" charset="0"/>
                </a:endParaRPr>
              </a:p>
            </p:txBody>
          </p:sp>
          <p:sp>
            <p:nvSpPr>
              <p:cNvPr id="46" name="Text Box 8"/>
              <p:cNvSpPr txBox="1">
                <a:spLocks noChangeArrowheads="1"/>
              </p:cNvSpPr>
              <p:nvPr/>
            </p:nvSpPr>
            <p:spPr bwMode="auto">
              <a:xfrm>
                <a:off x="-973048" y="1610249"/>
                <a:ext cx="2515813" cy="73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en-US" altLang="zh-CN" sz="1000" b="0" dirty="0" smtClean="0">
                    <a:solidFill>
                      <a:schemeClr val="tx1"/>
                    </a:solidFill>
                    <a:latin typeface="Calibri" panose="020F0502020204030204" pitchFamily="34" charset="0"/>
                  </a:rPr>
                  <a:t>Mid pressure</a:t>
                </a:r>
                <a:endParaRPr kumimoji="0" lang="en-US" altLang="ja-JP" sz="1000" b="0" dirty="0">
                  <a:solidFill>
                    <a:schemeClr val="tx1"/>
                  </a:solidFill>
                  <a:latin typeface="Calibri" panose="020F0502020204030204" pitchFamily="34" charset="0"/>
                </a:endParaRPr>
              </a:p>
            </p:txBody>
          </p:sp>
          <p:sp>
            <p:nvSpPr>
              <p:cNvPr id="47" name="Line 9"/>
              <p:cNvSpPr>
                <a:spLocks noChangeShapeType="1"/>
              </p:cNvSpPr>
              <p:nvPr/>
            </p:nvSpPr>
            <p:spPr bwMode="auto">
              <a:xfrm>
                <a:off x="583313" y="2225738"/>
                <a:ext cx="1062578" cy="971801"/>
              </a:xfrm>
              <a:prstGeom prst="line">
                <a:avLst/>
              </a:prstGeom>
              <a:noFill/>
              <a:ln w="28575">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000" b="1">
                  <a:solidFill>
                    <a:schemeClr val="tx1"/>
                  </a:solidFill>
                  <a:latin typeface="Calibri" panose="020F0502020204030204" pitchFamily="34" charset="0"/>
                </a:endParaRPr>
              </a:p>
            </p:txBody>
          </p:sp>
          <p:sp>
            <p:nvSpPr>
              <p:cNvPr id="48" name="Text Box 10"/>
              <p:cNvSpPr txBox="1">
                <a:spLocks noChangeArrowheads="1"/>
              </p:cNvSpPr>
              <p:nvPr/>
            </p:nvSpPr>
            <p:spPr bwMode="auto">
              <a:xfrm>
                <a:off x="-918439" y="790964"/>
                <a:ext cx="2306921" cy="73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en-US" altLang="zh-CN" sz="1000" b="0" dirty="0" smtClean="0">
                    <a:solidFill>
                      <a:schemeClr val="tx1"/>
                    </a:solidFill>
                    <a:latin typeface="Calibri" panose="020F0502020204030204" pitchFamily="34" charset="0"/>
                  </a:rPr>
                  <a:t>Low pressure</a:t>
                </a:r>
                <a:endParaRPr kumimoji="0" lang="en-US" altLang="ja-JP" sz="1000" b="0" dirty="0">
                  <a:solidFill>
                    <a:schemeClr val="tx1"/>
                  </a:solidFill>
                  <a:latin typeface="Calibri" panose="020F0502020204030204" pitchFamily="34" charset="0"/>
                </a:endParaRPr>
              </a:p>
            </p:txBody>
          </p:sp>
          <p:sp>
            <p:nvSpPr>
              <p:cNvPr id="49" name="Line 11"/>
              <p:cNvSpPr>
                <a:spLocks noChangeShapeType="1"/>
              </p:cNvSpPr>
              <p:nvPr/>
            </p:nvSpPr>
            <p:spPr bwMode="auto">
              <a:xfrm>
                <a:off x="1046308" y="1377125"/>
                <a:ext cx="643120" cy="1167706"/>
              </a:xfrm>
              <a:prstGeom prst="line">
                <a:avLst/>
              </a:prstGeom>
              <a:noFill/>
              <a:ln w="28575">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000" b="1">
                  <a:solidFill>
                    <a:schemeClr val="tx1"/>
                  </a:solidFill>
                  <a:latin typeface="Calibri" panose="020F0502020204030204" pitchFamily="34" charset="0"/>
                </a:endParaRPr>
              </a:p>
            </p:txBody>
          </p:sp>
          <p:sp>
            <p:nvSpPr>
              <p:cNvPr id="50" name="Text Box 12"/>
              <p:cNvSpPr txBox="1">
                <a:spLocks noChangeArrowheads="1"/>
              </p:cNvSpPr>
              <p:nvPr/>
            </p:nvSpPr>
            <p:spPr bwMode="auto">
              <a:xfrm>
                <a:off x="1538924" y="-293077"/>
                <a:ext cx="1519950" cy="120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en-US" altLang="zh-CN" sz="1000" b="0" dirty="0" smtClean="0">
                    <a:solidFill>
                      <a:schemeClr val="tx1"/>
                    </a:solidFill>
                    <a:latin typeface="Calibri" panose="020F0502020204030204" pitchFamily="34" charset="0"/>
                  </a:rPr>
                  <a:t>Hi. pressure</a:t>
                </a:r>
                <a:endParaRPr kumimoji="0" lang="en-US" altLang="ja-JP" sz="1000" b="0" dirty="0">
                  <a:solidFill>
                    <a:schemeClr val="tx1"/>
                  </a:solidFill>
                  <a:latin typeface="Calibri" panose="020F0502020204030204" pitchFamily="34" charset="0"/>
                </a:endParaRPr>
              </a:p>
            </p:txBody>
          </p:sp>
          <p:sp>
            <p:nvSpPr>
              <p:cNvPr id="51" name="Line 13"/>
              <p:cNvSpPr>
                <a:spLocks noChangeShapeType="1"/>
              </p:cNvSpPr>
              <p:nvPr/>
            </p:nvSpPr>
            <p:spPr bwMode="auto">
              <a:xfrm>
                <a:off x="2386825" y="713243"/>
                <a:ext cx="206375" cy="1847850"/>
              </a:xfrm>
              <a:prstGeom prst="line">
                <a:avLst/>
              </a:prstGeom>
              <a:noFill/>
              <a:ln w="28575">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sz="1000" b="1">
                  <a:solidFill>
                    <a:schemeClr val="tx1"/>
                  </a:solidFill>
                  <a:latin typeface="Calibri" panose="020F0502020204030204" pitchFamily="34" charset="0"/>
                </a:endParaRPr>
              </a:p>
            </p:txBody>
          </p:sp>
          <p:sp>
            <p:nvSpPr>
              <p:cNvPr id="52" name="Text Box 14"/>
              <p:cNvSpPr txBox="1">
                <a:spLocks noChangeArrowheads="1"/>
              </p:cNvSpPr>
              <p:nvPr/>
            </p:nvSpPr>
            <p:spPr bwMode="auto">
              <a:xfrm>
                <a:off x="2842639" y="-61061"/>
                <a:ext cx="1727032" cy="1202267"/>
              </a:xfrm>
              <a:prstGeom prst="rect">
                <a:avLst/>
              </a:prstGeom>
              <a:noFill/>
              <a:ln w="19050">
                <a:solidFill>
                  <a:srgbClr val="CB243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en-US" altLang="zh-CN" sz="1000" b="0" dirty="0" smtClean="0">
                    <a:solidFill>
                      <a:schemeClr val="tx1"/>
                    </a:solidFill>
                    <a:latin typeface="Calibri" panose="020F0502020204030204" pitchFamily="34" charset="0"/>
                  </a:rPr>
                  <a:t>Vapor injection</a:t>
                </a:r>
                <a:endParaRPr kumimoji="0" lang="en-US" altLang="ja-JP" sz="1000" b="0" dirty="0">
                  <a:solidFill>
                    <a:schemeClr val="tx1"/>
                  </a:solidFill>
                  <a:latin typeface="Calibri" panose="020F0502020204030204" pitchFamily="34" charset="0"/>
                </a:endParaRPr>
              </a:p>
            </p:txBody>
          </p:sp>
          <p:sp>
            <p:nvSpPr>
              <p:cNvPr id="53" name="AutoShape 15"/>
              <p:cNvSpPr>
                <a:spLocks noChangeArrowheads="1"/>
              </p:cNvSpPr>
              <p:nvPr/>
            </p:nvSpPr>
            <p:spPr bwMode="auto">
              <a:xfrm>
                <a:off x="2920468" y="703446"/>
                <a:ext cx="228600" cy="292100"/>
              </a:xfrm>
              <a:prstGeom prst="downArrow">
                <a:avLst>
                  <a:gd name="adj1" fmla="val 50000"/>
                  <a:gd name="adj2" fmla="val 31944"/>
                </a:avLst>
              </a:prstGeom>
              <a:solidFill>
                <a:srgbClr val="00B0F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en-US" altLang="ja-JP" sz="1000">
                  <a:solidFill>
                    <a:schemeClr val="tx1"/>
                  </a:solidFill>
                  <a:latin typeface="Calibri" panose="020F0502020204030204" pitchFamily="34" charset="0"/>
                </a:endParaRPr>
              </a:p>
            </p:txBody>
          </p:sp>
        </p:grpSp>
        <p:sp>
          <p:nvSpPr>
            <p:cNvPr id="54" name="文本框 53"/>
            <p:cNvSpPr txBox="1"/>
            <p:nvPr/>
          </p:nvSpPr>
          <p:spPr>
            <a:xfrm>
              <a:off x="265799" y="3996289"/>
              <a:ext cx="3151825" cy="121571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a:solidFill>
                    <a:srgbClr val="0070C0"/>
                  </a:solidFill>
                  <a:effectLst/>
                  <a:latin typeface="+mn-lt"/>
                  <a:ea typeface="+mn-ea"/>
                  <a:cs typeface="+mn-cs"/>
                </a:rPr>
                <a:t>3  </a:t>
              </a:r>
              <a:r>
                <a:rPr lang="en-US" altLang="zh-CN" sz="1200" b="1" dirty="0" smtClean="0">
                  <a:solidFill>
                    <a:srgbClr val="0070C0"/>
                  </a:solidFill>
                  <a:effectLst/>
                  <a:latin typeface="+mn-lt"/>
                  <a:ea typeface="+mn-ea"/>
                  <a:cs typeface="+mn-cs"/>
                </a:rPr>
                <a:t>Optimized asymmetric vortex line</a:t>
              </a:r>
              <a:endParaRPr lang="en-US" altLang="zh-CN" sz="1200" b="1" dirty="0">
                <a:solidFill>
                  <a:srgbClr val="0070C0"/>
                </a:solidFill>
                <a:effectLst/>
                <a:latin typeface="+mn-lt"/>
                <a:ea typeface="+mn-ea"/>
                <a:cs typeface="+mn-cs"/>
              </a:endParaRPr>
            </a:p>
            <a:p>
              <a:r>
                <a:rPr lang="en-US" altLang="zh-CN" sz="1100" dirty="0" smtClean="0">
                  <a:solidFill>
                    <a:schemeClr val="tx1"/>
                  </a:solidFill>
                  <a:effectLst/>
                  <a:latin typeface="+mn-lt"/>
                  <a:ea typeface="+mn-ea"/>
                  <a:cs typeface="+mn-cs"/>
                </a:rPr>
                <a:t>New asymmetric vortex line to reduce leakage loss, </a:t>
              </a:r>
            </a:p>
            <a:p>
              <a:r>
                <a:rPr lang="en-US" altLang="zh-CN" sz="1100" dirty="0" smtClean="0">
                  <a:solidFill>
                    <a:schemeClr val="tx1"/>
                  </a:solidFill>
                  <a:effectLst/>
                  <a:latin typeface="+mn-lt"/>
                  <a:ea typeface="+mn-ea"/>
                  <a:cs typeface="+mn-cs"/>
                </a:rPr>
                <a:t>reduce inhalation and overheating. </a:t>
              </a:r>
            </a:p>
            <a:p>
              <a:r>
                <a:rPr lang="en-US" altLang="zh-CN" sz="1100" dirty="0" smtClean="0">
                  <a:solidFill>
                    <a:schemeClr val="tx1"/>
                  </a:solidFill>
                  <a:effectLst/>
                  <a:latin typeface="+mn-lt"/>
                  <a:ea typeface="+mn-ea"/>
                  <a:cs typeface="+mn-cs"/>
                </a:rPr>
                <a:t>It is more suitable for APF conditions and improves </a:t>
              </a:r>
            </a:p>
            <a:p>
              <a:r>
                <a:rPr lang="en-US" altLang="zh-CN" sz="1100" dirty="0" smtClean="0">
                  <a:solidFill>
                    <a:schemeClr val="tx1"/>
                  </a:solidFill>
                  <a:effectLst/>
                  <a:latin typeface="+mn-lt"/>
                  <a:ea typeface="+mn-ea"/>
                  <a:cs typeface="+mn-cs"/>
                </a:rPr>
                <a:t>system efficiency.</a:t>
              </a:r>
              <a:endParaRPr lang="zh-CN" altLang="zh-CN" dirty="0">
                <a:effectLst/>
              </a:endParaRPr>
            </a:p>
            <a:p>
              <a:endParaRPr lang="en-US" altLang="zh-CN" sz="1100" dirty="0">
                <a:solidFill>
                  <a:schemeClr val="tx1"/>
                </a:solidFill>
                <a:effectLst/>
                <a:latin typeface="+mn-lt"/>
                <a:ea typeface="+mn-ea"/>
                <a:cs typeface="+mn-cs"/>
              </a:endParaRPr>
            </a:p>
          </p:txBody>
        </p:sp>
        <p:sp>
          <p:nvSpPr>
            <p:cNvPr id="55" name="文本框 55"/>
            <p:cNvSpPr txBox="1"/>
            <p:nvPr/>
          </p:nvSpPr>
          <p:spPr>
            <a:xfrm>
              <a:off x="196312" y="5010319"/>
              <a:ext cx="3305713" cy="121571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a:solidFill>
                    <a:srgbClr val="0070C0"/>
                  </a:solidFill>
                  <a:effectLst/>
                  <a:latin typeface="+mn-lt"/>
                  <a:ea typeface="+mn-ea"/>
                  <a:cs typeface="+mn-cs"/>
                </a:rPr>
                <a:t>5  </a:t>
              </a:r>
              <a:r>
                <a:rPr lang="en-US" altLang="zh-CN" sz="1200" b="1" dirty="0" smtClean="0">
                  <a:solidFill>
                    <a:srgbClr val="0070C0"/>
                  </a:solidFill>
                  <a:effectLst/>
                  <a:latin typeface="+mn-lt"/>
                  <a:ea typeface="+mn-ea"/>
                  <a:cs typeface="+mn-cs"/>
                </a:rPr>
                <a:t>Dynamic oil balance</a:t>
              </a:r>
              <a:endParaRPr lang="en-US" altLang="zh-CN" sz="1200" b="1" dirty="0">
                <a:solidFill>
                  <a:srgbClr val="0070C0"/>
                </a:solidFill>
                <a:effectLst/>
                <a:latin typeface="+mn-lt"/>
                <a:ea typeface="+mn-ea"/>
                <a:cs typeface="+mn-cs"/>
              </a:endParaRPr>
            </a:p>
            <a:p>
              <a:r>
                <a:rPr lang="en-US" altLang="zh-CN" sz="1100" dirty="0" smtClean="0">
                  <a:solidFill>
                    <a:schemeClr val="tx1"/>
                  </a:solidFill>
                  <a:effectLst/>
                  <a:latin typeface="+mn-lt"/>
                  <a:ea typeface="+mn-ea"/>
                  <a:cs typeface="+mn-cs"/>
                </a:rPr>
                <a:t>Patented oil balance technology, highly reliable, </a:t>
              </a:r>
            </a:p>
            <a:p>
              <a:r>
                <a:rPr lang="en-US" altLang="zh-CN" sz="1100" dirty="0" smtClean="0">
                  <a:solidFill>
                    <a:schemeClr val="tx1"/>
                  </a:solidFill>
                  <a:effectLst/>
                  <a:latin typeface="+mn-lt"/>
                  <a:ea typeface="+mn-ea"/>
                  <a:cs typeface="+mn-cs"/>
                </a:rPr>
                <a:t>flexible, no installatio</a:t>
              </a:r>
              <a:r>
                <a:rPr lang="en-US" altLang="zh-CN" dirty="0" smtClean="0"/>
                <a:t>n restrictions. It can be used </a:t>
              </a:r>
            </a:p>
            <a:p>
              <a:r>
                <a:rPr lang="en-US" altLang="zh-CN" dirty="0" smtClean="0"/>
                <a:t>in parallel with compressors of different displacement </a:t>
              </a:r>
            </a:p>
            <a:p>
              <a:r>
                <a:rPr lang="en-US" altLang="zh-CN" dirty="0" smtClean="0"/>
                <a:t>and speed.</a:t>
              </a:r>
              <a:endParaRPr lang="zh-CN" altLang="zh-CN" dirty="0">
                <a:effectLst/>
              </a:endParaRPr>
            </a:p>
            <a:p>
              <a:endParaRPr lang="en-US" altLang="zh-CN" sz="1100" dirty="0">
                <a:solidFill>
                  <a:schemeClr val="tx1"/>
                </a:solidFill>
                <a:effectLst/>
                <a:latin typeface="+mn-lt"/>
                <a:ea typeface="+mn-ea"/>
                <a:cs typeface="+mn-cs"/>
              </a:endParaRPr>
            </a:p>
          </p:txBody>
        </p:sp>
        <p:sp>
          <p:nvSpPr>
            <p:cNvPr id="56" name="文本框 57"/>
            <p:cNvSpPr txBox="1"/>
            <p:nvPr/>
          </p:nvSpPr>
          <p:spPr>
            <a:xfrm>
              <a:off x="248500" y="6076580"/>
              <a:ext cx="2610010" cy="53860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a:solidFill>
                    <a:srgbClr val="0070C0"/>
                  </a:solidFill>
                  <a:effectLst/>
                  <a:latin typeface="+mn-lt"/>
                  <a:ea typeface="+mn-ea"/>
                  <a:cs typeface="+mn-cs"/>
                </a:rPr>
                <a:t>7  </a:t>
              </a:r>
              <a:r>
                <a:rPr lang="en-US" altLang="zh-CN" sz="1200" b="1" dirty="0" smtClean="0">
                  <a:solidFill>
                    <a:srgbClr val="0070C0"/>
                  </a:solidFill>
                  <a:effectLst/>
                  <a:latin typeface="+mn-lt"/>
                  <a:ea typeface="+mn-ea"/>
                  <a:cs typeface="+mn-cs"/>
                </a:rPr>
                <a:t>Oil pump filter</a:t>
              </a:r>
              <a:endParaRPr lang="en-US" altLang="zh-CN" sz="1200" b="1" dirty="0">
                <a:solidFill>
                  <a:srgbClr val="0070C0"/>
                </a:solidFill>
                <a:effectLst/>
                <a:latin typeface="+mn-lt"/>
                <a:ea typeface="+mn-ea"/>
                <a:cs typeface="+mn-cs"/>
              </a:endParaRPr>
            </a:p>
            <a:p>
              <a:r>
                <a:rPr lang="en-US" altLang="zh-CN" sz="1100" dirty="0" smtClean="0">
                  <a:solidFill>
                    <a:schemeClr val="tx1"/>
                  </a:solidFill>
                  <a:effectLst/>
                  <a:latin typeface="+mn-lt"/>
                  <a:ea typeface="+mn-ea"/>
                  <a:cs typeface="+mn-cs"/>
                </a:rPr>
                <a:t>Filter impurities to ensure clean oil supply.</a:t>
              </a:r>
              <a:endParaRPr lang="zh-CN" altLang="zh-CN" sz="1100" dirty="0">
                <a:solidFill>
                  <a:schemeClr val="tx1"/>
                </a:solidFill>
                <a:effectLst/>
                <a:latin typeface="+mn-lt"/>
                <a:ea typeface="+mn-ea"/>
                <a:cs typeface="+mn-cs"/>
              </a:endParaRPr>
            </a:p>
          </p:txBody>
        </p:sp>
        <p:pic>
          <p:nvPicPr>
            <p:cNvPr id="57" name="图片 56"/>
            <p:cNvPicPr>
              <a:picLocks noChangeAspect="1"/>
            </p:cNvPicPr>
            <p:nvPr/>
          </p:nvPicPr>
          <p:blipFill rotWithShape="1">
            <a:blip r:embed="rId5" cstate="print">
              <a:extLst>
                <a:ext uri="{28A0092B-C50C-407E-A947-70E740481C1C}">
                  <a14:useLocalDpi xmlns:a14="http://schemas.microsoft.com/office/drawing/2010/main" val="0"/>
                </a:ext>
              </a:extLst>
            </a:blip>
            <a:srcRect l="19351" t="8723" r="6413" b="7997"/>
            <a:stretch/>
          </p:blipFill>
          <p:spPr>
            <a:xfrm rot="5400000">
              <a:off x="2716745" y="5888148"/>
              <a:ext cx="644438" cy="552741"/>
            </a:xfrm>
            <a:prstGeom prst="rect">
              <a:avLst/>
            </a:prstGeom>
          </p:spPr>
        </p:pic>
        <p:sp>
          <p:nvSpPr>
            <p:cNvPr id="58" name="文本框 52"/>
            <p:cNvSpPr txBox="1"/>
            <p:nvPr/>
          </p:nvSpPr>
          <p:spPr>
            <a:xfrm>
              <a:off x="5612516" y="1777784"/>
              <a:ext cx="2978701" cy="7078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smtClean="0">
                  <a:solidFill>
                    <a:srgbClr val="0070C0"/>
                  </a:solidFill>
                  <a:effectLst/>
                  <a:latin typeface="+mn-lt"/>
                  <a:ea typeface="+mn-ea"/>
                  <a:cs typeface="+mn-cs"/>
                </a:rPr>
                <a:t>2  Pressure relief valve</a:t>
              </a:r>
              <a:endParaRPr lang="en-US" altLang="zh-CN" sz="1200" b="1" dirty="0">
                <a:solidFill>
                  <a:srgbClr val="0070C0"/>
                </a:solidFill>
                <a:effectLst/>
                <a:latin typeface="+mn-lt"/>
                <a:ea typeface="+mn-ea"/>
                <a:cs typeface="+mn-cs"/>
              </a:endParaRPr>
            </a:p>
            <a:p>
              <a:r>
                <a:rPr lang="en-US" altLang="zh-CN" dirty="0" smtClean="0"/>
                <a:t>Improve partial load efficiency, adapt to </a:t>
              </a:r>
            </a:p>
            <a:p>
              <a:r>
                <a:rPr lang="en-US" altLang="zh-CN" dirty="0" smtClean="0"/>
                <a:t>transformer ratio, improve product performance</a:t>
              </a:r>
              <a:endParaRPr lang="zh-CN" altLang="zh-CN" sz="1100" dirty="0">
                <a:solidFill>
                  <a:schemeClr val="tx1"/>
                </a:solidFill>
                <a:effectLst/>
                <a:latin typeface="+mn-lt"/>
                <a:ea typeface="+mn-ea"/>
                <a:cs typeface="+mn-cs"/>
              </a:endParaRPr>
            </a:p>
          </p:txBody>
        </p:sp>
        <p:sp>
          <p:nvSpPr>
            <p:cNvPr id="59" name="文本框 54"/>
            <p:cNvSpPr txBox="1"/>
            <p:nvPr/>
          </p:nvSpPr>
          <p:spPr>
            <a:xfrm>
              <a:off x="5734436" y="4048838"/>
              <a:ext cx="2783134" cy="87716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a:solidFill>
                    <a:srgbClr val="0070C0"/>
                  </a:solidFill>
                  <a:effectLst/>
                  <a:latin typeface="+mn-lt"/>
                  <a:ea typeface="+mn-ea"/>
                  <a:cs typeface="+mn-cs"/>
                </a:rPr>
                <a:t>4</a:t>
              </a:r>
              <a:r>
                <a:rPr lang="en-US" altLang="zh-CN" sz="1200" b="1" baseline="0" dirty="0">
                  <a:solidFill>
                    <a:srgbClr val="0070C0"/>
                  </a:solidFill>
                  <a:effectLst/>
                  <a:latin typeface="+mn-lt"/>
                  <a:ea typeface="+mn-ea"/>
                  <a:cs typeface="+mn-cs"/>
                </a:rPr>
                <a:t>  </a:t>
              </a:r>
              <a:r>
                <a:rPr lang="en-US" altLang="zh-CN" sz="1200" b="1" baseline="0" dirty="0" smtClean="0">
                  <a:solidFill>
                    <a:srgbClr val="0070C0"/>
                  </a:solidFill>
                  <a:effectLst/>
                  <a:latin typeface="+mn-lt"/>
                  <a:ea typeface="+mn-ea"/>
                  <a:cs typeface="+mn-cs"/>
                </a:rPr>
                <a:t>Internal oil circulation</a:t>
              </a:r>
              <a:endParaRPr lang="en-US" altLang="zh-CN" sz="1200" b="1" baseline="0" dirty="0">
                <a:solidFill>
                  <a:srgbClr val="0070C0"/>
                </a:solidFill>
                <a:effectLst/>
                <a:latin typeface="+mn-lt"/>
                <a:ea typeface="+mn-ea"/>
                <a:cs typeface="+mn-cs"/>
              </a:endParaRPr>
            </a:p>
            <a:p>
              <a:r>
                <a:rPr lang="en-US" altLang="zh-CN" sz="1100" dirty="0" smtClean="0">
                  <a:solidFill>
                    <a:schemeClr val="tx1"/>
                  </a:solidFill>
                  <a:effectLst/>
                  <a:latin typeface="+mn-lt"/>
                  <a:ea typeface="+mn-ea"/>
                  <a:cs typeface="+mn-cs"/>
                </a:rPr>
                <a:t>Internal oil circulation to reduce heat loss, </a:t>
              </a:r>
            </a:p>
            <a:p>
              <a:r>
                <a:rPr lang="en-US" altLang="zh-CN" sz="1100" dirty="0" smtClean="0">
                  <a:solidFill>
                    <a:schemeClr val="tx1"/>
                  </a:solidFill>
                  <a:effectLst/>
                  <a:latin typeface="+mn-lt"/>
                  <a:ea typeface="+mn-ea"/>
                  <a:cs typeface="+mn-cs"/>
                </a:rPr>
                <a:t>reduce fuel injection rate, improve efficiency </a:t>
              </a:r>
            </a:p>
            <a:p>
              <a:r>
                <a:rPr lang="en-US" altLang="zh-CN" sz="1100" dirty="0" smtClean="0">
                  <a:solidFill>
                    <a:schemeClr val="tx1"/>
                  </a:solidFill>
                  <a:effectLst/>
                  <a:latin typeface="+mn-lt"/>
                  <a:ea typeface="+mn-ea"/>
                  <a:cs typeface="+mn-cs"/>
                </a:rPr>
                <a:t>and reliability.</a:t>
              </a:r>
              <a:endParaRPr lang="zh-CN" altLang="zh-CN" sz="1100" dirty="0">
                <a:solidFill>
                  <a:schemeClr val="tx1"/>
                </a:solidFill>
                <a:effectLst/>
                <a:latin typeface="+mn-lt"/>
                <a:ea typeface="+mn-ea"/>
                <a:cs typeface="+mn-cs"/>
              </a:endParaRPr>
            </a:p>
          </p:txBody>
        </p:sp>
        <p:sp>
          <p:nvSpPr>
            <p:cNvPr id="60" name="文本框 56"/>
            <p:cNvSpPr txBox="1"/>
            <p:nvPr/>
          </p:nvSpPr>
          <p:spPr>
            <a:xfrm>
              <a:off x="5734436" y="4914938"/>
              <a:ext cx="1757212" cy="7078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a:solidFill>
                    <a:srgbClr val="0070C0"/>
                  </a:solidFill>
                  <a:effectLst/>
                  <a:latin typeface="+mn-lt"/>
                  <a:ea typeface="+mn-ea"/>
                  <a:cs typeface="+mn-cs"/>
                </a:rPr>
                <a:t>6</a:t>
              </a:r>
              <a:r>
                <a:rPr lang="en-US" altLang="zh-CN" sz="1200" b="1" baseline="0" dirty="0">
                  <a:solidFill>
                    <a:srgbClr val="0070C0"/>
                  </a:solidFill>
                  <a:effectLst/>
                  <a:latin typeface="+mn-lt"/>
                  <a:ea typeface="+mn-ea"/>
                  <a:cs typeface="+mn-cs"/>
                </a:rPr>
                <a:t>  </a:t>
              </a:r>
              <a:r>
                <a:rPr lang="en-US" altLang="zh-CN" sz="1200" b="1" baseline="0" dirty="0" smtClean="0">
                  <a:solidFill>
                    <a:srgbClr val="0070C0"/>
                  </a:solidFill>
                  <a:effectLst/>
                  <a:latin typeface="+mn-lt"/>
                  <a:ea typeface="+mn-ea"/>
                  <a:cs typeface="+mn-cs"/>
                </a:rPr>
                <a:t>High speed</a:t>
              </a:r>
              <a:endParaRPr lang="en-US" altLang="zh-CN" sz="1200" b="1" baseline="0" dirty="0">
                <a:solidFill>
                  <a:srgbClr val="0070C0"/>
                </a:solidFill>
                <a:effectLst/>
                <a:latin typeface="+mn-lt"/>
                <a:ea typeface="+mn-ea"/>
                <a:cs typeface="+mn-cs"/>
              </a:endParaRPr>
            </a:p>
            <a:p>
              <a:r>
                <a:rPr lang="en-US" altLang="zh-CN" sz="1100" dirty="0" smtClean="0">
                  <a:solidFill>
                    <a:schemeClr val="tx1"/>
                  </a:solidFill>
                  <a:effectLst/>
                  <a:latin typeface="+mn-lt"/>
                  <a:ea typeface="+mn-ea"/>
                  <a:cs typeface="+mn-cs"/>
                </a:rPr>
                <a:t>0~140rps variable speed</a:t>
              </a:r>
              <a:r>
                <a:rPr lang="en-US" altLang="zh-CN" dirty="0" smtClean="0"/>
                <a:t>,</a:t>
              </a:r>
              <a:endParaRPr lang="en-US" altLang="zh-CN" sz="1100" dirty="0">
                <a:solidFill>
                  <a:schemeClr val="tx1"/>
                </a:solidFill>
                <a:effectLst/>
                <a:latin typeface="+mn-lt"/>
                <a:ea typeface="+mn-ea"/>
                <a:cs typeface="+mn-cs"/>
              </a:endParaRPr>
            </a:p>
            <a:p>
              <a:r>
                <a:rPr lang="en-US" altLang="zh-CN" dirty="0" smtClean="0"/>
                <a:t>a wide range of capabilities</a:t>
              </a:r>
              <a:endParaRPr lang="zh-CN" altLang="zh-CN" sz="1100" dirty="0">
                <a:solidFill>
                  <a:schemeClr val="tx1"/>
                </a:solidFill>
                <a:effectLst/>
                <a:latin typeface="+mn-lt"/>
                <a:ea typeface="+mn-ea"/>
                <a:cs typeface="+mn-cs"/>
              </a:endParaRPr>
            </a:p>
          </p:txBody>
        </p:sp>
        <p:sp>
          <p:nvSpPr>
            <p:cNvPr id="61" name="文本框 58"/>
            <p:cNvSpPr txBox="1"/>
            <p:nvPr/>
          </p:nvSpPr>
          <p:spPr>
            <a:xfrm>
              <a:off x="5734436" y="5684225"/>
              <a:ext cx="2787943" cy="7078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50000"/>
                </a:lnSpc>
              </a:pPr>
              <a:r>
                <a:rPr lang="en-US" altLang="zh-CN" sz="1200" b="1" dirty="0">
                  <a:solidFill>
                    <a:srgbClr val="0070C0"/>
                  </a:solidFill>
                  <a:effectLst/>
                  <a:latin typeface="+mn-lt"/>
                  <a:ea typeface="+mn-ea"/>
                  <a:cs typeface="+mn-cs"/>
                </a:rPr>
                <a:t>8  </a:t>
              </a:r>
              <a:r>
                <a:rPr lang="en-US" altLang="zh-CN" sz="1200" b="1" dirty="0" smtClean="0">
                  <a:solidFill>
                    <a:srgbClr val="0070C0"/>
                  </a:solidFill>
                  <a:effectLst/>
                  <a:latin typeface="+mn-lt"/>
                  <a:ea typeface="+mn-ea"/>
                  <a:cs typeface="+mn-cs"/>
                </a:rPr>
                <a:t>Volumetric gear pump</a:t>
              </a:r>
              <a:endParaRPr lang="en-US" altLang="zh-CN" sz="1200" b="1" dirty="0">
                <a:solidFill>
                  <a:srgbClr val="0070C0"/>
                </a:solidFill>
                <a:effectLst/>
                <a:latin typeface="+mn-lt"/>
                <a:ea typeface="+mn-ea"/>
                <a:cs typeface="+mn-cs"/>
              </a:endParaRPr>
            </a:p>
            <a:p>
              <a:r>
                <a:rPr lang="en-US" altLang="zh-CN" sz="1100" dirty="0" smtClean="0">
                  <a:solidFill>
                    <a:schemeClr val="tx1"/>
                  </a:solidFill>
                  <a:effectLst/>
                  <a:latin typeface="+mn-lt"/>
                  <a:ea typeface="+mn-ea"/>
                  <a:cs typeface="+mn-cs"/>
                </a:rPr>
                <a:t>Ensure necessary oil supply at variable speed </a:t>
              </a:r>
            </a:p>
            <a:p>
              <a:r>
                <a:rPr lang="en-US" altLang="zh-CN" sz="1100" dirty="0" smtClean="0">
                  <a:solidFill>
                    <a:schemeClr val="tx1"/>
                  </a:solidFill>
                  <a:effectLst/>
                  <a:latin typeface="+mn-lt"/>
                  <a:ea typeface="+mn-ea"/>
                  <a:cs typeface="+mn-cs"/>
                </a:rPr>
                <a:t>and improve compressor reliability.</a:t>
              </a:r>
              <a:endParaRPr lang="zh-CN" altLang="zh-CN" sz="1100" dirty="0">
                <a:solidFill>
                  <a:schemeClr val="tx1"/>
                </a:solidFill>
                <a:effectLst/>
                <a:latin typeface="+mn-lt"/>
                <a:ea typeface="+mn-ea"/>
                <a:cs typeface="+mn-cs"/>
              </a:endParaRPr>
            </a:p>
          </p:txBody>
        </p:sp>
        <p:grpSp>
          <p:nvGrpSpPr>
            <p:cNvPr id="62" name="组合 61"/>
            <p:cNvGrpSpPr/>
            <p:nvPr/>
          </p:nvGrpSpPr>
          <p:grpSpPr>
            <a:xfrm>
              <a:off x="5542060" y="2558922"/>
              <a:ext cx="2236305" cy="1401300"/>
              <a:chOff x="-344247" y="1073236"/>
              <a:chExt cx="4001760" cy="2455755"/>
            </a:xfrm>
          </p:grpSpPr>
          <p:pic>
            <p:nvPicPr>
              <p:cNvPr id="63" name="图片 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149" y="1637299"/>
                <a:ext cx="3081364" cy="1560790"/>
              </a:xfrm>
              <a:prstGeom prst="rect">
                <a:avLst/>
              </a:prstGeom>
              <a:noFill/>
              <a:extLst>
                <a:ext uri="{909E8E84-426E-40DD-AFC4-6F175D3DCCD1}">
                  <a14:hiddenFill xmlns:a14="http://schemas.microsoft.com/office/drawing/2010/main">
                    <a:solidFill>
                      <a:srgbClr val="FFFFFF"/>
                    </a:solidFill>
                  </a14:hiddenFill>
                </a:ext>
              </a:extLst>
            </p:spPr>
          </p:pic>
          <p:sp>
            <p:nvSpPr>
              <p:cNvPr id="64" name="矩形 63"/>
              <p:cNvSpPr/>
              <p:nvPr/>
            </p:nvSpPr>
            <p:spPr>
              <a:xfrm>
                <a:off x="1970463" y="1374315"/>
                <a:ext cx="1640804" cy="404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zh-CN" sz="1000" dirty="0" smtClean="0">
                    <a:solidFill>
                      <a:schemeClr val="tx1"/>
                    </a:solidFill>
                    <a:ea typeface="+mn-ea"/>
                  </a:rPr>
                  <a:t>Relief valve</a:t>
                </a:r>
                <a:endParaRPr lang="en-US" sz="1000" dirty="0">
                  <a:solidFill>
                    <a:schemeClr val="tx1"/>
                  </a:solidFill>
                  <a:ea typeface="+mn-ea"/>
                </a:endParaRPr>
              </a:p>
            </p:txBody>
          </p:sp>
          <p:sp>
            <p:nvSpPr>
              <p:cNvPr id="65" name="矩形 64"/>
              <p:cNvSpPr/>
              <p:nvPr/>
            </p:nvSpPr>
            <p:spPr>
              <a:xfrm>
                <a:off x="2376765" y="2565270"/>
                <a:ext cx="966876" cy="325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000" dirty="0" smtClean="0">
                    <a:solidFill>
                      <a:schemeClr val="tx1"/>
                    </a:solidFill>
                  </a:rPr>
                  <a:t>Fixed</a:t>
                </a:r>
                <a:endParaRPr lang="en-US" sz="1000" dirty="0">
                  <a:solidFill>
                    <a:schemeClr val="tx1"/>
                  </a:solidFill>
                  <a:ea typeface="+mn-ea"/>
                </a:endParaRPr>
              </a:p>
            </p:txBody>
          </p:sp>
          <p:sp>
            <p:nvSpPr>
              <p:cNvPr id="66" name="矩形 65"/>
              <p:cNvSpPr/>
              <p:nvPr/>
            </p:nvSpPr>
            <p:spPr>
              <a:xfrm>
                <a:off x="680203" y="2426025"/>
                <a:ext cx="1206534" cy="477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zh-CN" sz="1000" dirty="0" err="1" smtClean="0">
                    <a:solidFill>
                      <a:schemeClr val="tx1"/>
                    </a:solidFill>
                    <a:ea typeface="+mn-ea"/>
                  </a:rPr>
                  <a:t>Compr</a:t>
                </a:r>
                <a:r>
                  <a:rPr lang="en-US" altLang="zh-CN" sz="1000" dirty="0" smtClean="0">
                    <a:solidFill>
                      <a:schemeClr val="tx1"/>
                    </a:solidFill>
                    <a:ea typeface="+mn-ea"/>
                  </a:rPr>
                  <a:t>. pressure</a:t>
                </a:r>
                <a:endParaRPr lang="en-US" sz="1000" dirty="0">
                  <a:solidFill>
                    <a:schemeClr val="tx1"/>
                  </a:solidFill>
                  <a:ea typeface="+mn-ea"/>
                </a:endParaRPr>
              </a:p>
            </p:txBody>
          </p:sp>
          <p:sp>
            <p:nvSpPr>
              <p:cNvPr id="67" name="矩形 66"/>
              <p:cNvSpPr/>
              <p:nvPr/>
            </p:nvSpPr>
            <p:spPr>
              <a:xfrm>
                <a:off x="-344247" y="1712451"/>
                <a:ext cx="1423119" cy="415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000" dirty="0" smtClean="0">
                    <a:solidFill>
                      <a:schemeClr val="tx1"/>
                    </a:solidFill>
                  </a:rPr>
                  <a:t>Open valve</a:t>
                </a:r>
                <a:endParaRPr lang="en-US" sz="1000" dirty="0">
                  <a:solidFill>
                    <a:schemeClr val="tx1"/>
                  </a:solidFill>
                  <a:ea typeface="+mn-ea"/>
                </a:endParaRPr>
              </a:p>
            </p:txBody>
          </p:sp>
          <p:sp>
            <p:nvSpPr>
              <p:cNvPr id="68" name="矩形 67"/>
              <p:cNvSpPr/>
              <p:nvPr/>
            </p:nvSpPr>
            <p:spPr>
              <a:xfrm>
                <a:off x="52265" y="3112102"/>
                <a:ext cx="3507159" cy="416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zh-CN" sz="1000" dirty="0" smtClean="0">
                    <a:solidFill>
                      <a:schemeClr val="tx1"/>
                    </a:solidFill>
                  </a:rPr>
                  <a:t>Compressor cavity pressure</a:t>
                </a:r>
                <a:r>
                  <a:rPr lang="zh-CN" altLang="en-US" sz="1000" dirty="0" smtClean="0">
                    <a:solidFill>
                      <a:schemeClr val="tx1"/>
                    </a:solidFill>
                    <a:ea typeface="+mn-ea"/>
                  </a:rPr>
                  <a:t>＞</a:t>
                </a:r>
                <a:r>
                  <a:rPr lang="en-US" altLang="zh-CN" sz="1000" dirty="0" smtClean="0">
                    <a:solidFill>
                      <a:schemeClr val="tx1"/>
                    </a:solidFill>
                    <a:ea typeface="+mn-ea"/>
                  </a:rPr>
                  <a:t>discharge pressure</a:t>
                </a:r>
                <a:endParaRPr lang="en-US" sz="1000" dirty="0">
                  <a:solidFill>
                    <a:schemeClr val="tx1"/>
                  </a:solidFill>
                  <a:ea typeface="+mn-ea"/>
                </a:endParaRPr>
              </a:p>
            </p:txBody>
          </p:sp>
          <p:sp>
            <p:nvSpPr>
              <p:cNvPr id="69" name="矩形 68"/>
              <p:cNvSpPr/>
              <p:nvPr/>
            </p:nvSpPr>
            <p:spPr>
              <a:xfrm>
                <a:off x="1" y="1073236"/>
                <a:ext cx="2714874" cy="322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zh-CN" sz="1000" dirty="0" smtClean="0">
                    <a:solidFill>
                      <a:schemeClr val="tx1"/>
                    </a:solidFill>
                  </a:rPr>
                  <a:t>Structure of relief valve</a:t>
                </a:r>
                <a:endParaRPr lang="en-US" altLang="zh-CN" sz="1000" dirty="0">
                  <a:solidFill>
                    <a:schemeClr val="tx1"/>
                  </a:solidFill>
                  <a:ea typeface="+mn-ea"/>
                </a:endParaRPr>
              </a:p>
            </p:txBody>
          </p:sp>
          <p:sp>
            <p:nvSpPr>
              <p:cNvPr id="70" name="矩形 69"/>
              <p:cNvSpPr/>
              <p:nvPr/>
            </p:nvSpPr>
            <p:spPr>
              <a:xfrm>
                <a:off x="68374" y="1437984"/>
                <a:ext cx="2212083" cy="30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zh-CN" sz="1000" dirty="0" smtClean="0">
                    <a:solidFill>
                      <a:schemeClr val="tx1"/>
                    </a:solidFill>
                    <a:ea typeface="+mn-ea"/>
                  </a:rPr>
                  <a:t>Discharge pressure</a:t>
                </a:r>
                <a:endParaRPr lang="en-US" sz="1000" dirty="0">
                  <a:solidFill>
                    <a:schemeClr val="tx1"/>
                  </a:solidFill>
                  <a:ea typeface="+mn-ea"/>
                </a:endParaRPr>
              </a:p>
            </p:txBody>
          </p:sp>
        </p:grpSp>
      </p:grpSp>
      <p:grpSp>
        <p:nvGrpSpPr>
          <p:cNvPr id="3" name="组合 2"/>
          <p:cNvGrpSpPr/>
          <p:nvPr/>
        </p:nvGrpSpPr>
        <p:grpSpPr>
          <a:xfrm>
            <a:off x="8919401" y="1724955"/>
            <a:ext cx="2885677" cy="5146181"/>
            <a:chOff x="7905033" y="1724955"/>
            <a:chExt cx="2885677" cy="5146181"/>
          </a:xfrm>
        </p:grpSpPr>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9147"/>
            <a:stretch/>
          </p:blipFill>
          <p:spPr bwMode="auto">
            <a:xfrm>
              <a:off x="7905033" y="1724955"/>
              <a:ext cx="2885677" cy="26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147"/>
            <a:stretch/>
          </p:blipFill>
          <p:spPr bwMode="auto">
            <a:xfrm>
              <a:off x="7905033" y="4230592"/>
              <a:ext cx="2885677" cy="26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4" name="图片 73" descr="格力中央空调-彩色.png"/>
          <p:cNvPicPr>
            <a:picLocks noChangeAspect="1"/>
          </p:cNvPicPr>
          <p:nvPr/>
        </p:nvPicPr>
        <p:blipFill>
          <a:blip r:embed="rId8" cstate="print"/>
          <a:stretch>
            <a:fillRect/>
          </a:stretch>
        </p:blipFill>
        <p:spPr>
          <a:xfrm>
            <a:off x="219213" y="131797"/>
            <a:ext cx="1635601" cy="504150"/>
          </a:xfrm>
          <a:prstGeom prst="rect">
            <a:avLst/>
          </a:prstGeom>
        </p:spPr>
      </p:pic>
      <p:sp>
        <p:nvSpPr>
          <p:cNvPr id="75" name="矩形 74"/>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165174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bwMode="auto">
          <a:xfrm>
            <a:off x="0" y="0"/>
            <a:ext cx="825500" cy="7493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Calibri" pitchFamily="34" charset="0"/>
              <a:ea typeface="宋体" pitchFamily="2" charset="-122"/>
            </a:endParaRPr>
          </a:p>
        </p:txBody>
      </p:sp>
      <p:sp>
        <p:nvSpPr>
          <p:cNvPr id="19" name="右箭头 18"/>
          <p:cNvSpPr/>
          <p:nvPr/>
        </p:nvSpPr>
        <p:spPr>
          <a:xfrm rot="20281287">
            <a:off x="-610625" y="2653629"/>
            <a:ext cx="10298816" cy="306371"/>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881725" y="3130633"/>
            <a:ext cx="1642785" cy="1642785"/>
            <a:chOff x="4967145" y="3923836"/>
            <a:chExt cx="922815" cy="922815"/>
          </a:xfrm>
        </p:grpSpPr>
        <p:sp>
          <p:nvSpPr>
            <p:cNvPr id="23" name="椭圆 22"/>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24" name="文本框 21"/>
            <p:cNvSpPr txBox="1"/>
            <p:nvPr/>
          </p:nvSpPr>
          <p:spPr>
            <a:xfrm>
              <a:off x="5126546" y="4074503"/>
              <a:ext cx="530650" cy="570537"/>
            </a:xfrm>
            <a:prstGeom prst="rect">
              <a:avLst/>
            </a:prstGeom>
            <a:noFill/>
          </p:spPr>
          <p:txBody>
            <a:bodyPr wrap="square" rtlCol="0">
              <a:spAutoFit/>
            </a:bodyPr>
            <a:lstStyle/>
            <a:p>
              <a:r>
                <a:rPr lang="en-US" altLang="zh-CN" sz="6000" b="1" dirty="0" smtClean="0">
                  <a:solidFill>
                    <a:srgbClr val="B6302E"/>
                  </a:solidFill>
                  <a:latin typeface="微软雅黑" panose="020B0503020204020204" pitchFamily="34" charset="-122"/>
                  <a:ea typeface="微软雅黑" panose="020B0503020204020204" pitchFamily="34" charset="-122"/>
                </a:rPr>
                <a:t>T</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098612" y="3130633"/>
            <a:ext cx="1642785" cy="1642785"/>
            <a:chOff x="4967145" y="3923836"/>
            <a:chExt cx="922815" cy="922815"/>
          </a:xfrm>
        </p:grpSpPr>
        <p:sp>
          <p:nvSpPr>
            <p:cNvPr id="26" name="椭圆 25"/>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27" name="文本框 24"/>
            <p:cNvSpPr txBox="1"/>
            <p:nvPr/>
          </p:nvSpPr>
          <p:spPr>
            <a:xfrm>
              <a:off x="5126546" y="4062077"/>
              <a:ext cx="530650" cy="570537"/>
            </a:xfrm>
            <a:prstGeom prst="rect">
              <a:avLst/>
            </a:prstGeom>
            <a:noFill/>
          </p:spPr>
          <p:txBody>
            <a:bodyPr wrap="square" rtlCol="0">
              <a:spAutoFit/>
            </a:bodyPr>
            <a:lstStyle/>
            <a:p>
              <a:r>
                <a:rPr lang="en-US" altLang="zh-CN" sz="6000" b="1" dirty="0" smtClean="0">
                  <a:solidFill>
                    <a:srgbClr val="B6302E"/>
                  </a:solidFill>
                  <a:latin typeface="微软雅黑" panose="020B0503020204020204" pitchFamily="34" charset="-122"/>
                  <a:ea typeface="微软雅黑" panose="020B0503020204020204" pitchFamily="34" charset="-122"/>
                </a:rPr>
                <a:t>H</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5315499" y="3130629"/>
            <a:ext cx="1642785" cy="1642784"/>
            <a:chOff x="4967145" y="3923836"/>
            <a:chExt cx="922815" cy="922815"/>
          </a:xfrm>
        </p:grpSpPr>
        <p:sp>
          <p:nvSpPr>
            <p:cNvPr id="29" name="椭圆 28"/>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30" name="文本框 27"/>
            <p:cNvSpPr txBox="1"/>
            <p:nvPr/>
          </p:nvSpPr>
          <p:spPr>
            <a:xfrm>
              <a:off x="5126546" y="4062077"/>
              <a:ext cx="530650" cy="570537"/>
            </a:xfrm>
            <a:prstGeom prst="rect">
              <a:avLst/>
            </a:prstGeom>
            <a:noFill/>
          </p:spPr>
          <p:txBody>
            <a:bodyPr wrap="square" rtlCol="0">
              <a:spAutoFit/>
            </a:bodyPr>
            <a:lstStyle/>
            <a:p>
              <a:r>
                <a:rPr lang="en-US" altLang="zh-CN" sz="6000" b="1" dirty="0" smtClean="0">
                  <a:solidFill>
                    <a:srgbClr val="B6302E"/>
                  </a:solidFill>
                  <a:latin typeface="微软雅黑" panose="020B0503020204020204" pitchFamily="34" charset="-122"/>
                  <a:ea typeface="微软雅黑" panose="020B0503020204020204" pitchFamily="34" charset="-122"/>
                </a:rPr>
                <a:t>A</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6532386" y="3130628"/>
            <a:ext cx="1642785" cy="1642784"/>
            <a:chOff x="4967145" y="3923836"/>
            <a:chExt cx="922815" cy="922815"/>
          </a:xfrm>
        </p:grpSpPr>
        <p:sp>
          <p:nvSpPr>
            <p:cNvPr id="32" name="椭圆 31"/>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33" name="文本框 30"/>
            <p:cNvSpPr txBox="1"/>
            <p:nvPr/>
          </p:nvSpPr>
          <p:spPr>
            <a:xfrm>
              <a:off x="5126546" y="4062077"/>
              <a:ext cx="530650" cy="570537"/>
            </a:xfrm>
            <a:prstGeom prst="rect">
              <a:avLst/>
            </a:prstGeom>
            <a:noFill/>
          </p:spPr>
          <p:txBody>
            <a:bodyPr wrap="square" rtlCol="0">
              <a:spAutoFit/>
            </a:bodyPr>
            <a:lstStyle/>
            <a:p>
              <a:r>
                <a:rPr lang="en-US" altLang="zh-CN" sz="6000" b="1" dirty="0" smtClean="0">
                  <a:solidFill>
                    <a:srgbClr val="B6302E"/>
                  </a:solidFill>
                  <a:latin typeface="微软雅黑" panose="020B0503020204020204" pitchFamily="34" charset="-122"/>
                  <a:ea typeface="微软雅黑" panose="020B0503020204020204" pitchFamily="34" charset="-122"/>
                </a:rPr>
                <a:t>N</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pic>
        <p:nvPicPr>
          <p:cNvPr id="34" name="图片 33" descr="格力中央空调-彩色.png"/>
          <p:cNvPicPr>
            <a:picLocks noChangeAspect="1"/>
          </p:cNvPicPr>
          <p:nvPr/>
        </p:nvPicPr>
        <p:blipFill>
          <a:blip r:embed="rId2" cstate="print"/>
          <a:stretch>
            <a:fillRect/>
          </a:stretch>
        </p:blipFill>
        <p:spPr>
          <a:xfrm>
            <a:off x="10353813" y="182597"/>
            <a:ext cx="1635601" cy="504150"/>
          </a:xfrm>
          <a:prstGeom prst="rect">
            <a:avLst/>
          </a:prstGeom>
        </p:spPr>
      </p:pic>
      <p:pic>
        <p:nvPicPr>
          <p:cNvPr id="35" name="图片 34" descr="让世界爱上中国造-彩色.png"/>
          <p:cNvPicPr>
            <a:picLocks noChangeAspect="1"/>
          </p:cNvPicPr>
          <p:nvPr/>
        </p:nvPicPr>
        <p:blipFill>
          <a:blip r:embed="rId3" cstate="print"/>
          <a:stretch>
            <a:fillRect/>
          </a:stretch>
        </p:blipFill>
        <p:spPr>
          <a:xfrm>
            <a:off x="134473" y="130629"/>
            <a:ext cx="2247066" cy="593766"/>
          </a:xfrm>
          <a:prstGeom prst="rect">
            <a:avLst/>
          </a:prstGeom>
        </p:spPr>
      </p:pic>
      <p:sp>
        <p:nvSpPr>
          <p:cNvPr id="37" name="右箭头 36"/>
          <p:cNvSpPr/>
          <p:nvPr/>
        </p:nvSpPr>
        <p:spPr>
          <a:xfrm rot="20281287">
            <a:off x="-1510311" y="2726128"/>
            <a:ext cx="10298816" cy="306371"/>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7"/>
          <p:cNvPicPr>
            <a:picLocks noChangeAspect="1" noChangeArrowheads="1"/>
          </p:cNvPicPr>
          <p:nvPr/>
        </p:nvPicPr>
        <p:blipFill>
          <a:blip r:embed="rId4" cstate="print">
            <a:lum bright="-12000" contrast="3000"/>
            <a:extLst>
              <a:ext uri="{28A0092B-C50C-407E-A947-70E740481C1C}">
                <a14:useLocalDpi xmlns:a14="http://schemas.microsoft.com/office/drawing/2010/main" val="0"/>
              </a:ext>
            </a:extLst>
          </a:blip>
          <a:srcRect t="55851" r="4180" b="9043"/>
          <a:stretch>
            <a:fillRect/>
          </a:stretch>
        </p:blipFill>
        <p:spPr bwMode="auto">
          <a:xfrm>
            <a:off x="0" y="5297714"/>
            <a:ext cx="12192000" cy="156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组合 35"/>
          <p:cNvGrpSpPr/>
          <p:nvPr/>
        </p:nvGrpSpPr>
        <p:grpSpPr>
          <a:xfrm>
            <a:off x="7728499" y="3143328"/>
            <a:ext cx="2009269" cy="1642784"/>
            <a:chOff x="4967145" y="3923836"/>
            <a:chExt cx="1128683" cy="922815"/>
          </a:xfrm>
        </p:grpSpPr>
        <p:sp>
          <p:nvSpPr>
            <p:cNvPr id="38" name="椭圆 37"/>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39" name="文本框 27"/>
            <p:cNvSpPr txBox="1"/>
            <p:nvPr/>
          </p:nvSpPr>
          <p:spPr>
            <a:xfrm>
              <a:off x="5126547" y="4062077"/>
              <a:ext cx="969281" cy="570537"/>
            </a:xfrm>
            <a:prstGeom prst="rect">
              <a:avLst/>
            </a:prstGeom>
            <a:noFill/>
          </p:spPr>
          <p:txBody>
            <a:bodyPr wrap="square" rtlCol="0">
              <a:spAutoFit/>
            </a:bodyPr>
            <a:lstStyle/>
            <a:p>
              <a:r>
                <a:rPr lang="en-US" altLang="zh-CN" sz="6000" b="1" dirty="0" smtClean="0">
                  <a:solidFill>
                    <a:srgbClr val="B6302E"/>
                  </a:solidFill>
                  <a:latin typeface="微软雅黑" panose="020B0503020204020204" pitchFamily="34" charset="-122"/>
                  <a:ea typeface="微软雅黑" panose="020B0503020204020204" pitchFamily="34" charset="-122"/>
                </a:rPr>
                <a:t>KS</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200" fill="hold"/>
                                        <p:tgtEl>
                                          <p:spTgt spid="22"/>
                                        </p:tgtEl>
                                        <p:attrNameLst>
                                          <p:attrName>ppt_w</p:attrName>
                                        </p:attrNameLst>
                                      </p:cBhvr>
                                      <p:tavLst>
                                        <p:tav tm="0">
                                          <p:val>
                                            <p:fltVal val="0"/>
                                          </p:val>
                                        </p:tav>
                                        <p:tav tm="100000">
                                          <p:val>
                                            <p:strVal val="#ppt_w"/>
                                          </p:val>
                                        </p:tav>
                                      </p:tavLst>
                                    </p:anim>
                                    <p:anim calcmode="lin" valueType="num">
                                      <p:cBhvr>
                                        <p:cTn id="12" dur="200" fill="hold"/>
                                        <p:tgtEl>
                                          <p:spTgt spid="22"/>
                                        </p:tgtEl>
                                        <p:attrNameLst>
                                          <p:attrName>ppt_h</p:attrName>
                                        </p:attrNameLst>
                                      </p:cBhvr>
                                      <p:tavLst>
                                        <p:tav tm="0">
                                          <p:val>
                                            <p:fltVal val="0"/>
                                          </p:val>
                                        </p:tav>
                                        <p:tav tm="100000">
                                          <p:val>
                                            <p:strVal val="#ppt_h"/>
                                          </p:val>
                                        </p:tav>
                                      </p:tavLst>
                                    </p:anim>
                                    <p:animEffect transition="in" filter="fade">
                                      <p:cBhvr>
                                        <p:cTn id="13" dur="200"/>
                                        <p:tgtEl>
                                          <p:spTgt spid="22"/>
                                        </p:tgtEl>
                                      </p:cBhvr>
                                    </p:animEffect>
                                  </p:childTnLst>
                                </p:cTn>
                              </p:par>
                              <p:par>
                                <p:cTn id="14" presetID="6" presetClass="emph" presetSubtype="0" autoRev="1" fill="hold" nodeType="withEffect">
                                  <p:stCondLst>
                                    <p:cond delay="200"/>
                                  </p:stCondLst>
                                  <p:childTnLst>
                                    <p:animScale>
                                      <p:cBhvr>
                                        <p:cTn id="15" dur="200" fill="hold"/>
                                        <p:tgtEl>
                                          <p:spTgt spid="22"/>
                                        </p:tgtEl>
                                      </p:cBhvr>
                                      <p:by x="150000" y="150000"/>
                                    </p:animScale>
                                  </p:childTnLst>
                                </p:cTn>
                              </p:par>
                              <p:par>
                                <p:cTn id="16" presetID="53" presetClass="entr" presetSubtype="16" fill="hold" nodeType="withEffect">
                                  <p:stCondLst>
                                    <p:cond delay="40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00" fill="hold"/>
                                        <p:tgtEl>
                                          <p:spTgt spid="25"/>
                                        </p:tgtEl>
                                        <p:attrNameLst>
                                          <p:attrName>ppt_w</p:attrName>
                                        </p:attrNameLst>
                                      </p:cBhvr>
                                      <p:tavLst>
                                        <p:tav tm="0">
                                          <p:val>
                                            <p:fltVal val="0"/>
                                          </p:val>
                                        </p:tav>
                                        <p:tav tm="100000">
                                          <p:val>
                                            <p:strVal val="#ppt_w"/>
                                          </p:val>
                                        </p:tav>
                                      </p:tavLst>
                                    </p:anim>
                                    <p:anim calcmode="lin" valueType="num">
                                      <p:cBhvr>
                                        <p:cTn id="19" dur="200" fill="hold"/>
                                        <p:tgtEl>
                                          <p:spTgt spid="25"/>
                                        </p:tgtEl>
                                        <p:attrNameLst>
                                          <p:attrName>ppt_h</p:attrName>
                                        </p:attrNameLst>
                                      </p:cBhvr>
                                      <p:tavLst>
                                        <p:tav tm="0">
                                          <p:val>
                                            <p:fltVal val="0"/>
                                          </p:val>
                                        </p:tav>
                                        <p:tav tm="100000">
                                          <p:val>
                                            <p:strVal val="#ppt_h"/>
                                          </p:val>
                                        </p:tav>
                                      </p:tavLst>
                                    </p:anim>
                                    <p:animEffect transition="in" filter="fade">
                                      <p:cBhvr>
                                        <p:cTn id="20" dur="200"/>
                                        <p:tgtEl>
                                          <p:spTgt spid="25"/>
                                        </p:tgtEl>
                                      </p:cBhvr>
                                    </p:animEffect>
                                  </p:childTnLst>
                                </p:cTn>
                              </p:par>
                              <p:par>
                                <p:cTn id="21" presetID="6" presetClass="emph" presetSubtype="0" autoRev="1" fill="hold" nodeType="withEffect">
                                  <p:stCondLst>
                                    <p:cond delay="600"/>
                                  </p:stCondLst>
                                  <p:childTnLst>
                                    <p:animScale>
                                      <p:cBhvr>
                                        <p:cTn id="22" dur="200" fill="hold"/>
                                        <p:tgtEl>
                                          <p:spTgt spid="25"/>
                                        </p:tgtEl>
                                      </p:cBhvr>
                                      <p:by x="150000" y="150000"/>
                                    </p:animScale>
                                  </p:childTnLst>
                                </p:cTn>
                              </p:par>
                              <p:par>
                                <p:cTn id="23" presetID="53" presetClass="entr" presetSubtype="16" fill="hold" nodeType="withEffect">
                                  <p:stCondLst>
                                    <p:cond delay="6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200" fill="hold"/>
                                        <p:tgtEl>
                                          <p:spTgt spid="28"/>
                                        </p:tgtEl>
                                        <p:attrNameLst>
                                          <p:attrName>ppt_w</p:attrName>
                                        </p:attrNameLst>
                                      </p:cBhvr>
                                      <p:tavLst>
                                        <p:tav tm="0">
                                          <p:val>
                                            <p:fltVal val="0"/>
                                          </p:val>
                                        </p:tav>
                                        <p:tav tm="100000">
                                          <p:val>
                                            <p:strVal val="#ppt_w"/>
                                          </p:val>
                                        </p:tav>
                                      </p:tavLst>
                                    </p:anim>
                                    <p:anim calcmode="lin" valueType="num">
                                      <p:cBhvr>
                                        <p:cTn id="26" dur="200" fill="hold"/>
                                        <p:tgtEl>
                                          <p:spTgt spid="28"/>
                                        </p:tgtEl>
                                        <p:attrNameLst>
                                          <p:attrName>ppt_h</p:attrName>
                                        </p:attrNameLst>
                                      </p:cBhvr>
                                      <p:tavLst>
                                        <p:tav tm="0">
                                          <p:val>
                                            <p:fltVal val="0"/>
                                          </p:val>
                                        </p:tav>
                                        <p:tav tm="100000">
                                          <p:val>
                                            <p:strVal val="#ppt_h"/>
                                          </p:val>
                                        </p:tav>
                                      </p:tavLst>
                                    </p:anim>
                                    <p:animEffect transition="in" filter="fade">
                                      <p:cBhvr>
                                        <p:cTn id="27" dur="200"/>
                                        <p:tgtEl>
                                          <p:spTgt spid="28"/>
                                        </p:tgtEl>
                                      </p:cBhvr>
                                    </p:animEffect>
                                  </p:childTnLst>
                                </p:cTn>
                              </p:par>
                              <p:par>
                                <p:cTn id="28" presetID="6" presetClass="emph" presetSubtype="0" autoRev="1" fill="hold" nodeType="withEffect">
                                  <p:stCondLst>
                                    <p:cond delay="800"/>
                                  </p:stCondLst>
                                  <p:childTnLst>
                                    <p:animScale>
                                      <p:cBhvr>
                                        <p:cTn id="29" dur="200" fill="hold"/>
                                        <p:tgtEl>
                                          <p:spTgt spid="28"/>
                                        </p:tgtEl>
                                      </p:cBhvr>
                                      <p:by x="150000" y="150000"/>
                                    </p:animScale>
                                  </p:childTnLst>
                                </p:cTn>
                              </p:par>
                              <p:par>
                                <p:cTn id="30" presetID="53" presetClass="entr" presetSubtype="16" fill="hold" nodeType="withEffect">
                                  <p:stCondLst>
                                    <p:cond delay="8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200" fill="hold"/>
                                        <p:tgtEl>
                                          <p:spTgt spid="31"/>
                                        </p:tgtEl>
                                        <p:attrNameLst>
                                          <p:attrName>ppt_w</p:attrName>
                                        </p:attrNameLst>
                                      </p:cBhvr>
                                      <p:tavLst>
                                        <p:tav tm="0">
                                          <p:val>
                                            <p:fltVal val="0"/>
                                          </p:val>
                                        </p:tav>
                                        <p:tav tm="100000">
                                          <p:val>
                                            <p:strVal val="#ppt_w"/>
                                          </p:val>
                                        </p:tav>
                                      </p:tavLst>
                                    </p:anim>
                                    <p:anim calcmode="lin" valueType="num">
                                      <p:cBhvr>
                                        <p:cTn id="33" dur="200" fill="hold"/>
                                        <p:tgtEl>
                                          <p:spTgt spid="31"/>
                                        </p:tgtEl>
                                        <p:attrNameLst>
                                          <p:attrName>ppt_h</p:attrName>
                                        </p:attrNameLst>
                                      </p:cBhvr>
                                      <p:tavLst>
                                        <p:tav tm="0">
                                          <p:val>
                                            <p:fltVal val="0"/>
                                          </p:val>
                                        </p:tav>
                                        <p:tav tm="100000">
                                          <p:val>
                                            <p:strVal val="#ppt_h"/>
                                          </p:val>
                                        </p:tav>
                                      </p:tavLst>
                                    </p:anim>
                                    <p:animEffect transition="in" filter="fade">
                                      <p:cBhvr>
                                        <p:cTn id="34" dur="200"/>
                                        <p:tgtEl>
                                          <p:spTgt spid="31"/>
                                        </p:tgtEl>
                                      </p:cBhvr>
                                    </p:animEffect>
                                  </p:childTnLst>
                                </p:cTn>
                              </p:par>
                              <p:par>
                                <p:cTn id="35" presetID="6" presetClass="emph" presetSubtype="0" autoRev="1" fill="hold" nodeType="withEffect">
                                  <p:stCondLst>
                                    <p:cond delay="1000"/>
                                  </p:stCondLst>
                                  <p:childTnLst>
                                    <p:animScale>
                                      <p:cBhvr>
                                        <p:cTn id="36" dur="200" fill="hold"/>
                                        <p:tgtEl>
                                          <p:spTgt spid="31"/>
                                        </p:tgtEl>
                                      </p:cBhvr>
                                      <p:by x="150000" y="150000"/>
                                    </p:animScale>
                                  </p:childTnLst>
                                </p:cTn>
                              </p:par>
                              <p:par>
                                <p:cTn id="37" presetID="22" presetClass="entr" presetSubtype="8"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1000"/>
                                        <p:tgtEl>
                                          <p:spTgt spid="37"/>
                                        </p:tgtEl>
                                      </p:cBhvr>
                                    </p:animEffect>
                                  </p:childTnLst>
                                </p:cTn>
                              </p:par>
                              <p:par>
                                <p:cTn id="40" presetID="53" presetClass="entr" presetSubtype="16" fill="hold" nodeType="withEffect">
                                  <p:stCondLst>
                                    <p:cond delay="6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00" fill="hold"/>
                                        <p:tgtEl>
                                          <p:spTgt spid="36"/>
                                        </p:tgtEl>
                                        <p:attrNameLst>
                                          <p:attrName>ppt_w</p:attrName>
                                        </p:attrNameLst>
                                      </p:cBhvr>
                                      <p:tavLst>
                                        <p:tav tm="0">
                                          <p:val>
                                            <p:fltVal val="0"/>
                                          </p:val>
                                        </p:tav>
                                        <p:tav tm="100000">
                                          <p:val>
                                            <p:strVal val="#ppt_w"/>
                                          </p:val>
                                        </p:tav>
                                      </p:tavLst>
                                    </p:anim>
                                    <p:anim calcmode="lin" valueType="num">
                                      <p:cBhvr>
                                        <p:cTn id="43" dur="200" fill="hold"/>
                                        <p:tgtEl>
                                          <p:spTgt spid="36"/>
                                        </p:tgtEl>
                                        <p:attrNameLst>
                                          <p:attrName>ppt_h</p:attrName>
                                        </p:attrNameLst>
                                      </p:cBhvr>
                                      <p:tavLst>
                                        <p:tav tm="0">
                                          <p:val>
                                            <p:fltVal val="0"/>
                                          </p:val>
                                        </p:tav>
                                        <p:tav tm="100000">
                                          <p:val>
                                            <p:strVal val="#ppt_h"/>
                                          </p:val>
                                        </p:tav>
                                      </p:tavLst>
                                    </p:anim>
                                    <p:animEffect transition="in" filter="fade">
                                      <p:cBhvr>
                                        <p:cTn id="44" dur="200"/>
                                        <p:tgtEl>
                                          <p:spTgt spid="36"/>
                                        </p:tgtEl>
                                      </p:cBhvr>
                                    </p:animEffect>
                                  </p:childTnLst>
                                </p:cTn>
                              </p:par>
                              <p:par>
                                <p:cTn id="45" presetID="6" presetClass="emph" presetSubtype="0" autoRev="1" fill="hold" nodeType="withEffect">
                                  <p:stCondLst>
                                    <p:cond delay="800"/>
                                  </p:stCondLst>
                                  <p:childTnLst>
                                    <p:animScale>
                                      <p:cBhvr>
                                        <p:cTn id="46" dur="2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3355" y="1176097"/>
            <a:ext cx="11785291" cy="1354213"/>
          </a:xfrm>
          <a:prstGeom prst="rect">
            <a:avLst/>
          </a:prstGeom>
        </p:spPr>
        <p:txBody>
          <a:bodyPr wrap="square" lIns="121917" tIns="60958" rIns="121917" bIns="60958">
            <a:spAutoFit/>
          </a:bodyPr>
          <a:lstStyle/>
          <a:p>
            <a:pPr marL="380990" indent="-380990">
              <a:buFont typeface="Arial" pitchFamily="34" charset="0"/>
              <a:buChar char="•"/>
            </a:pPr>
            <a:r>
              <a:rPr lang="en-US" altLang="zh-CN" sz="2000" dirty="0" smtClean="0">
                <a:latin typeface="Arial" pitchFamily="34" charset="0"/>
                <a:ea typeface="微软雅黑" pitchFamily="34" charset="-122"/>
                <a:cs typeface="Arial" pitchFamily="34" charset="0"/>
              </a:rPr>
              <a:t>2400-step precise adjustment, wider adjustment range, more stable;</a:t>
            </a:r>
            <a:endParaRPr lang="en-US" altLang="zh-CN" sz="2000" dirty="0">
              <a:latin typeface="Arial" pitchFamily="34" charset="0"/>
              <a:ea typeface="微软雅黑" pitchFamily="34" charset="-122"/>
              <a:cs typeface="Arial" pitchFamily="34" charset="0"/>
            </a:endParaRPr>
          </a:p>
          <a:p>
            <a:pPr marL="380990" indent="-380990">
              <a:buFont typeface="Arial" pitchFamily="34" charset="0"/>
              <a:buChar char="•"/>
            </a:pPr>
            <a:r>
              <a:rPr lang="en-US" altLang="zh-CN" sz="2000" dirty="0" smtClean="0">
                <a:latin typeface="Arial" pitchFamily="34" charset="0"/>
                <a:ea typeface="微软雅黑" pitchFamily="34" charset="-122"/>
                <a:cs typeface="Arial" pitchFamily="34" charset="0"/>
              </a:rPr>
              <a:t>Dual-compressor system to flexibly adjust the amount of enthalpy increase between compressors, to maximize enthalpy increase;</a:t>
            </a:r>
            <a:endParaRPr lang="en-US" altLang="zh-CN" sz="2000" dirty="0">
              <a:latin typeface="Arial" pitchFamily="34" charset="0"/>
              <a:ea typeface="微软雅黑" pitchFamily="34" charset="-122"/>
              <a:cs typeface="Arial" pitchFamily="34" charset="0"/>
            </a:endParaRPr>
          </a:p>
          <a:p>
            <a:pPr marL="380990" indent="-380990">
              <a:buFont typeface="Arial" pitchFamily="34" charset="0"/>
              <a:buChar char="•"/>
            </a:pPr>
            <a:r>
              <a:rPr lang="en-US" altLang="zh-CN" sz="2000" dirty="0" smtClean="0">
                <a:latin typeface="Arial" pitchFamily="34" charset="0"/>
                <a:ea typeface="微软雅黑" pitchFamily="34" charset="-122"/>
                <a:cs typeface="Arial" pitchFamily="34" charset="0"/>
              </a:rPr>
              <a:t>Plate type economizer, higher heat exchange efficiency</a:t>
            </a:r>
            <a:endParaRPr lang="en-US" altLang="zh-CN" sz="2000" dirty="0">
              <a:latin typeface="Arial" pitchFamily="34" charset="0"/>
              <a:ea typeface="微软雅黑" pitchFamily="34" charset="-122"/>
              <a:cs typeface="Arial" pitchFamily="34" charset="0"/>
            </a:endParaRPr>
          </a:p>
        </p:txBody>
      </p:sp>
      <p:sp>
        <p:nvSpPr>
          <p:cNvPr id="20" name="右箭头 19"/>
          <p:cNvSpPr/>
          <p:nvPr/>
        </p:nvSpPr>
        <p:spPr bwMode="auto">
          <a:xfrm>
            <a:off x="6821949" y="3614942"/>
            <a:ext cx="739807" cy="761980"/>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defTabSz="1219170"/>
            <a:endParaRPr lang="zh-CN" altLang="en-US" sz="2300">
              <a:latin typeface="Arial" pitchFamily="34" charset="0"/>
              <a:ea typeface="黑体" pitchFamily="2" charset="-122"/>
            </a:endParaRPr>
          </a:p>
        </p:txBody>
      </p:sp>
      <p:sp>
        <p:nvSpPr>
          <p:cNvPr id="16" name="飞哥PPT眉头"/>
          <p:cNvSpPr>
            <a:spLocks noChangeShapeType="1"/>
          </p:cNvSpPr>
          <p:nvPr/>
        </p:nvSpPr>
        <p:spPr bwMode="auto">
          <a:xfrm flipV="1">
            <a:off x="0" y="762000"/>
            <a:ext cx="12192000" cy="0"/>
          </a:xfrm>
          <a:prstGeom prst="line">
            <a:avLst/>
          </a:prstGeom>
          <a:ln w="19050">
            <a:solidFill>
              <a:srgbClr val="C20009"/>
            </a:solidFill>
            <a:prstDash val="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zh-CN" altLang="en-US"/>
          </a:p>
        </p:txBody>
      </p:sp>
      <p:sp>
        <p:nvSpPr>
          <p:cNvPr id="17" name="矩形 60"/>
          <p:cNvSpPr>
            <a:spLocks noChangeArrowheads="1"/>
          </p:cNvSpPr>
          <p:nvPr/>
        </p:nvSpPr>
        <p:spPr bwMode="auto">
          <a:xfrm>
            <a:off x="10337800" y="-38100"/>
            <a:ext cx="1854200" cy="809996"/>
          </a:xfrm>
          <a:prstGeom prst="rect">
            <a:avLst/>
          </a:prstGeom>
          <a:solidFill>
            <a:srgbClr val="C20009"/>
          </a:solidFill>
          <a:ln w="25400" cmpd="sng">
            <a:solidFill>
              <a:srgbClr val="000000">
                <a:alpha val="0"/>
              </a:srgbClr>
            </a:solidFill>
            <a:miter lim="800000"/>
            <a:headEnd/>
            <a:tailEnd/>
          </a:ln>
        </p:spPr>
        <p:txBody>
          <a:bodyPr lIns="0" tIns="0" rIns="0" bIns="0" anchor="ctr"/>
          <a:lstStyle/>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21" name="文本框 61"/>
          <p:cNvSpPr txBox="1">
            <a:spLocks noChangeArrowheads="1"/>
          </p:cNvSpPr>
          <p:nvPr/>
        </p:nvSpPr>
        <p:spPr bwMode="auto">
          <a:xfrm>
            <a:off x="10420350" y="142500"/>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dirty="0" smtClean="0">
                <a:solidFill>
                  <a:srgbClr val="FFFFFF"/>
                </a:solidFill>
                <a:latin typeface="Arial" pitchFamily="34" charset="0"/>
                <a:cs typeface="Arial" pitchFamily="34" charset="0"/>
              </a:rPr>
              <a:t>Features</a:t>
            </a:r>
            <a:endParaRPr lang="zh-CN" altLang="en-US" sz="2800" b="1" dirty="0">
              <a:solidFill>
                <a:srgbClr val="FFFFFF"/>
              </a:solidFill>
              <a:latin typeface="Arial" pitchFamily="34" charset="0"/>
              <a:cs typeface="Arial" pitchFamily="34" charset="0"/>
            </a:endParaRPr>
          </a:p>
        </p:txBody>
      </p:sp>
      <p:pic>
        <p:nvPicPr>
          <p:cNvPr id="24" name="图片 23" descr="格力中央空调-彩色.png"/>
          <p:cNvPicPr>
            <a:picLocks noChangeAspect="1"/>
          </p:cNvPicPr>
          <p:nvPr/>
        </p:nvPicPr>
        <p:blipFill>
          <a:blip r:embed="rId3" cstate="print"/>
          <a:stretch>
            <a:fillRect/>
          </a:stretch>
        </p:blipFill>
        <p:spPr>
          <a:xfrm>
            <a:off x="219213" y="131797"/>
            <a:ext cx="1635601" cy="504150"/>
          </a:xfrm>
          <a:prstGeom prst="rect">
            <a:avLst/>
          </a:prstGeom>
        </p:spPr>
      </p:pic>
      <p:sp>
        <p:nvSpPr>
          <p:cNvPr id="26" name="矩形 25"/>
          <p:cNvSpPr/>
          <p:nvPr/>
        </p:nvSpPr>
        <p:spPr>
          <a:xfrm>
            <a:off x="1846415" y="232716"/>
            <a:ext cx="3486852" cy="461665"/>
          </a:xfrm>
          <a:prstGeom prst="rect">
            <a:avLst/>
          </a:prstGeom>
        </p:spPr>
        <p:txBody>
          <a:bodyPr wrap="none">
            <a:spAutoFit/>
          </a:bodyPr>
          <a:lstStyle/>
          <a:p>
            <a:r>
              <a:rPr lang="en-US" altLang="zh-CN" sz="2400" b="1" dirty="0" smtClean="0">
                <a:latin typeface="Arial" pitchFamily="34" charset="0"/>
                <a:ea typeface="微软雅黑" pitchFamily="34" charset="-122"/>
                <a:cs typeface="Arial" pitchFamily="34" charset="0"/>
              </a:rPr>
              <a:t>Excellent performance</a:t>
            </a:r>
            <a:endParaRPr lang="zh-CN" altLang="en-US" sz="2400" b="1" dirty="0">
              <a:latin typeface="Arial" pitchFamily="34" charset="0"/>
              <a:ea typeface="微软雅黑" pitchFamily="34" charset="-122"/>
              <a:cs typeface="Arial" pitchFamily="34" charset="0"/>
            </a:endParaRPr>
          </a:p>
        </p:txBody>
      </p:sp>
      <p:sp>
        <p:nvSpPr>
          <p:cNvPr id="34" name="矩形 33"/>
          <p:cNvSpPr/>
          <p:nvPr/>
        </p:nvSpPr>
        <p:spPr>
          <a:xfrm>
            <a:off x="1616" y="762841"/>
            <a:ext cx="12280926" cy="461665"/>
          </a:xfrm>
          <a:prstGeom prst="rect">
            <a:avLst/>
          </a:prstGeom>
        </p:spPr>
        <p:txBody>
          <a:bodyPr wrap="none">
            <a:spAutoFit/>
          </a:bodyPr>
          <a:lstStyle/>
          <a:p>
            <a:pPr lvl="0"/>
            <a:r>
              <a:rPr lang="zh-CN" altLang="en-US" sz="2400" b="1" dirty="0" smtClean="0">
                <a:latin typeface="Arial" pitchFamily="34" charset="0"/>
                <a:ea typeface="微软雅黑" pitchFamily="34" charset="-122"/>
                <a:cs typeface="Arial" pitchFamily="34" charset="0"/>
              </a:rPr>
              <a:t>①</a:t>
            </a:r>
            <a:r>
              <a:rPr lang="en-US" altLang="zh-CN" sz="2400" b="1" dirty="0" smtClean="0">
                <a:latin typeface="Arial" pitchFamily="34" charset="0"/>
                <a:ea typeface="微软雅黑" pitchFamily="34" charset="-122"/>
                <a:cs typeface="Arial" pitchFamily="34" charset="0"/>
              </a:rPr>
              <a:t>Efficient low-temp enthalpy-adding system</a:t>
            </a:r>
            <a:r>
              <a:rPr lang="en-US" altLang="zh-CN" sz="2400" b="1" dirty="0" smtClean="0">
                <a:latin typeface="Arial" pitchFamily="34" charset="0"/>
                <a:ea typeface="微软雅黑" pitchFamily="34" charset="-122"/>
                <a:cs typeface="Arial" pitchFamily="34" charset="0"/>
              </a:rPr>
              <a:t>——</a:t>
            </a:r>
            <a:r>
              <a:rPr lang="en-US" altLang="en-US" sz="2400" b="1" dirty="0" smtClean="0">
                <a:solidFill>
                  <a:srgbClr val="FF0000"/>
                </a:solidFill>
                <a:latin typeface="Arial" pitchFamily="34" charset="0"/>
                <a:ea typeface="微软雅黑" pitchFamily="34" charset="-122"/>
                <a:cs typeface="Arial" pitchFamily="34" charset="0"/>
              </a:rPr>
              <a:t>Dual </a:t>
            </a:r>
            <a:r>
              <a:rPr lang="en-US" altLang="en-US" sz="2400" b="1" dirty="0">
                <a:solidFill>
                  <a:srgbClr val="FF0000"/>
                </a:solidFill>
                <a:latin typeface="Arial" pitchFamily="34" charset="0"/>
                <a:ea typeface="微软雅黑" pitchFamily="34" charset="-122"/>
                <a:cs typeface="Arial" pitchFamily="34" charset="0"/>
              </a:rPr>
              <a:t>EEV enthalpy-adding </a:t>
            </a:r>
            <a:r>
              <a:rPr lang="en-US" altLang="en-US" sz="2400" b="1" dirty="0" smtClean="0">
                <a:solidFill>
                  <a:srgbClr val="FF0000"/>
                </a:solidFill>
                <a:latin typeface="Arial" pitchFamily="34" charset="0"/>
                <a:ea typeface="微软雅黑" pitchFamily="34" charset="-122"/>
                <a:cs typeface="Arial" pitchFamily="34" charset="0"/>
              </a:rPr>
              <a:t>control</a:t>
            </a:r>
            <a:endParaRPr lang="zh-CN" altLang="en-US" sz="2400" b="1" dirty="0">
              <a:solidFill>
                <a:srgbClr val="FF0000"/>
              </a:solidFill>
              <a:latin typeface="Arial" pitchFamily="34" charset="0"/>
              <a:ea typeface="微软雅黑" pitchFamily="34" charset="-122"/>
              <a:cs typeface="Arial" pitchFamily="34" charset="0"/>
            </a:endParaRPr>
          </a:p>
        </p:txBody>
      </p:sp>
      <p:pic>
        <p:nvPicPr>
          <p:cNvPr id="4" name="图片 3"/>
          <p:cNvPicPr>
            <a:picLocks noChangeAspect="1"/>
          </p:cNvPicPr>
          <p:nvPr/>
        </p:nvPicPr>
        <p:blipFill>
          <a:blip r:embed="rId4"/>
          <a:stretch>
            <a:fillRect/>
          </a:stretch>
        </p:blipFill>
        <p:spPr>
          <a:xfrm>
            <a:off x="704758" y="2683583"/>
            <a:ext cx="5770165" cy="2655973"/>
          </a:xfrm>
          <a:prstGeom prst="rect">
            <a:avLst/>
          </a:prstGeom>
        </p:spPr>
      </p:pic>
      <p:pic>
        <p:nvPicPr>
          <p:cNvPr id="3" name="图片 2"/>
          <p:cNvPicPr>
            <a:picLocks noChangeAspect="1"/>
          </p:cNvPicPr>
          <p:nvPr/>
        </p:nvPicPr>
        <p:blipFill>
          <a:blip r:embed="rId5"/>
          <a:stretch>
            <a:fillRect/>
          </a:stretch>
        </p:blipFill>
        <p:spPr>
          <a:xfrm>
            <a:off x="7908589" y="1889062"/>
            <a:ext cx="3279363" cy="2426195"/>
          </a:xfrm>
          <a:prstGeom prst="rect">
            <a:avLst/>
          </a:prstGeom>
        </p:spPr>
      </p:pic>
      <p:pic>
        <p:nvPicPr>
          <p:cNvPr id="5" name="图片 4"/>
          <p:cNvPicPr>
            <a:picLocks noChangeAspect="1"/>
          </p:cNvPicPr>
          <p:nvPr/>
        </p:nvPicPr>
        <p:blipFill rotWithShape="1">
          <a:blip r:embed="rId6"/>
          <a:srcRect l="8819" r="12122"/>
          <a:stretch/>
        </p:blipFill>
        <p:spPr>
          <a:xfrm>
            <a:off x="7908590" y="4376920"/>
            <a:ext cx="3279363" cy="2416463"/>
          </a:xfrm>
          <a:prstGeom prst="rect">
            <a:avLst/>
          </a:prstGeom>
        </p:spPr>
      </p:pic>
    </p:spTree>
    <p:extLst>
      <p:ext uri="{BB962C8B-B14F-4D97-AF65-F5344CB8AC3E}">
        <p14:creationId xmlns:p14="http://schemas.microsoft.com/office/powerpoint/2010/main" val="209785830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清风素材 https://12sc.taobao.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亮亮图文旗舰店https://liangliangtuwen.tmall.com">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清风素材2 https://12sc.taobao.com">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69153</TotalTime>
  <Words>8798</Words>
  <Application>Microsoft Office PowerPoint</Application>
  <PresentationFormat>宽屏</PresentationFormat>
  <Paragraphs>1591</Paragraphs>
  <Slides>80</Slides>
  <Notes>10</Notes>
  <HiddenSlides>0</HiddenSlides>
  <MMClips>0</MMClips>
  <ScaleCrop>false</ScaleCrop>
  <HeadingPairs>
    <vt:vector size="8" baseType="variant">
      <vt:variant>
        <vt:lpstr>已用的字体</vt:lpstr>
      </vt:variant>
      <vt:variant>
        <vt:i4>12</vt:i4>
      </vt:variant>
      <vt:variant>
        <vt:lpstr>主题</vt:lpstr>
      </vt:variant>
      <vt:variant>
        <vt:i4>3</vt:i4>
      </vt:variant>
      <vt:variant>
        <vt:lpstr>嵌入 OLE 服务器</vt:lpstr>
      </vt:variant>
      <vt:variant>
        <vt:i4>2</vt:i4>
      </vt:variant>
      <vt:variant>
        <vt:lpstr>幻灯片标题</vt:lpstr>
      </vt:variant>
      <vt:variant>
        <vt:i4>80</vt:i4>
      </vt:variant>
    </vt:vector>
  </HeadingPairs>
  <TitlesOfParts>
    <vt:vector size="97" baseType="lpstr">
      <vt:lpstr>Arial Unicode MS</vt:lpstr>
      <vt:lpstr>创艺繁超黑</vt:lpstr>
      <vt:lpstr>黑体</vt:lpstr>
      <vt:lpstr>楷体</vt:lpstr>
      <vt:lpstr>隶书</vt:lpstr>
      <vt:lpstr>宋体</vt:lpstr>
      <vt:lpstr>微软雅黑</vt:lpstr>
      <vt:lpstr>Arial</vt:lpstr>
      <vt:lpstr>Calibri</vt:lpstr>
      <vt:lpstr>Calibri Light</vt:lpstr>
      <vt:lpstr>Times New Roman</vt:lpstr>
      <vt:lpstr>Wingdings</vt:lpstr>
      <vt:lpstr>清风素材 https://12sc.taobao.com</vt:lpstr>
      <vt:lpstr>亮亮图文旗舰店https://liangliangtuwen.tmall.com</vt:lpstr>
      <vt:lpstr>清风素材2 https://12sc.taobao.com</vt:lpstr>
      <vt:lpstr>Visio.Drawing.11</vt:lpstr>
      <vt:lpstr>Photo Editor ｲﾒｰｼﾞ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12sc.taobao.com</dc:subject>
  <dc:creator>清风素材;12sc.taobao.com</dc:creator>
  <cp:keywords>12sc.taobao.com</cp:keywords>
  <dc:description>12sc.taobao.com</dc:description>
  <cp:lastModifiedBy>张梓均(商技二部)</cp:lastModifiedBy>
  <cp:revision>1048</cp:revision>
  <cp:lastPrinted>2019-10-22T00:29:41Z</cp:lastPrinted>
  <dcterms:modified xsi:type="dcterms:W3CDTF">2019-12-16T06:13:38Z</dcterms:modified>
  <cp:category>12sc.taobao.com</cp:category>
  <cp:contentStatus>12sc.taobao.com</cp:contentStatus>
</cp:coreProperties>
</file>