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 id="2147483681" r:id="rId3"/>
    <p:sldMasterId id="2147483693" r:id="rId4"/>
  </p:sldMasterIdLst>
  <p:notesMasterIdLst>
    <p:notesMasterId r:id="rId24"/>
  </p:notesMasterIdLst>
  <p:handoutMasterIdLst>
    <p:handoutMasterId r:id="rId25"/>
  </p:handoutMasterIdLst>
  <p:sldIdLst>
    <p:sldId id="295" r:id="rId5"/>
    <p:sldId id="487" r:id="rId6"/>
    <p:sldId id="508" r:id="rId7"/>
    <p:sldId id="529" r:id="rId8"/>
    <p:sldId id="513" r:id="rId9"/>
    <p:sldId id="533" r:id="rId10"/>
    <p:sldId id="532" r:id="rId11"/>
    <p:sldId id="531" r:id="rId12"/>
    <p:sldId id="537" r:id="rId13"/>
    <p:sldId id="538" r:id="rId14"/>
    <p:sldId id="539" r:id="rId15"/>
    <p:sldId id="522" r:id="rId16"/>
    <p:sldId id="536" r:id="rId17"/>
    <p:sldId id="534" r:id="rId18"/>
    <p:sldId id="528" r:id="rId19"/>
    <p:sldId id="535" r:id="rId20"/>
    <p:sldId id="540" r:id="rId21"/>
    <p:sldId id="526" r:id="rId22"/>
    <p:sldId id="288" r:id="rId23"/>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E52"/>
    <a:srgbClr val="FFFFFF"/>
    <a:srgbClr val="6B0401"/>
    <a:srgbClr val="404040"/>
    <a:srgbClr val="A8D4F8"/>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8872" autoAdjust="0"/>
  </p:normalViewPr>
  <p:slideViewPr>
    <p:cSldViewPr snapToGrid="0" showGuides="1">
      <p:cViewPr varScale="1">
        <p:scale>
          <a:sx n="81" d="100"/>
          <a:sy n="81" d="100"/>
        </p:scale>
        <p:origin x="-96" y="-6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60"/>
    </p:cViewPr>
  </p:sorterViewPr>
  <p:notesViewPr>
    <p:cSldViewPr snapToGrid="0">
      <p:cViewPr varScale="1">
        <p:scale>
          <a:sx n="80" d="100"/>
          <a:sy n="80" d="100"/>
        </p:scale>
        <p:origin x="-2106" y="-90"/>
      </p:cViewPr>
      <p:guideLst>
        <p:guide orient="horz" pos="2880"/>
        <p:guide pos="2160"/>
      </p:guideLst>
    </p:cSldViewPr>
  </p:notes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kumimoji="1" sz="1200" noProof="1">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kumimoji="1" sz="1200" noProof="1">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E4F5F7B-E97A-4355-8F88-468A7288F5C2}" type="datetimeFigureOut">
              <a:rPr kumimoji="1" lang="zh-CN" altLang="en-US" sz="1200" b="0" i="0" u="none" strike="noStrike" kern="1200" cap="none" spc="0" normalizeH="0" baseline="0" noProof="1">
                <a:ln>
                  <a:noFill/>
                </a:ln>
                <a:solidFill>
                  <a:schemeClr val="tx1"/>
                </a:solidFill>
                <a:effectLst/>
                <a:uLnTx/>
                <a:uFillTx/>
                <a:latin typeface="+mn-lt"/>
                <a:ea typeface="+mn-ea"/>
                <a:cs typeface="+mn-cs"/>
              </a:rPr>
              <a:t>2020/10/8</a:t>
            </a:fld>
            <a:endParaRPr kumimoji="1"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kumimoji="1" sz="1200" noProof="1">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5" name="幻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defRPr kumimoji="1" sz="1200" noProof="1">
                <a:latin typeface="等线" pitchFamily="2" charset="-122"/>
                <a:ea typeface="等线" pitchFamily="2" charset="-122"/>
                <a:cs typeface="等线"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76FF065-0ADF-4BD6-AD92-1AB266941729}" type="slidenum">
              <a:rPr kumimoji="1" lang="zh-CN" altLang="en-US" sz="1200" b="0" i="0" u="none" strike="noStrike" kern="1200" cap="none" spc="0" normalizeH="0" baseline="0" noProof="1">
                <a:ln>
                  <a:noFill/>
                </a:ln>
                <a:solidFill>
                  <a:schemeClr val="tx1"/>
                </a:solidFill>
                <a:effectLst/>
                <a:uLnTx/>
                <a:uFillTx/>
                <a:latin typeface="等线" pitchFamily="2" charset="-122"/>
                <a:ea typeface="等线" pitchFamily="2" charset="-122"/>
                <a:cs typeface="等线" pitchFamily="2" charset="-122"/>
              </a:rPr>
              <a:t>‹#›</a:t>
            </a:fld>
            <a:endParaRPr kumimoji="1" lang="zh-CN" altLang="en-US" sz="1200" b="0" i="0" u="none" strike="noStrike" kern="1200" cap="none" spc="0" normalizeH="0" baseline="0" noProof="1">
              <a:ln>
                <a:noFill/>
              </a:ln>
              <a:solidFill>
                <a:schemeClr val="tx1"/>
              </a:solidFill>
              <a:effectLst/>
              <a:uLnTx/>
              <a:uFillTx/>
              <a:latin typeface="等线" pitchFamily="2" charset="-122"/>
              <a:ea typeface="等线" pitchFamily="2" charset="-122"/>
              <a:cs typeface="等线" pitchFamily="2" charset="-122"/>
            </a:endParaRPr>
          </a:p>
        </p:txBody>
      </p:sp>
    </p:spTree>
    <p:extLst>
      <p:ext uri="{BB962C8B-B14F-4D97-AF65-F5344CB8AC3E}">
        <p14:creationId xmlns:p14="http://schemas.microsoft.com/office/powerpoint/2010/main" val="2087370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noProof="1">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noProof="1">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1D9E367-CD00-4CFF-B061-525E7C2CEE71}"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t>2020/10/8</a:t>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843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485"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等线" pitchFamily="2" charset="-122"/>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等线" pitchFamily="2" charset="-122"/>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等线" pitchFamily="2" charset="-122"/>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等线" pitchFamily="2" charset="-122"/>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等线" pitchFamily="2" charset="-122"/>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noProof="1">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defRPr sz="1200" noProof="1">
                <a:latin typeface="等线" pitchFamily="2" charset="-122"/>
                <a:ea typeface="等线" pitchFamily="2" charset="-122"/>
                <a:cs typeface="等线"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66A33F5-B405-44A0-BECC-8DA81045D328}" type="slidenum">
              <a:rPr kumimoji="0" lang="zh-CN" altLang="en-US" sz="1200" b="0" i="0" u="none" strike="noStrike" kern="1200" cap="none" spc="0" normalizeH="0" baseline="0" noProof="1">
                <a:ln>
                  <a:noFill/>
                </a:ln>
                <a:solidFill>
                  <a:schemeClr val="tx1"/>
                </a:solidFill>
                <a:effectLst/>
                <a:uLnTx/>
                <a:uFillTx/>
                <a:latin typeface="等线" pitchFamily="2" charset="-122"/>
                <a:ea typeface="等线" pitchFamily="2" charset="-122"/>
                <a:cs typeface="等线" pitchFamily="2" charset="-122"/>
              </a:rPr>
              <a:t>‹#›</a:t>
            </a:fld>
            <a:endParaRPr kumimoji="0" lang="zh-CN" altLang="en-US" sz="1200" b="0" i="0" u="none" strike="noStrike" kern="1200" cap="none" spc="0" normalizeH="0" baseline="0" noProof="1">
              <a:ln>
                <a:noFill/>
              </a:ln>
              <a:solidFill>
                <a:schemeClr val="tx1"/>
              </a:solidFill>
              <a:effectLst/>
              <a:uLnTx/>
              <a:uFillTx/>
              <a:latin typeface="等线" pitchFamily="2" charset="-122"/>
              <a:ea typeface="等线" pitchFamily="2" charset="-122"/>
              <a:cs typeface="等线" pitchFamily="2" charset="-122"/>
            </a:endParaRPr>
          </a:p>
        </p:txBody>
      </p:sp>
    </p:spTree>
    <p:extLst>
      <p:ext uri="{BB962C8B-B14F-4D97-AF65-F5344CB8AC3E}">
        <p14:creationId xmlns:p14="http://schemas.microsoft.com/office/powerpoint/2010/main" val="252111564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等线" pitchFamily="2" charset="-122"/>
      </a:defRPr>
    </a:lvl1pPr>
    <a:lvl2pPr marL="457200" algn="l" rtl="0" eaLnBrk="0" fontAlgn="base" hangingPunct="0">
      <a:spcBef>
        <a:spcPct val="30000"/>
      </a:spcBef>
      <a:spcAft>
        <a:spcPct val="0"/>
      </a:spcAft>
      <a:defRPr sz="1200" kern="1200">
        <a:solidFill>
          <a:schemeClr val="tx1"/>
        </a:solidFill>
        <a:latin typeface="+mn-lt"/>
        <a:ea typeface="+mn-ea"/>
        <a:cs typeface="等线" pitchFamily="2" charset="-122"/>
      </a:defRPr>
    </a:lvl2pPr>
    <a:lvl3pPr marL="914400" algn="l" rtl="0" eaLnBrk="0" fontAlgn="base" hangingPunct="0">
      <a:spcBef>
        <a:spcPct val="30000"/>
      </a:spcBef>
      <a:spcAft>
        <a:spcPct val="0"/>
      </a:spcAft>
      <a:defRPr sz="1200" kern="1200">
        <a:solidFill>
          <a:schemeClr val="tx1"/>
        </a:solidFill>
        <a:latin typeface="+mn-lt"/>
        <a:ea typeface="+mn-ea"/>
        <a:cs typeface="等线" pitchFamily="2" charset="-122"/>
      </a:defRPr>
    </a:lvl3pPr>
    <a:lvl4pPr marL="1371600" algn="l" rtl="0" eaLnBrk="0" fontAlgn="base" hangingPunct="0">
      <a:spcBef>
        <a:spcPct val="30000"/>
      </a:spcBef>
      <a:spcAft>
        <a:spcPct val="0"/>
      </a:spcAft>
      <a:defRPr sz="1200" kern="1200">
        <a:solidFill>
          <a:schemeClr val="tx1"/>
        </a:solidFill>
        <a:latin typeface="+mn-lt"/>
        <a:ea typeface="+mn-ea"/>
        <a:cs typeface="等线" pitchFamily="2" charset="-122"/>
      </a:defRPr>
    </a:lvl4pPr>
    <a:lvl5pPr marL="1828800" algn="l" rtl="0" eaLnBrk="0" fontAlgn="base" hangingPunct="0">
      <a:spcBef>
        <a:spcPct val="30000"/>
      </a:spcBef>
      <a:spcAft>
        <a:spcPct val="0"/>
      </a:spcAft>
      <a:defRPr sz="1200" kern="1200">
        <a:solidFill>
          <a:schemeClr val="tx1"/>
        </a:solidFill>
        <a:latin typeface="+mn-lt"/>
        <a:ea typeface="+mn-ea"/>
        <a:cs typeface="等线"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miter lim="800000"/>
          </a:ln>
        </p:spPr>
      </p:sp>
      <p:sp>
        <p:nvSpPr>
          <p:cNvPr id="21507"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215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en-US" altLang="en-US" sz="1200" dirty="0">
                <a:latin typeface="等线" pitchFamily="2" charset="-122"/>
                <a:ea typeface="等线" pitchFamily="2" charset="-122"/>
              </a:rPr>
              <a:t>1</a:t>
            </a:fld>
            <a:endParaRPr lang="en-US" altLang="en-US" sz="1200" dirty="0">
              <a:latin typeface="等线" pitchFamily="2" charset="-122"/>
              <a:ea typeface="等线"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a:miter lim="800000"/>
          </a:ln>
        </p:spPr>
      </p:sp>
      <p:sp>
        <p:nvSpPr>
          <p:cNvPr id="30723"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a:miter lim="800000"/>
          </a:ln>
        </p:spPr>
      </p:sp>
      <p:sp>
        <p:nvSpPr>
          <p:cNvPr id="30723"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a:miter lim="800000"/>
          </a:ln>
        </p:spPr>
      </p:sp>
      <p:sp>
        <p:nvSpPr>
          <p:cNvPr id="25603"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256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13</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a:miter lim="800000"/>
          </a:ln>
        </p:spPr>
      </p:sp>
      <p:sp>
        <p:nvSpPr>
          <p:cNvPr id="25603"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256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14</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a:miter lim="800000"/>
          </a:ln>
        </p:spPr>
      </p:sp>
      <p:sp>
        <p:nvSpPr>
          <p:cNvPr id="34819"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3482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17</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a:miter lim="800000"/>
          </a:ln>
        </p:spPr>
      </p:sp>
      <p:sp>
        <p:nvSpPr>
          <p:cNvPr id="3891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3891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en-US" altLang="en-US" sz="1200" dirty="0">
                <a:latin typeface="等线" pitchFamily="2" charset="-122"/>
                <a:ea typeface="等线" pitchFamily="2" charset="-122"/>
              </a:rPr>
              <a:t>19</a:t>
            </a:fld>
            <a:endParaRPr lang="en-US" altLang="en-US" sz="1200" dirty="0">
              <a:latin typeface="等线" pitchFamily="2" charset="-122"/>
              <a:ea typeface="等线"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a:miter lim="800000"/>
          </a:ln>
        </p:spPr>
      </p:sp>
      <p:sp>
        <p:nvSpPr>
          <p:cNvPr id="23555"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235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en-US" altLang="en-US" sz="1200" dirty="0">
                <a:latin typeface="等线" pitchFamily="2" charset="-122"/>
                <a:ea typeface="等线" pitchFamily="2" charset="-122"/>
              </a:rPr>
              <a:t>2</a:t>
            </a:fld>
            <a:endParaRPr lang="en-US" altLang="en-US" sz="1200" dirty="0">
              <a:latin typeface="等线" pitchFamily="2" charset="-122"/>
              <a:ea typeface="等线"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a:miter lim="800000"/>
          </a:ln>
        </p:spPr>
      </p:sp>
      <p:sp>
        <p:nvSpPr>
          <p:cNvPr id="25603"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256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a:miter lim="800000"/>
          </a:ln>
        </p:spPr>
      </p:sp>
      <p:sp>
        <p:nvSpPr>
          <p:cNvPr id="25603"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256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miter lim="800000"/>
          </a:ln>
        </p:spPr>
      </p:sp>
      <p:sp>
        <p:nvSpPr>
          <p:cNvPr id="32771"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327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a:miter lim="800000"/>
          </a:ln>
        </p:spPr>
      </p:sp>
      <p:sp>
        <p:nvSpPr>
          <p:cNvPr id="30723"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a:miter lim="800000"/>
          </a:ln>
        </p:spPr>
      </p:sp>
      <p:sp>
        <p:nvSpPr>
          <p:cNvPr id="30723"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a:miter lim="800000"/>
          </a:ln>
        </p:spPr>
      </p:sp>
      <p:sp>
        <p:nvSpPr>
          <p:cNvPr id="30723"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a:miter lim="800000"/>
          </a:ln>
        </p:spPr>
      </p:sp>
      <p:sp>
        <p:nvSpPr>
          <p:cNvPr id="30723"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261140" y="-7828"/>
            <a:ext cx="8944219" cy="6865831"/>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00870" y="1641487"/>
            <a:ext cx="3708002" cy="2347284"/>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1" name="图片占位符 10"/>
          <p:cNvSpPr>
            <a:spLocks noGrp="1"/>
          </p:cNvSpPr>
          <p:nvPr>
            <p:ph type="pic" sz="quarter" idx="11"/>
          </p:nvPr>
        </p:nvSpPr>
        <p:spPr>
          <a:xfrm>
            <a:off x="7979202" y="1641489"/>
            <a:ext cx="3323559" cy="2051173"/>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2" name="图片占位符 11"/>
          <p:cNvSpPr>
            <a:spLocks noGrp="1"/>
          </p:cNvSpPr>
          <p:nvPr>
            <p:ph type="pic" sz="quarter" idx="12"/>
          </p:nvPr>
        </p:nvSpPr>
        <p:spPr>
          <a:xfrm>
            <a:off x="874718" y="4172231"/>
            <a:ext cx="6934156" cy="176500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844247" y="1694329"/>
            <a:ext cx="4548647" cy="2861134"/>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354013" y="3273330"/>
            <a:ext cx="1514686" cy="2442137"/>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980162" y="3662278"/>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8" name="图片占位符 7"/>
          <p:cNvSpPr>
            <a:spLocks noGrp="1"/>
          </p:cNvSpPr>
          <p:nvPr>
            <p:ph type="pic" sz="quarter" idx="11"/>
          </p:nvPr>
        </p:nvSpPr>
        <p:spPr>
          <a:xfrm>
            <a:off x="4057739" y="3351144"/>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页-1">
    <p:bg>
      <p:bgPr>
        <a:solidFill>
          <a:srgbClr val="F2F2F2"/>
        </a:solidFill>
        <a:effectLst/>
      </p:bgPr>
    </p:bg>
    <p:spTree>
      <p:nvGrpSpPr>
        <p:cNvPr id="1" name=""/>
        <p:cNvGrpSpPr/>
        <p:nvPr/>
      </p:nvGrpSpPr>
      <p:grpSpPr>
        <a:xfrm>
          <a:off x="0" y="0"/>
          <a:ext cx="0" cy="0"/>
          <a:chOff x="0" y="0"/>
          <a:chExt cx="0" cy="0"/>
        </a:xfrm>
      </p:grpSpPr>
    </p:spTree>
  </p:cSld>
  <p:clrMapOvr>
    <a:masterClrMapping/>
  </p:clrMapOvr>
  <p:transition spd="slow" advClick="0"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标题幻灯片">
    <p:bg>
      <p:bgPr>
        <a:solidFill>
          <a:srgbClr val="F2F2F2"/>
        </a:solidFill>
        <a:effectLst/>
      </p:bgPr>
    </p:bg>
    <p:spTree>
      <p:nvGrpSpPr>
        <p:cNvPr id="1" name=""/>
        <p:cNvGrpSpPr/>
        <p:nvPr/>
      </p:nvGrpSpPr>
      <p:grpSpPr>
        <a:xfrm>
          <a:off x="0" y="0"/>
          <a:ext cx="0" cy="0"/>
          <a:chOff x="0" y="0"/>
          <a:chExt cx="0" cy="0"/>
        </a:xfrm>
      </p:grpSpPr>
    </p:spTree>
  </p:cSld>
  <p:clrMapOvr>
    <a:masterClrMapping/>
  </p:clrMapOvr>
  <p:transition spd="slow"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 1_Title Slide">
    <p:bg>
      <p:bgPr>
        <a:solidFill>
          <a:srgbClr val="F2F2F2"/>
        </a:solidFill>
        <a:effectLst/>
      </p:bgPr>
    </p:bg>
    <p:spTree>
      <p:nvGrpSpPr>
        <p:cNvPr id="1" name=""/>
        <p:cNvGrpSpPr/>
        <p:nvPr/>
      </p:nvGrpSpPr>
      <p:grpSpPr>
        <a:xfrm>
          <a:off x="0" y="0"/>
          <a:ext cx="0" cy="0"/>
          <a:chOff x="0" y="0"/>
          <a:chExt cx="0" cy="0"/>
        </a:xfrm>
      </p:grpSpPr>
      <p:sp>
        <p:nvSpPr>
          <p:cNvPr id="2" name="矩形 1"/>
          <p:cNvSpPr>
            <a:spLocks noChangeArrowheads="1"/>
          </p:cNvSpPr>
          <p:nvPr/>
        </p:nvSpPr>
        <p:spPr bwMode="auto">
          <a:xfrm>
            <a:off x="3052763" y="280988"/>
            <a:ext cx="6096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defTabSz="1219200" eaLnBrk="0" hangingPunct="0">
              <a:defRPr>
                <a:solidFill>
                  <a:schemeClr val="tx1"/>
                </a:solidFill>
                <a:latin typeface="Arial" panose="020B0604020202020204" pitchFamily="34" charset="0"/>
                <a:ea typeface="微软雅黑" panose="020B0503020204020204" pitchFamily="34" charset="-122"/>
              </a:defRPr>
            </a:lvl1pPr>
            <a:lvl2pPr defTabSz="1219200" eaLnBrk="0" hangingPunct="0">
              <a:defRPr>
                <a:solidFill>
                  <a:schemeClr val="tx1"/>
                </a:solidFill>
                <a:latin typeface="Arial" panose="020B0604020202020204" pitchFamily="34" charset="0"/>
                <a:ea typeface="微软雅黑" panose="020B0503020204020204" pitchFamily="34" charset="-122"/>
              </a:defRPr>
            </a:lvl2pPr>
            <a:lvl3pPr defTabSz="1219200" eaLnBrk="0" hangingPunct="0">
              <a:defRPr>
                <a:solidFill>
                  <a:schemeClr val="tx1"/>
                </a:solidFill>
                <a:latin typeface="Arial" panose="020B0604020202020204" pitchFamily="34" charset="0"/>
                <a:ea typeface="微软雅黑" panose="020B0503020204020204" pitchFamily="34" charset="-122"/>
              </a:defRPr>
            </a:lvl3pPr>
            <a:lvl4pPr defTabSz="1219200" eaLnBrk="0" hangingPunct="0">
              <a:defRPr>
                <a:solidFill>
                  <a:schemeClr val="tx1"/>
                </a:solidFill>
                <a:latin typeface="Arial" panose="020B0604020202020204" pitchFamily="34" charset="0"/>
                <a:ea typeface="微软雅黑" panose="020B0503020204020204" pitchFamily="34" charset="-122"/>
              </a:defRPr>
            </a:lvl4pPr>
            <a:lvl5pPr defTabSz="1219200" eaLnBrk="0" hangingPunct="0">
              <a:defRPr>
                <a:solidFill>
                  <a:schemeClr val="tx1"/>
                </a:solidFill>
                <a:latin typeface="Arial" panose="020B0604020202020204" pitchFamily="34" charset="0"/>
                <a:ea typeface="微软雅黑" panose="020B0503020204020204" pitchFamily="34" charset="-122"/>
              </a:defRPr>
            </a:lvl5pPr>
            <a:lvl6pPr defTabSz="1219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defTabSz="1219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defTabSz="1219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defTabSz="12192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3700" b="1"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cs typeface="+mn-cs"/>
              </a:rPr>
              <a:t>世界地图动态图表</a:t>
            </a:r>
            <a:endParaRPr kumimoji="0" lang="zh-CN" altLang="en-US" sz="6400" b="1" i="0" u="none" strike="noStrike" kern="1200" cap="none" spc="0" normalizeH="0" baseline="0" noProof="0" smtClean="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3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7_Пользовательский макет">
    <p:bg>
      <p:bgPr>
        <a:solidFill>
          <a:srgbClr val="F2F2F2"/>
        </a:solidFill>
        <a:effectLst/>
      </p:bgPr>
    </p:bg>
    <p:spTree>
      <p:nvGrpSpPr>
        <p:cNvPr id="1" name="Shape 30"/>
        <p:cNvGrpSpPr/>
        <p:nvPr/>
      </p:nvGrpSpPr>
      <p:grpSpPr>
        <a:xfrm>
          <a:off x="0" y="0"/>
          <a:ext cx="0" cy="0"/>
          <a:chOff x="0" y="0"/>
          <a:chExt cx="0" cy="0"/>
        </a:xfrm>
      </p:grpSpPr>
    </p:spTree>
  </p:cSld>
  <p:clrMapOvr>
    <a:masterClrMapping/>
  </p:clrMapOvr>
  <p:transition spd="slow"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8_Пользовательский макет">
    <p:bg>
      <p:bgPr>
        <a:solidFill>
          <a:srgbClr val="F2F2F2"/>
        </a:solidFill>
        <a:effectLst/>
      </p:bgPr>
    </p:bg>
    <p:spTree>
      <p:nvGrpSpPr>
        <p:cNvPr id="1" name="Shape 39"/>
        <p:cNvGrpSpPr/>
        <p:nvPr/>
      </p:nvGrpSpPr>
      <p:grpSpPr>
        <a:xfrm>
          <a:off x="0" y="0"/>
          <a:ext cx="0" cy="0"/>
          <a:chOff x="0" y="0"/>
          <a:chExt cx="0" cy="0"/>
        </a:xfrm>
      </p:grpSpPr>
      <p:sp>
        <p:nvSpPr>
          <p:cNvPr id="40" name="Shape 40"/>
          <p:cNvSpPr>
            <a:spLocks noGrp="1"/>
          </p:cNvSpPr>
          <p:nvPr>
            <p:ph type="pic" idx="2"/>
          </p:nvPr>
        </p:nvSpPr>
        <p:spPr>
          <a:xfrm>
            <a:off x="2" y="0"/>
            <a:ext cx="4431695" cy="6858000"/>
          </a:xfrm>
          <a:prstGeom prst="rect">
            <a:avLst/>
          </a:prstGeom>
          <a:solidFill>
            <a:schemeClr val="dk1">
              <a:alpha val="11372"/>
            </a:schemeClr>
          </a:solidFill>
          <a:ln>
            <a:noFill/>
          </a:ln>
        </p:spPr>
        <p:txBody>
          <a:bodyPr lIns="121897" tIns="121897" rIns="121897" bIns="121897" anchor="t" anchorCtr="0"/>
          <a:lstStyle>
            <a:lvl1pPr marL="0" marR="0" lvl="0" indent="0" algn="l" rtl="0">
              <a:lnSpc>
                <a:spcPct val="90000"/>
              </a:lnSpc>
              <a:spcBef>
                <a:spcPts val="1000"/>
              </a:spcBef>
              <a:spcAft>
                <a:spcPts val="0"/>
              </a:spcAft>
              <a:buClr>
                <a:srgbClr val="D8D8D8"/>
              </a:buClr>
              <a:buFont typeface="Arial" panose="020B0604020202020204"/>
              <a:buNone/>
              <a:defRPr sz="2100" b="0" i="0" u="none" strike="noStrike" cap="none">
                <a:solidFill>
                  <a:srgbClr val="D8D8D8"/>
                </a:solidFill>
                <a:latin typeface="Lato"/>
                <a:ea typeface="Lato"/>
                <a:cs typeface="Lato"/>
                <a:sym typeface="Lato"/>
              </a:defRPr>
            </a:lvl1pPr>
            <a:lvl2pPr marL="685800" marR="0" lvl="1" indent="76200" algn="l" rtl="0">
              <a:lnSpc>
                <a:spcPct val="90000"/>
              </a:lnSpc>
              <a:spcBef>
                <a:spcPts val="500"/>
              </a:spcBef>
              <a:spcAft>
                <a:spcPts val="0"/>
              </a:spcAft>
              <a:buClr>
                <a:schemeClr val="dk1"/>
              </a:buClr>
              <a:buSzPct val="1000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143000" marR="0" lvl="2" indent="25400" algn="l" rtl="0">
              <a:lnSpc>
                <a:spcPct val="90000"/>
              </a:lnSpc>
              <a:spcBef>
                <a:spcPts val="500"/>
              </a:spcBef>
              <a:spcAft>
                <a:spcPts val="0"/>
              </a:spcAft>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600200" marR="0" lvl="3"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057400" marR="0" lvl="4"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514600" marR="0" lvl="5"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971165" marR="0" lvl="6"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428365" marR="0" lvl="7"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3885565" marR="0" lvl="8"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0" marR="0" lvl="0" indent="0" algn="l" defTabSz="914400" rtl="0" eaLnBrk="0" fontAlgn="base" latinLnBrk="0" hangingPunct="0">
              <a:lnSpc>
                <a:spcPct val="90000"/>
              </a:lnSpc>
              <a:spcBef>
                <a:spcPts val="1000"/>
              </a:spcBef>
              <a:spcAft>
                <a:spcPts val="0"/>
              </a:spcAft>
              <a:buClr>
                <a:srgbClr val="D8D8D8"/>
              </a:buClr>
              <a:buSzTx/>
              <a:buFont typeface="Arial" panose="020B0604020202020204"/>
              <a:buNone/>
              <a:defRPr/>
            </a:pPr>
            <a:endParaRPr kumimoji="0" sz="2100" b="0" i="0" u="none" strike="noStrike" kern="1200" cap="none" spc="0" normalizeH="0" baseline="0" noProof="0">
              <a:ln>
                <a:noFill/>
              </a:ln>
              <a:solidFill>
                <a:srgbClr val="D8D8D8"/>
              </a:solidFill>
              <a:effectLst/>
              <a:uLnTx/>
              <a:uFillTx/>
              <a:latin typeface="Lato"/>
              <a:ea typeface="Lato"/>
              <a:cs typeface="Lato"/>
              <a:sym typeface="Lato"/>
            </a:endParaRPr>
          </a:p>
        </p:txBody>
      </p:sp>
      <p:sp>
        <p:nvSpPr>
          <p:cNvPr id="41" name="Shape 41"/>
          <p:cNvSpPr>
            <a:spLocks noGrp="1"/>
          </p:cNvSpPr>
          <p:nvPr>
            <p:ph type="pic" idx="3"/>
          </p:nvPr>
        </p:nvSpPr>
        <p:spPr>
          <a:xfrm>
            <a:off x="5762171" y="0"/>
            <a:ext cx="6429828" cy="6858000"/>
          </a:xfrm>
          <a:prstGeom prst="rect">
            <a:avLst/>
          </a:prstGeom>
          <a:solidFill>
            <a:schemeClr val="dk1">
              <a:alpha val="11372"/>
            </a:schemeClr>
          </a:solidFill>
          <a:ln>
            <a:noFill/>
          </a:ln>
        </p:spPr>
        <p:txBody>
          <a:bodyPr lIns="121897" tIns="121897" rIns="121897" bIns="121897" anchor="t" anchorCtr="0"/>
          <a:lstStyle>
            <a:lvl1pPr marL="0" marR="0" lvl="0" indent="0" algn="l" rtl="0">
              <a:lnSpc>
                <a:spcPct val="90000"/>
              </a:lnSpc>
              <a:spcBef>
                <a:spcPts val="1000"/>
              </a:spcBef>
              <a:spcAft>
                <a:spcPts val="0"/>
              </a:spcAft>
              <a:buClr>
                <a:srgbClr val="D8D8D8"/>
              </a:buClr>
              <a:buFont typeface="Arial" panose="020B0604020202020204"/>
              <a:buNone/>
              <a:defRPr sz="2100" b="0" i="0" u="none" strike="noStrike" cap="none">
                <a:solidFill>
                  <a:srgbClr val="D8D8D8"/>
                </a:solidFill>
                <a:latin typeface="Lato"/>
                <a:ea typeface="Lato"/>
                <a:cs typeface="Lato"/>
                <a:sym typeface="Lato"/>
              </a:defRPr>
            </a:lvl1pPr>
            <a:lvl2pPr marL="685800" marR="0" lvl="1" indent="76200" algn="l" rtl="0">
              <a:lnSpc>
                <a:spcPct val="90000"/>
              </a:lnSpc>
              <a:spcBef>
                <a:spcPts val="500"/>
              </a:spcBef>
              <a:spcAft>
                <a:spcPts val="0"/>
              </a:spcAft>
              <a:buClr>
                <a:schemeClr val="dk1"/>
              </a:buClr>
              <a:buSzPct val="1000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143000" marR="0" lvl="2" indent="25400" algn="l" rtl="0">
              <a:lnSpc>
                <a:spcPct val="90000"/>
              </a:lnSpc>
              <a:spcBef>
                <a:spcPts val="500"/>
              </a:spcBef>
              <a:spcAft>
                <a:spcPts val="0"/>
              </a:spcAft>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600200" marR="0" lvl="3"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057400" marR="0" lvl="4"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514600" marR="0" lvl="5"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971165" marR="0" lvl="6"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428365" marR="0" lvl="7"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3885565" marR="0" lvl="8"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0" marR="0" lvl="0" indent="0" algn="l" defTabSz="914400" rtl="0" eaLnBrk="0" fontAlgn="base" latinLnBrk="0" hangingPunct="0">
              <a:lnSpc>
                <a:spcPct val="90000"/>
              </a:lnSpc>
              <a:spcBef>
                <a:spcPts val="1000"/>
              </a:spcBef>
              <a:spcAft>
                <a:spcPts val="0"/>
              </a:spcAft>
              <a:buClr>
                <a:srgbClr val="D8D8D8"/>
              </a:buClr>
              <a:buSzTx/>
              <a:buFont typeface="Arial" panose="020B0604020202020204"/>
              <a:buNone/>
              <a:defRPr/>
            </a:pPr>
            <a:endParaRPr kumimoji="0" sz="2100" b="0" i="0" u="none" strike="noStrike" kern="1200" cap="none" spc="0" normalizeH="0" baseline="0" noProof="0">
              <a:ln>
                <a:noFill/>
              </a:ln>
              <a:solidFill>
                <a:srgbClr val="D8D8D8"/>
              </a:solidFill>
              <a:effectLst/>
              <a:uLnTx/>
              <a:uFillTx/>
              <a:latin typeface="Lato"/>
              <a:ea typeface="Lato"/>
              <a:cs typeface="Lato"/>
              <a:sym typeface="Lato"/>
            </a:endParaRPr>
          </a:p>
        </p:txBody>
      </p:sp>
    </p:spTree>
  </p:cSld>
  <p:clrMapOvr>
    <a:masterClrMapping/>
  </p:clrMapOvr>
  <p:transition spd="slow" advTm="3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2F2F2"/>
        </a:solidFill>
        <a:effectLst/>
      </p:bgPr>
    </p:bg>
    <p:spTree>
      <p:nvGrpSpPr>
        <p:cNvPr id="1" name=""/>
        <p:cNvGrpSpPr/>
        <p:nvPr/>
      </p:nvGrpSpPr>
      <p:grpSpPr>
        <a:xfrm>
          <a:off x="0" y="0"/>
          <a:ext cx="0" cy="0"/>
          <a:chOff x="0" y="0"/>
          <a:chExt cx="0" cy="0"/>
        </a:xfrm>
      </p:grpSpPr>
      <p:pic>
        <p:nvPicPr>
          <p:cNvPr id="4098" name="图片 407"/>
          <p:cNvPicPr>
            <a:picLocks noChangeAspect="1"/>
          </p:cNvPicPr>
          <p:nvPr userDrawn="1"/>
        </p:nvPicPr>
        <p:blipFill>
          <a:blip r:embed="rId2" cstate="print"/>
          <a:srcRect r="43582"/>
          <a:stretch>
            <a:fillRect/>
          </a:stretch>
        </p:blipFill>
        <p:spPr>
          <a:xfrm>
            <a:off x="5726113" y="0"/>
            <a:ext cx="6478587" cy="6858000"/>
          </a:xfrm>
          <a:prstGeom prst="rect">
            <a:avLst/>
          </a:prstGeom>
          <a:noFill/>
          <a:ln w="9525">
            <a:noFill/>
          </a:ln>
        </p:spPr>
      </p:pic>
      <p:sp>
        <p:nvSpPr>
          <p:cNvPr id="3" name="圆角矩形 2"/>
          <p:cNvSpPr/>
          <p:nvPr/>
        </p:nvSpPr>
        <p:spPr>
          <a:xfrm>
            <a:off x="11842001" y="6491195"/>
            <a:ext cx="349999" cy="366805"/>
          </a:xfrm>
          <a:prstGeom prst="roundRect">
            <a:avLst/>
          </a:prstGeom>
          <a:solidFill>
            <a:srgbClr val="152E5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152E52"/>
              </a:solidFill>
              <a:effectLst/>
              <a:uLnTx/>
              <a:uFillTx/>
              <a:latin typeface="+mn-lt"/>
              <a:ea typeface="+mn-ea"/>
              <a:cs typeface="+mn-cs"/>
            </a:endParaRPr>
          </a:p>
        </p:txBody>
      </p:sp>
      <p:grpSp>
        <p:nvGrpSpPr>
          <p:cNvPr id="4102" name="组合 32"/>
          <p:cNvGrpSpPr/>
          <p:nvPr userDrawn="1"/>
        </p:nvGrpSpPr>
        <p:grpSpPr>
          <a:xfrm>
            <a:off x="0" y="0"/>
            <a:ext cx="12192000" cy="6858000"/>
            <a:chOff x="-6" y="0"/>
            <a:chExt cx="12192007" cy="6858000"/>
          </a:xfrm>
        </p:grpSpPr>
        <p:sp>
          <p:nvSpPr>
            <p:cNvPr id="5" name="矩形 4"/>
            <p:cNvSpPr/>
            <p:nvPr/>
          </p:nvSpPr>
          <p:spPr>
            <a:xfrm flipH="1">
              <a:off x="-6" y="0"/>
              <a:ext cx="46038"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6" name="矩形 5"/>
            <p:cNvSpPr/>
            <p:nvPr/>
          </p:nvSpPr>
          <p:spPr>
            <a:xfrm>
              <a:off x="-6" y="0"/>
              <a:ext cx="1955801" cy="606425"/>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pic>
          <p:nvPicPr>
            <p:cNvPr id="4106" name="Picture 2" descr="D:\外邮\公司企业vi\白色标志-01.png"/>
            <p:cNvPicPr>
              <a:picLocks noChangeAspect="1"/>
            </p:cNvPicPr>
            <p:nvPr/>
          </p:nvPicPr>
          <p:blipFill rotWithShape="1">
            <a:blip r:embed="rId3" cstate="print"/>
            <a:srcRect r="27818"/>
            <a:stretch/>
          </p:blipFill>
          <p:spPr>
            <a:xfrm>
              <a:off x="116892" y="193396"/>
              <a:ext cx="1242980" cy="323335"/>
            </a:xfrm>
            <a:prstGeom prst="rect">
              <a:avLst/>
            </a:prstGeom>
            <a:noFill/>
            <a:ln w="9525">
              <a:noFill/>
            </a:ln>
          </p:spPr>
        </p:pic>
        <p:sp>
          <p:nvSpPr>
            <p:cNvPr id="8" name="矩形 7"/>
            <p:cNvSpPr/>
            <p:nvPr/>
          </p:nvSpPr>
          <p:spPr>
            <a:xfrm flipH="1">
              <a:off x="12145964" y="0"/>
              <a:ext cx="46037"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9" name="矩形 8"/>
            <p:cNvSpPr/>
            <p:nvPr/>
          </p:nvSpPr>
          <p:spPr>
            <a:xfrm>
              <a:off x="-6" y="0"/>
              <a:ext cx="12192007" cy="46038"/>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10" name="矩形 9"/>
            <p:cNvSpPr/>
            <p:nvPr/>
          </p:nvSpPr>
          <p:spPr>
            <a:xfrm>
              <a:off x="-6" y="6811963"/>
              <a:ext cx="12192007" cy="46037"/>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11" name="矩形: 圆角 12"/>
            <p:cNvSpPr/>
            <p:nvPr/>
          </p:nvSpPr>
          <p:spPr bwMode="auto">
            <a:xfrm rot="10800000" flipV="1">
              <a:off x="-6" y="1000125"/>
              <a:ext cx="12192007" cy="4921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圆角 12"/>
            <p:cNvSpPr/>
            <p:nvPr/>
          </p:nvSpPr>
          <p:spPr bwMode="auto">
            <a:xfrm>
              <a:off x="1930395" y="0"/>
              <a:ext cx="44450" cy="103346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4" name="TextBox 15"/>
          <p:cNvSpPr txBox="1">
            <a:spLocks noChangeArrowheads="1"/>
          </p:cNvSpPr>
          <p:nvPr/>
        </p:nvSpPr>
        <p:spPr bwMode="auto">
          <a:xfrm>
            <a:off x="11641138" y="6519863"/>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472D2417-DBB4-4CE3-B9E9-58D4B1150807}" type="slidenum">
              <a:rPr kumimoji="0" lang="en-US" altLang="zh-CN" sz="1200" b="0" i="0" u="none" strike="noStrike" kern="120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cs"/>
            </a:endParaRPr>
          </a:p>
        </p:txBody>
      </p:sp>
      <p:sp>
        <p:nvSpPr>
          <p:cNvPr id="15" name="矩形 14"/>
          <p:cNvSpPr/>
          <p:nvPr userDrawn="1"/>
        </p:nvSpPr>
        <p:spPr>
          <a:xfrm>
            <a:off x="8442960" y="210820"/>
            <a:ext cx="3671570" cy="276999"/>
          </a:xfrm>
          <a:prstGeom prst="rect">
            <a:avLst/>
          </a:prstGeom>
        </p:spPr>
        <p:txBody>
          <a:bodyPr wrap="square">
            <a:spAutoFit/>
          </a:bodyPr>
          <a:lstStyle/>
          <a:p>
            <a:pPr algn="ctr" eaLnBrk="1" hangingPunct="1">
              <a:defRPr/>
            </a:pPr>
            <a:r>
              <a:rPr lang="en-US" altLang="zh-CN" sz="1200" b="1" i="0" u="none" kern="1200" baseline="0" noProof="1"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VRF </a:t>
            </a:r>
            <a:r>
              <a:rPr lang="en-US" altLang="zh-CN" sz="1200" b="1" i="0" u="none" kern="1200" baseline="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Heat Storage Module</a:t>
            </a:r>
            <a:endParaRPr lang="en-US" altLang="zh-CN" sz="1200" b="1" i="0" u="none" kern="1200" baseline="0" noProof="1"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endParaRPr>
          </a:p>
        </p:txBody>
      </p:sp>
      <p:sp>
        <p:nvSpPr>
          <p:cNvPr id="16" name="文本框 13"/>
          <p:cNvSpPr txBox="1">
            <a:spLocks noChangeArrowheads="1"/>
          </p:cNvSpPr>
          <p:nvPr userDrawn="1"/>
        </p:nvSpPr>
        <p:spPr bwMode="auto">
          <a:xfrm>
            <a:off x="8249864" y="6488846"/>
            <a:ext cx="3592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微软雅黑" pitchFamily="34"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微软雅黑" pitchFamily="34"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微软雅黑" pitchFamily="34"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微软雅黑" pitchFamily="34"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微软雅黑" pitchFamily="34" charset="-122"/>
                <a:cs typeface="+mn-cs"/>
              </a:defRPr>
            </a:lvl5pPr>
            <a:lvl6pPr marL="2286000" algn="l" defTabSz="914400" rtl="0" eaLnBrk="1" latinLnBrk="0" hangingPunct="1">
              <a:defRPr kern="1200">
                <a:solidFill>
                  <a:schemeClr val="tx1"/>
                </a:solidFill>
                <a:latin typeface="Arial" pitchFamily="34" charset="0"/>
                <a:ea typeface="微软雅黑" pitchFamily="34" charset="-122"/>
                <a:cs typeface="+mn-cs"/>
              </a:defRPr>
            </a:lvl6pPr>
            <a:lvl7pPr marL="2743200" algn="l" defTabSz="914400" rtl="0" eaLnBrk="1" latinLnBrk="0" hangingPunct="1">
              <a:defRPr kern="1200">
                <a:solidFill>
                  <a:schemeClr val="tx1"/>
                </a:solidFill>
                <a:latin typeface="Arial" pitchFamily="34" charset="0"/>
                <a:ea typeface="微软雅黑" pitchFamily="34" charset="-122"/>
                <a:cs typeface="+mn-cs"/>
              </a:defRPr>
            </a:lvl7pPr>
            <a:lvl8pPr marL="3200400" algn="l" defTabSz="914400" rtl="0" eaLnBrk="1" latinLnBrk="0" hangingPunct="1">
              <a:defRPr kern="1200">
                <a:solidFill>
                  <a:schemeClr val="tx1"/>
                </a:solidFill>
                <a:latin typeface="Arial" pitchFamily="34" charset="0"/>
                <a:ea typeface="微软雅黑" pitchFamily="34" charset="-122"/>
                <a:cs typeface="+mn-cs"/>
              </a:defRPr>
            </a:lvl8pPr>
            <a:lvl9pPr marL="3657600" algn="l" defTabSz="914400" rtl="0" eaLnBrk="1" latinLnBrk="0" hangingPunct="1">
              <a:defRPr kern="1200">
                <a:solidFill>
                  <a:schemeClr val="tx1"/>
                </a:solidFill>
                <a:latin typeface="Arial" pitchFamily="34" charset="0"/>
                <a:ea typeface="微软雅黑" pitchFamily="34" charset="-122"/>
                <a:cs typeface="+mn-cs"/>
              </a:defRPr>
            </a:lvl9pPr>
          </a:lstStyle>
          <a:p>
            <a:pPr algn="r"/>
            <a:r>
              <a:rPr lang="en-US" altLang="zh-CN" sz="1600" b="1" dirty="0">
                <a:solidFill>
                  <a:schemeClr val="tx1"/>
                </a:solidFill>
              </a:rPr>
              <a:t>Made In China, Loved by the World</a:t>
            </a:r>
            <a:endParaRPr lang="zh-CN" altLang="en-US" sz="1600" b="1" dirty="0">
              <a:solidFill>
                <a:schemeClr val="tx1"/>
              </a:solidFil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2F2F2"/>
        </a:solidFill>
        <a:effectLst/>
      </p:bgPr>
    </p:bg>
    <p:spTree>
      <p:nvGrpSpPr>
        <p:cNvPr id="1" name=""/>
        <p:cNvGrpSpPr/>
        <p:nvPr/>
      </p:nvGrpSpPr>
      <p:grpSpPr>
        <a:xfrm>
          <a:off x="0" y="0"/>
          <a:ext cx="0" cy="0"/>
          <a:chOff x="0" y="0"/>
          <a:chExt cx="0" cy="0"/>
        </a:xfrm>
      </p:grpSpPr>
      <p:pic>
        <p:nvPicPr>
          <p:cNvPr id="5122" name="图片 407"/>
          <p:cNvPicPr>
            <a:picLocks noChangeAspect="1"/>
          </p:cNvPicPr>
          <p:nvPr userDrawn="1"/>
        </p:nvPicPr>
        <p:blipFill>
          <a:blip r:embed="rId2" cstate="print"/>
          <a:srcRect r="43582"/>
          <a:stretch>
            <a:fillRect/>
          </a:stretch>
        </p:blipFill>
        <p:spPr>
          <a:xfrm>
            <a:off x="5726113" y="0"/>
            <a:ext cx="6478587" cy="6858000"/>
          </a:xfrm>
          <a:prstGeom prst="rect">
            <a:avLst/>
          </a:prstGeom>
          <a:noFill/>
          <a:ln w="9525">
            <a:noFill/>
          </a:ln>
        </p:spPr>
      </p:pic>
      <p:sp>
        <p:nvSpPr>
          <p:cNvPr id="3" name="圆角矩形 2"/>
          <p:cNvSpPr/>
          <p:nvPr/>
        </p:nvSpPr>
        <p:spPr>
          <a:xfrm>
            <a:off x="11842001" y="6491195"/>
            <a:ext cx="349999" cy="366805"/>
          </a:xfrm>
          <a:prstGeom prst="roundRect">
            <a:avLst/>
          </a:prstGeom>
          <a:solidFill>
            <a:srgbClr val="152E5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152E52"/>
              </a:solidFill>
              <a:effectLst/>
              <a:uLnTx/>
              <a:uFillTx/>
              <a:latin typeface="+mn-lt"/>
              <a:ea typeface="+mn-ea"/>
              <a:cs typeface="+mn-cs"/>
            </a:endParaRPr>
          </a:p>
        </p:txBody>
      </p:sp>
      <p:grpSp>
        <p:nvGrpSpPr>
          <p:cNvPr id="5126" name="组合 1"/>
          <p:cNvGrpSpPr/>
          <p:nvPr userDrawn="1"/>
        </p:nvGrpSpPr>
        <p:grpSpPr>
          <a:xfrm>
            <a:off x="0" y="0"/>
            <a:ext cx="12192000" cy="6858000"/>
            <a:chOff x="-6" y="0"/>
            <a:chExt cx="12192007" cy="6858000"/>
          </a:xfrm>
        </p:grpSpPr>
        <p:sp>
          <p:nvSpPr>
            <p:cNvPr id="5" name="矩形 4"/>
            <p:cNvSpPr/>
            <p:nvPr/>
          </p:nvSpPr>
          <p:spPr>
            <a:xfrm flipH="1">
              <a:off x="-6" y="0"/>
              <a:ext cx="46038"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6" name="矩形 5"/>
            <p:cNvSpPr/>
            <p:nvPr/>
          </p:nvSpPr>
          <p:spPr>
            <a:xfrm>
              <a:off x="-6" y="0"/>
              <a:ext cx="3652840" cy="606425"/>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7" name="矩形 6"/>
            <p:cNvSpPr/>
            <p:nvPr/>
          </p:nvSpPr>
          <p:spPr>
            <a:xfrm flipH="1">
              <a:off x="12145964" y="0"/>
              <a:ext cx="46037"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8" name="矩形 7"/>
            <p:cNvSpPr/>
            <p:nvPr/>
          </p:nvSpPr>
          <p:spPr>
            <a:xfrm>
              <a:off x="-6" y="0"/>
              <a:ext cx="12192007" cy="46038"/>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9" name="矩形 8"/>
            <p:cNvSpPr/>
            <p:nvPr/>
          </p:nvSpPr>
          <p:spPr>
            <a:xfrm>
              <a:off x="-6" y="6811963"/>
              <a:ext cx="12192007" cy="46037"/>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10" name="矩形: 圆角 12"/>
            <p:cNvSpPr/>
            <p:nvPr/>
          </p:nvSpPr>
          <p:spPr bwMode="auto">
            <a:xfrm rot="10800000" flipV="1">
              <a:off x="-6" y="1000125"/>
              <a:ext cx="12192007" cy="4921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圆角 12"/>
            <p:cNvSpPr/>
            <p:nvPr/>
          </p:nvSpPr>
          <p:spPr bwMode="auto">
            <a:xfrm>
              <a:off x="3652834" y="0"/>
              <a:ext cx="44450" cy="103346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pic>
          <p:nvPicPr>
            <p:cNvPr id="5136" name="Picture 2" descr="D:\外邮\公司企业vi\白色标志-01.png"/>
            <p:cNvPicPr>
              <a:picLocks noChangeAspect="1"/>
            </p:cNvPicPr>
            <p:nvPr userDrawn="1"/>
          </p:nvPicPr>
          <p:blipFill>
            <a:blip r:embed="rId3" cstate="print"/>
            <a:srcRect r="27718"/>
            <a:stretch>
              <a:fillRect/>
            </a:stretch>
          </p:blipFill>
          <p:spPr>
            <a:xfrm>
              <a:off x="88422" y="66090"/>
              <a:ext cx="1798918" cy="467296"/>
            </a:xfrm>
            <a:prstGeom prst="rect">
              <a:avLst/>
            </a:prstGeom>
            <a:noFill/>
            <a:ln w="9525">
              <a:noFill/>
            </a:ln>
          </p:spPr>
        </p:pic>
      </p:grpSp>
      <p:sp>
        <p:nvSpPr>
          <p:cNvPr id="13" name="TextBox 15"/>
          <p:cNvSpPr txBox="1">
            <a:spLocks noChangeArrowheads="1"/>
          </p:cNvSpPr>
          <p:nvPr/>
        </p:nvSpPr>
        <p:spPr bwMode="auto">
          <a:xfrm>
            <a:off x="11641138" y="6519863"/>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EB507ADE-0FB4-4431-9646-52ABC7D24C0C}" type="slidenum">
              <a:rPr kumimoji="0" lang="en-US" altLang="zh-CN" sz="1200" b="0" i="0" u="none" strike="noStrike" kern="120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cs"/>
            </a:endParaRPr>
          </a:p>
        </p:txBody>
      </p:sp>
      <p:sp>
        <p:nvSpPr>
          <p:cNvPr id="14" name="文本框 13"/>
          <p:cNvSpPr txBox="1">
            <a:spLocks noChangeArrowheads="1"/>
          </p:cNvSpPr>
          <p:nvPr/>
        </p:nvSpPr>
        <p:spPr bwMode="auto">
          <a:xfrm>
            <a:off x="8453438" y="6438900"/>
            <a:ext cx="3386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3C3C3C"/>
                </a:solidFill>
                <a:effectLst/>
                <a:uLnTx/>
                <a:uFillTx/>
                <a:latin typeface="Arial" panose="020B0604020202020204" pitchFamily="34" charset="0"/>
                <a:ea typeface="微软雅黑" panose="020B0503020204020204" pitchFamily="34" charset="-122"/>
                <a:cs typeface="+mn-cs"/>
              </a:rPr>
              <a:t>Make In China, Loved by the World</a:t>
            </a:r>
            <a:endParaRPr kumimoji="0" lang="zh-CN" altLang="en-US" sz="1600" b="0" i="0" u="none" strike="noStrike" kern="1200" cap="none" spc="0" normalizeH="0" baseline="0" noProof="0" smtClean="0">
              <a:ln>
                <a:noFill/>
              </a:ln>
              <a:solidFill>
                <a:srgbClr val="3C3C3C"/>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A6FCCFD-11AF-4D16-8C4C-0DB947617EF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E0C193E-DFAD-4C7A-AF11-159A79AF03F6}"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6ACB7E5-D1E5-47CD-9BFE-3040BB8F2631}"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1A2C153-5B74-453F-8892-DB596D2F8859}"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81F6035-7FE6-41CA-8CCB-EF31712BDD5D}"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7" name="日期占位符 2"/>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3"/>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4"/>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2E3DB2D-37FD-49A5-94FA-D74CE8958DF8}"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2F2F2"/>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2"/>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3"/>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473040-DEB0-4F5D-BD9A-73C5B685F074}"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875078" y="1694145"/>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1"/>
          </p:nvPr>
        </p:nvSpPr>
        <p:spPr>
          <a:xfrm>
            <a:off x="5053590" y="1694145"/>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6" name="图片占位符 15"/>
          <p:cNvSpPr>
            <a:spLocks noGrp="1"/>
          </p:cNvSpPr>
          <p:nvPr>
            <p:ph type="pic" sz="quarter" idx="12"/>
          </p:nvPr>
        </p:nvSpPr>
        <p:spPr>
          <a:xfrm>
            <a:off x="9219987" y="1694145"/>
            <a:ext cx="2100208" cy="2088868"/>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8" name="图片占位符 17"/>
          <p:cNvSpPr>
            <a:spLocks noGrp="1"/>
          </p:cNvSpPr>
          <p:nvPr>
            <p:ph type="pic" sz="quarter" idx="13"/>
          </p:nvPr>
        </p:nvSpPr>
        <p:spPr>
          <a:xfrm>
            <a:off x="7148705" y="3783011"/>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7" name="图片占位符 16"/>
          <p:cNvSpPr>
            <a:spLocks noGrp="1"/>
          </p:cNvSpPr>
          <p:nvPr>
            <p:ph type="pic" sz="quarter" idx="14"/>
          </p:nvPr>
        </p:nvSpPr>
        <p:spPr>
          <a:xfrm>
            <a:off x="2973743" y="3783011"/>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8AD3213-F246-485F-A199-050092E331F2}"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3617D1-54BA-4700-BC3C-C840D600E8D2}"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B1E9B15-40CC-4AE7-9DA8-C010B26885B3}"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rgbClr val="F2F2F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41B1939-DF5E-4F90-A598-9D11E0D35816}"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3" name="图片占位符 12"/>
          <p:cNvSpPr>
            <a:spLocks noGrp="1"/>
          </p:cNvSpPr>
          <p:nvPr>
            <p:ph type="pic" sz="quarter" idx="11"/>
          </p:nvPr>
        </p:nvSpPr>
        <p:spPr>
          <a:xfrm>
            <a:off x="357612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4" name="图片占位符 13"/>
          <p:cNvSpPr>
            <a:spLocks noGrp="1"/>
          </p:cNvSpPr>
          <p:nvPr>
            <p:ph type="pic" sz="quarter" idx="12"/>
          </p:nvPr>
        </p:nvSpPr>
        <p:spPr>
          <a:xfrm>
            <a:off x="629225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3"/>
          </p:nvPr>
        </p:nvSpPr>
        <p:spPr>
          <a:xfrm>
            <a:off x="8996560"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616103"/>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4" name="图片占位符 13"/>
          <p:cNvSpPr>
            <a:spLocks noGrp="1"/>
          </p:cNvSpPr>
          <p:nvPr>
            <p:ph type="pic" sz="quarter" idx="11"/>
          </p:nvPr>
        </p:nvSpPr>
        <p:spPr>
          <a:xfrm>
            <a:off x="874712" y="3793787"/>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3" name="图片占位符 12"/>
          <p:cNvSpPr>
            <a:spLocks noGrp="1"/>
          </p:cNvSpPr>
          <p:nvPr>
            <p:ph type="pic" sz="quarter" idx="12"/>
          </p:nvPr>
        </p:nvSpPr>
        <p:spPr>
          <a:xfrm>
            <a:off x="6200318" y="1616103"/>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3"/>
          </p:nvPr>
        </p:nvSpPr>
        <p:spPr>
          <a:xfrm>
            <a:off x="6200318" y="3793787"/>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13037"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1" name="图片占位符 10"/>
          <p:cNvSpPr>
            <a:spLocks noGrp="1"/>
          </p:cNvSpPr>
          <p:nvPr>
            <p:ph type="pic" sz="quarter" idx="11"/>
          </p:nvPr>
        </p:nvSpPr>
        <p:spPr>
          <a:xfrm>
            <a:off x="4670587"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2" name="图片占位符 11"/>
          <p:cNvSpPr>
            <a:spLocks noGrp="1"/>
          </p:cNvSpPr>
          <p:nvPr>
            <p:ph type="pic" sz="quarter" idx="12"/>
          </p:nvPr>
        </p:nvSpPr>
        <p:spPr>
          <a:xfrm>
            <a:off x="7928135"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2966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3" name="图片占位符 12"/>
          <p:cNvSpPr>
            <a:spLocks noGrp="1"/>
          </p:cNvSpPr>
          <p:nvPr>
            <p:ph type="pic" sz="quarter" idx="11"/>
          </p:nvPr>
        </p:nvSpPr>
        <p:spPr>
          <a:xfrm>
            <a:off x="3841929"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4" name="图片占位符 13"/>
          <p:cNvSpPr>
            <a:spLocks noGrp="1"/>
          </p:cNvSpPr>
          <p:nvPr>
            <p:ph type="pic" sz="quarter" idx="12"/>
          </p:nvPr>
        </p:nvSpPr>
        <p:spPr>
          <a:xfrm>
            <a:off x="645419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3"/>
          </p:nvPr>
        </p:nvSpPr>
        <p:spPr>
          <a:xfrm>
            <a:off x="9066458"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微软雅黑" panose="020B0503020204020204" pitchFamily="34" charset="-122"/>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微软雅黑" panose="020B0503020204020204" pitchFamily="34"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微软雅黑" panose="020B0503020204020204" pitchFamily="34"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pitchFamily="34"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pitchFamily="34"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hangingPunct="1">
              <a:defRPr sz="1200" noProof="1">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E09232D-81FF-42AA-A768-A867B3EF897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p:nvPr>
        </p:nvSpPr>
        <p:spPr>
          <a:xfrm>
            <a:off x="609600" y="1600200"/>
            <a:ext cx="109728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hangingPunct="1">
              <a:defRPr sz="1200" noProof="1">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D210E76-92B8-4FB9-8015-1744A530AA3F}" type="slidenum">
              <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dirty="0"/>
              <a:t>单击此处编辑母版标题样式</a:t>
            </a:r>
          </a:p>
        </p:txBody>
      </p:sp>
      <p:sp>
        <p:nvSpPr>
          <p:cNvPr id="3075" name="文本占位符 2"/>
          <p:cNvSpPr>
            <a:spLocks noGrp="1"/>
          </p:cNvSpPr>
          <p:nvPr>
            <p:ph type="body"/>
          </p:nvPr>
        </p:nvSpPr>
        <p:spPr>
          <a:xfrm>
            <a:off x="609600" y="1600200"/>
            <a:ext cx="109728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hangingPunct="1">
              <a:defRPr sz="1200" noProof="1">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1</a:t>
            </a: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工作记录\2018 3月工作\2018部门评奖评审PPT设计\四期—格力全景图.jpg"/>
          <p:cNvPicPr>
            <a:picLocks noChangeAspect="1"/>
          </p:cNvPicPr>
          <p:nvPr/>
        </p:nvPicPr>
        <p:blipFill>
          <a:blip r:embed="rId3" cstate="print"/>
          <a:srcRect t="18274"/>
          <a:stretch>
            <a:fillRect/>
          </a:stretch>
        </p:blipFill>
        <p:spPr>
          <a:xfrm>
            <a:off x="0" y="0"/>
            <a:ext cx="12192000" cy="6858000"/>
          </a:xfrm>
          <a:prstGeom prst="rect">
            <a:avLst/>
          </a:prstGeom>
          <a:noFill/>
          <a:ln w="9525">
            <a:noFill/>
          </a:ln>
        </p:spPr>
      </p:pic>
      <p:sp>
        <p:nvSpPr>
          <p:cNvPr id="13" name="Rectangle 8"/>
          <p:cNvSpPr/>
          <p:nvPr/>
        </p:nvSpPr>
        <p:spPr>
          <a:xfrm>
            <a:off x="0" y="0"/>
            <a:ext cx="12192000" cy="6858000"/>
          </a:xfrm>
          <a:prstGeom prst="rect">
            <a:avLst/>
          </a:prstGeom>
          <a:gradFill flip="none" rotWithShape="0">
            <a:gsLst>
              <a:gs pos="0">
                <a:srgbClr val="002452">
                  <a:alpha val="98000"/>
                </a:srgbClr>
              </a:gs>
              <a:gs pos="96000">
                <a:srgbClr val="002452">
                  <a:alpha val="76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7" name="任意多边形: 形状 416"/>
          <p:cNvSpPr/>
          <p:nvPr/>
        </p:nvSpPr>
        <p:spPr>
          <a:xfrm>
            <a:off x="0" y="5068888"/>
            <a:ext cx="1789113" cy="178911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0487" name="图片 407"/>
          <p:cNvPicPr>
            <a:picLocks noChangeAspect="1"/>
          </p:cNvPicPr>
          <p:nvPr/>
        </p:nvPicPr>
        <p:blipFill>
          <a:blip r:embed="rId4" cstate="print"/>
          <a:srcRect r="43582"/>
          <a:stretch>
            <a:fillRect/>
          </a:stretch>
        </p:blipFill>
        <p:spPr>
          <a:xfrm>
            <a:off x="5726113" y="-4762"/>
            <a:ext cx="6478587" cy="6858000"/>
          </a:xfrm>
          <a:prstGeom prst="rect">
            <a:avLst/>
          </a:prstGeom>
          <a:noFill/>
          <a:ln w="9525">
            <a:noFill/>
          </a:ln>
        </p:spPr>
      </p:pic>
      <p:sp>
        <p:nvSpPr>
          <p:cNvPr id="18" name="文本框 4"/>
          <p:cNvSpPr txBox="1"/>
          <p:nvPr/>
        </p:nvSpPr>
        <p:spPr>
          <a:xfrm>
            <a:off x="1371600" y="1692275"/>
            <a:ext cx="9571038" cy="3322638"/>
          </a:xfrm>
          <a:prstGeom prst="rect">
            <a:avLst/>
          </a:prstGeom>
          <a:noFill/>
          <a:ln>
            <a:solidFill>
              <a:schemeClr val="bg1"/>
            </a:solidFill>
          </a:ln>
        </p:spPr>
        <p:txBody>
          <a:bodyPr>
            <a:spAutoFit/>
          </a:bodyPr>
          <a:lstStyle/>
          <a:p>
            <a:pPr marR="0" algn="ctr" defTabSz="914400">
              <a:buClrTx/>
              <a:buSzTx/>
              <a:buFontTx/>
              <a:buNone/>
              <a:defRPr/>
            </a:pPr>
            <a:endParaRPr kumimoji="0" lang="en-US" altLang="zh-HK" sz="7000" b="1" kern="1200" cap="none" spc="300" normalizeH="0" baseline="0" noProof="1">
              <a:solidFill>
                <a:schemeClr val="bg1"/>
              </a:solidFill>
              <a:latin typeface="微软雅黑" panose="020B0503020204020204" pitchFamily="34" charset="-122"/>
              <a:ea typeface="微软雅黑" panose="020B0503020204020204" pitchFamily="34" charset="-122"/>
              <a:cs typeface="+mn-cs"/>
              <a:sym typeface="+mn-ea"/>
            </a:endParaRPr>
          </a:p>
          <a:p>
            <a:pPr marR="0" algn="ctr" defTabSz="914400">
              <a:buClrTx/>
              <a:buSzTx/>
              <a:buFontTx/>
              <a:buNone/>
              <a:defRPr/>
            </a:pPr>
            <a:endParaRPr kumimoji="0" lang="en-US" altLang="zh-HK" sz="7000" b="1" kern="1200" cap="none" spc="300" normalizeH="0" baseline="0" noProof="1">
              <a:solidFill>
                <a:schemeClr val="bg1"/>
              </a:solidFill>
              <a:latin typeface="微软雅黑" panose="020B0503020204020204" pitchFamily="34" charset="-122"/>
              <a:ea typeface="微软雅黑" panose="020B0503020204020204" pitchFamily="34" charset="-122"/>
              <a:cs typeface="+mn-cs"/>
              <a:sym typeface="+mn-ea"/>
            </a:endParaRPr>
          </a:p>
          <a:p>
            <a:pPr marR="0" algn="ctr" defTabSz="914400">
              <a:buClrTx/>
              <a:buSzTx/>
              <a:buFontTx/>
              <a:buNone/>
              <a:defRPr/>
            </a:pPr>
            <a:endParaRPr kumimoji="0" lang="zh-HK" altLang="en-US" sz="7000" b="1" kern="1200" cap="none" spc="300" normalizeH="0" baseline="0" noProof="1">
              <a:solidFill>
                <a:schemeClr val="bg1"/>
              </a:solidFill>
              <a:latin typeface="微软雅黑" panose="020B0503020204020204" pitchFamily="34" charset="-122"/>
              <a:ea typeface="微软雅黑" panose="020B0503020204020204" pitchFamily="34" charset="-122"/>
              <a:cs typeface="+mn-cs"/>
              <a:sym typeface="+mn-ea"/>
            </a:endParaRPr>
          </a:p>
        </p:txBody>
      </p:sp>
      <p:sp>
        <p:nvSpPr>
          <p:cNvPr id="19" name="文本框 4"/>
          <p:cNvSpPr txBox="1"/>
          <p:nvPr/>
        </p:nvSpPr>
        <p:spPr>
          <a:xfrm>
            <a:off x="1371600" y="2116138"/>
            <a:ext cx="9580563" cy="3108543"/>
          </a:xfrm>
          <a:prstGeom prst="rect">
            <a:avLst/>
          </a:prstGeom>
          <a:noFill/>
          <a:ln>
            <a:noFill/>
          </a:ln>
        </p:spPr>
        <p:txBody>
          <a:bodyPr>
            <a:spAutoFit/>
          </a:bodyPr>
          <a:lstStyle/>
          <a:p>
            <a:pPr algn="ctr" eaLnBrk="1" hangingPunct="1">
              <a:defRPr/>
            </a:pPr>
            <a:r>
              <a:rPr lang="en-US" altLang="zh-CN" sz="4200" b="1" noProof="1" smtClean="0">
                <a:solidFill>
                  <a:schemeClr val="bg1"/>
                </a:solidFill>
                <a:latin typeface="微软雅黑" panose="020B0503020204020204" pitchFamily="34" charset="-122"/>
                <a:sym typeface="+mn-ea"/>
              </a:rPr>
              <a:t> </a:t>
            </a:r>
            <a:br>
              <a:rPr lang="en-US" altLang="zh-CN" sz="4200" b="1" noProof="1" smtClean="0">
                <a:solidFill>
                  <a:schemeClr val="bg1"/>
                </a:solidFill>
                <a:latin typeface="微软雅黑" panose="020B0503020204020204" pitchFamily="34" charset="-122"/>
                <a:sym typeface="+mn-ea"/>
              </a:rPr>
            </a:br>
            <a:r>
              <a:rPr lang="en-US" altLang="zh-CN" sz="3200" b="1" noProof="1" smtClean="0">
                <a:solidFill>
                  <a:schemeClr val="bg1"/>
                </a:solidFill>
                <a:latin typeface="微软雅黑" panose="020B0503020204020204" pitchFamily="34" charset="-122"/>
                <a:sym typeface="+mn-ea"/>
              </a:rPr>
              <a:t>VRF </a:t>
            </a:r>
            <a:r>
              <a:rPr lang="en-US" altLang="zh-CN" sz="3200" b="1" dirty="0" smtClean="0">
                <a:solidFill>
                  <a:schemeClr val="bg1"/>
                </a:solidFill>
                <a:latin typeface="微软雅黑" panose="020B0503020204020204" pitchFamily="34" charset="-122"/>
              </a:rPr>
              <a:t>Heat </a:t>
            </a:r>
            <a:r>
              <a:rPr lang="en-US" altLang="zh-CN" sz="3200" b="1" dirty="0">
                <a:solidFill>
                  <a:schemeClr val="bg1"/>
                </a:solidFill>
                <a:latin typeface="微软雅黑" panose="020B0503020204020204" pitchFamily="34" charset="-122"/>
              </a:rPr>
              <a:t>Storage Module</a:t>
            </a:r>
            <a:endParaRPr lang="en-US" altLang="zh-CN" sz="3200" b="1" noProof="1">
              <a:solidFill>
                <a:schemeClr val="bg1"/>
              </a:solidFill>
              <a:latin typeface="微软雅黑" panose="020B0503020204020204" pitchFamily="34" charset="-122"/>
              <a:sym typeface="+mn-ea"/>
            </a:endParaRPr>
          </a:p>
          <a:p>
            <a:pPr algn="ctr" eaLnBrk="1" hangingPunct="1">
              <a:defRPr/>
            </a:pPr>
            <a:r>
              <a:rPr lang="en-US" altLang="zh-CN" sz="3200" b="1" noProof="1" smtClean="0">
                <a:solidFill>
                  <a:schemeClr val="bg1"/>
                </a:solidFill>
                <a:latin typeface="微软雅黑" panose="020B0503020204020204" pitchFamily="34" charset="-122"/>
                <a:sym typeface="+mn-ea"/>
              </a:rPr>
              <a:t>Product Promotion</a:t>
            </a:r>
            <a:endParaRPr kumimoji="0" lang="en-US" altLang="zh-CN" sz="3200" b="1" kern="1200" cap="none" spc="0" normalizeH="0" baseline="0" noProof="1">
              <a:solidFill>
                <a:schemeClr val="bg1"/>
              </a:solidFill>
              <a:latin typeface="微软雅黑" panose="020B0503020204020204" pitchFamily="34" charset="-122"/>
              <a:ea typeface="微软雅黑" panose="020B0503020204020204" pitchFamily="34" charset="-122"/>
              <a:cs typeface="+mn-cs"/>
              <a:sym typeface="+mn-ea"/>
            </a:endParaRPr>
          </a:p>
          <a:p>
            <a:pPr marR="0" algn="ctr" defTabSz="914400" eaLnBrk="1" hangingPunct="1">
              <a:buClrTx/>
              <a:buSzTx/>
              <a:buFontTx/>
              <a:buNone/>
              <a:defRPr/>
            </a:pPr>
            <a:r>
              <a:rPr lang="en-GB" altLang="zh-CN" sz="3000" b="1" noProof="1" smtClean="0">
                <a:solidFill>
                  <a:schemeClr val="accent4"/>
                </a:solidFill>
                <a:latin typeface="+mn-ea"/>
                <a:sym typeface="+mn-ea"/>
              </a:rPr>
              <a:t>CAC Tech Dept 2</a:t>
            </a:r>
            <a:endParaRPr kumimoji="0" lang="zh-CN" altLang="en-US" sz="3000" b="1" kern="1200" cap="none" spc="0" normalizeH="0" baseline="0" noProof="1">
              <a:solidFill>
                <a:schemeClr val="accent4"/>
              </a:solidFill>
              <a:latin typeface="+mn-ea"/>
              <a:ea typeface="微软雅黑" panose="020B0503020204020204" pitchFamily="34" charset="-122"/>
              <a:cs typeface="+mn-cs"/>
              <a:sym typeface="+mn-ea"/>
            </a:endParaRPr>
          </a:p>
          <a:p>
            <a:pPr marR="0" algn="ctr" defTabSz="914400" eaLnBrk="1" hangingPunct="1">
              <a:buClrTx/>
              <a:buSzTx/>
              <a:buFontTx/>
              <a:buNone/>
              <a:defRPr/>
            </a:pPr>
            <a:r>
              <a:rPr kumimoji="0" lang="en-US" altLang="zh-CN" sz="3000" b="1" kern="1200" cap="none" spc="0" normalizeH="0" baseline="0" noProof="1" smtClean="0">
                <a:solidFill>
                  <a:schemeClr val="accent4"/>
                </a:solidFill>
                <a:latin typeface="+mn-ea"/>
                <a:ea typeface="微软雅黑" panose="020B0503020204020204" pitchFamily="34" charset="-122"/>
                <a:cs typeface="+mn-cs"/>
                <a:sym typeface="+mn-ea"/>
              </a:rPr>
              <a:t>2020.09</a:t>
            </a:r>
            <a:endParaRPr kumimoji="0" lang="en-US" altLang="zh-CN" sz="3000" b="1" kern="1200" cap="none" spc="0" normalizeH="0" baseline="0" noProof="1">
              <a:solidFill>
                <a:schemeClr val="accent4"/>
              </a:solidFill>
              <a:latin typeface="+mn-ea"/>
              <a:ea typeface="微软雅黑" panose="020B0503020204020204" pitchFamily="34" charset="-122"/>
              <a:cs typeface="+mn-cs"/>
              <a:sym typeface="+mn-ea"/>
            </a:endParaRPr>
          </a:p>
          <a:p>
            <a:pPr marR="0" algn="ctr" defTabSz="914400" eaLnBrk="1" hangingPunct="1">
              <a:buClrTx/>
              <a:buSzTx/>
              <a:buFontTx/>
              <a:buNone/>
              <a:defRPr/>
            </a:pPr>
            <a:endParaRPr kumimoji="0" lang="en-US" altLang="zh-CN" sz="3000" b="1" kern="1200" cap="none" spc="0" normalizeH="0" baseline="0" noProof="1">
              <a:solidFill>
                <a:schemeClr val="accent4"/>
              </a:solidFill>
              <a:latin typeface="+mn-ea"/>
              <a:ea typeface="微软雅黑" panose="020B0503020204020204" pitchFamily="34" charset="-122"/>
              <a:cs typeface="+mn-cs"/>
              <a:sym typeface="+mn-ea"/>
            </a:endParaRPr>
          </a:p>
        </p:txBody>
      </p:sp>
      <p:cxnSp>
        <p:nvCxnSpPr>
          <p:cNvPr id="20" name="Straight Connector 15"/>
          <p:cNvCxnSpPr/>
          <p:nvPr/>
        </p:nvCxnSpPr>
        <p:spPr>
          <a:xfrm>
            <a:off x="1883093" y="3765233"/>
            <a:ext cx="8424863"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文本框 11"/>
          <p:cNvSpPr txBox="1"/>
          <p:nvPr/>
        </p:nvSpPr>
        <p:spPr>
          <a:xfrm>
            <a:off x="2346323" y="337921"/>
            <a:ext cx="7055583" cy="523220"/>
          </a:xfrm>
          <a:prstGeom prst="rect">
            <a:avLst/>
          </a:prstGeom>
          <a:noFill/>
          <a:ln w="9525">
            <a:noFill/>
          </a:ln>
        </p:spPr>
        <p:txBody>
          <a:bodyPr wrap="square">
            <a:spAutoFit/>
          </a:bodyPr>
          <a:lstStyle/>
          <a:p>
            <a:pPr eaLnBrk="1" hangingPunct="1"/>
            <a:r>
              <a:rPr lang="en-US" altLang="zh-CN" sz="2800" b="1" dirty="0" smtClean="0">
                <a:solidFill>
                  <a:srgbClr val="152E52"/>
                </a:solidFill>
                <a:latin typeface="微软雅黑" panose="020B0503020204020204" pitchFamily="34" charset="-122"/>
              </a:rPr>
              <a:t>Closed Structure Design</a:t>
            </a:r>
            <a:endParaRPr lang="zh-CN" altLang="en-US" sz="2800" b="1" dirty="0">
              <a:solidFill>
                <a:srgbClr val="152E52"/>
              </a:solidFill>
              <a:latin typeface="微软雅黑" panose="020B0503020204020204" pitchFamily="34" charset="-122"/>
            </a:endParaRPr>
          </a:p>
        </p:txBody>
      </p:sp>
      <p:sp>
        <p:nvSpPr>
          <p:cNvPr id="29701" name="灯片编号占位符 3"/>
          <p:cNvSpPr txBox="1"/>
          <p:nvPr/>
        </p:nvSpPr>
        <p:spPr>
          <a:xfrm>
            <a:off x="7752398" y="10674985"/>
            <a:ext cx="1936750" cy="234950"/>
          </a:xfrm>
          <a:prstGeom prst="rect">
            <a:avLst/>
          </a:prstGeom>
          <a:noFill/>
          <a:ln w="9525">
            <a:noFill/>
          </a:ln>
        </p:spPr>
        <p:txBody>
          <a:bodyPr anchor="ctr" anchorCtr="0"/>
          <a:lstStyle/>
          <a:p>
            <a:pPr algn="r" eaLnBrk="1" hangingPunct="1"/>
            <a:endParaRPr lang="zh-CN" altLang="en-US" sz="1200" dirty="0">
              <a:solidFill>
                <a:srgbClr val="404040"/>
              </a:solidFill>
              <a:latin typeface="Arial" panose="020B0604020202020204" pitchFamily="34" charset="0"/>
            </a:endParaRPr>
          </a:p>
        </p:txBody>
      </p:sp>
      <p:sp>
        <p:nvSpPr>
          <p:cNvPr id="4" name="文本框 3"/>
          <p:cNvSpPr txBox="1"/>
          <p:nvPr/>
        </p:nvSpPr>
        <p:spPr>
          <a:xfrm>
            <a:off x="111578" y="599531"/>
            <a:ext cx="1733550" cy="398780"/>
          </a:xfrm>
          <a:prstGeom prst="rect">
            <a:avLst/>
          </a:prstGeom>
          <a:noFill/>
        </p:spPr>
        <p:txBody>
          <a:bodyPr wrap="square" rtlCol="0">
            <a:spAutoFit/>
          </a:bodyPr>
          <a:lstStyle/>
          <a:p>
            <a:pPr algn="ctr"/>
            <a:r>
              <a:rPr lang="en-US" altLang="zh-CN" sz="2000" dirty="0"/>
              <a:t>   </a:t>
            </a:r>
            <a:r>
              <a:rPr lang="zh-CN" altLang="en-US" sz="2000" b="1" dirty="0" smtClean="0">
                <a:solidFill>
                  <a:srgbClr val="152E52"/>
                </a:solidFill>
                <a:latin typeface="微软雅黑" panose="020B0503020204020204" pitchFamily="34" charset="-122"/>
                <a:sym typeface="+mn-ea"/>
              </a:rPr>
              <a:t> </a:t>
            </a:r>
            <a:r>
              <a:rPr lang="en-US" altLang="zh-CN" sz="2000" b="1" dirty="0" smtClean="0">
                <a:solidFill>
                  <a:srgbClr val="152E52"/>
                </a:solidFill>
                <a:latin typeface="微软雅黑" panose="020B0503020204020204" pitchFamily="34" charset="-122"/>
                <a:sym typeface="+mn-ea"/>
              </a:rPr>
              <a:t>Functions</a:t>
            </a:r>
            <a:endParaRPr lang="zh-CN" altLang="en-US" sz="2000" dirty="0"/>
          </a:p>
        </p:txBody>
      </p:sp>
      <p:sp>
        <p:nvSpPr>
          <p:cNvPr id="14" name="矩形 13"/>
          <p:cNvSpPr/>
          <p:nvPr/>
        </p:nvSpPr>
        <p:spPr>
          <a:xfrm>
            <a:off x="552399" y="1810617"/>
            <a:ext cx="4523473" cy="2400657"/>
          </a:xfrm>
          <a:prstGeom prst="rect">
            <a:avLst/>
          </a:prstGeom>
        </p:spPr>
        <p:txBody>
          <a:bodyPr wrap="square">
            <a:spAutoFit/>
          </a:bodyPr>
          <a:lstStyle/>
          <a:p>
            <a:pPr>
              <a:lnSpc>
                <a:spcPct val="150000"/>
              </a:lnSpc>
            </a:pPr>
            <a:endParaRPr lang="en-US" altLang="zh-CN" sz="2000" b="1" dirty="0">
              <a:solidFill>
                <a:srgbClr val="FF0000"/>
              </a:solidFill>
              <a:latin typeface="+mn-ea"/>
            </a:endParaRPr>
          </a:p>
          <a:p>
            <a:pPr>
              <a:lnSpc>
                <a:spcPct val="150000"/>
              </a:lnSpc>
            </a:pPr>
            <a:r>
              <a:rPr lang="en-US" altLang="zh-CN" sz="1600" dirty="0"/>
              <a:t>The electrical box of heat storage module is totally airtight, and the locking joint is used at the wiring. The heat storage module is isolated from the external air to effectively prevent the internal condensation problem.</a:t>
            </a:r>
            <a:endParaRPr lang="en-US" altLang="zh-CN" sz="1600" dirty="0">
              <a:solidFill>
                <a:srgbClr val="000000"/>
              </a:solidFill>
              <a:latin typeface="+mn-ea"/>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52941"/>
            <a:ext cx="4821960" cy="280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21302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文本框 11"/>
          <p:cNvSpPr txBox="1"/>
          <p:nvPr/>
        </p:nvSpPr>
        <p:spPr>
          <a:xfrm>
            <a:off x="2346325" y="337921"/>
            <a:ext cx="7055583" cy="523220"/>
          </a:xfrm>
          <a:prstGeom prst="rect">
            <a:avLst/>
          </a:prstGeom>
          <a:noFill/>
          <a:ln w="9525">
            <a:noFill/>
          </a:ln>
        </p:spPr>
        <p:txBody>
          <a:bodyPr wrap="square">
            <a:spAutoFit/>
          </a:bodyPr>
          <a:lstStyle/>
          <a:p>
            <a:pPr eaLnBrk="1" hangingPunct="1"/>
            <a:r>
              <a:rPr lang="en-US" altLang="zh-CN" sz="2800" b="1" dirty="0">
                <a:solidFill>
                  <a:srgbClr val="152E52"/>
                </a:solidFill>
                <a:latin typeface="微软雅黑" panose="020B0503020204020204" pitchFamily="34" charset="-122"/>
              </a:rPr>
              <a:t>Faster </a:t>
            </a:r>
            <a:r>
              <a:rPr lang="en-US" altLang="zh-CN" sz="2800" b="1" dirty="0" smtClean="0">
                <a:solidFill>
                  <a:srgbClr val="152E52"/>
                </a:solidFill>
                <a:latin typeface="微软雅黑" panose="020B0503020204020204" pitchFamily="34" charset="-122"/>
              </a:rPr>
              <a:t>Defrosting</a:t>
            </a:r>
            <a:endParaRPr lang="zh-CN" altLang="en-US" sz="3600" b="1" dirty="0">
              <a:solidFill>
                <a:srgbClr val="152E52"/>
              </a:solidFill>
              <a:latin typeface="微软雅黑" panose="020B0503020204020204" pitchFamily="34" charset="-122"/>
            </a:endParaRPr>
          </a:p>
        </p:txBody>
      </p:sp>
      <p:sp>
        <p:nvSpPr>
          <p:cNvPr id="29701" name="灯片编号占位符 3"/>
          <p:cNvSpPr txBox="1"/>
          <p:nvPr/>
        </p:nvSpPr>
        <p:spPr>
          <a:xfrm>
            <a:off x="7752398" y="10674985"/>
            <a:ext cx="1936750" cy="234950"/>
          </a:xfrm>
          <a:prstGeom prst="rect">
            <a:avLst/>
          </a:prstGeom>
          <a:noFill/>
          <a:ln w="9525">
            <a:noFill/>
          </a:ln>
        </p:spPr>
        <p:txBody>
          <a:bodyPr anchor="ctr" anchorCtr="0"/>
          <a:lstStyle/>
          <a:p>
            <a:pPr algn="r" eaLnBrk="1" hangingPunct="1"/>
            <a:endParaRPr lang="zh-CN" altLang="en-US" sz="1200" dirty="0">
              <a:solidFill>
                <a:srgbClr val="404040"/>
              </a:solidFill>
              <a:latin typeface="Arial" panose="020B0604020202020204" pitchFamily="34" charset="0"/>
            </a:endParaRPr>
          </a:p>
        </p:txBody>
      </p:sp>
      <p:sp>
        <p:nvSpPr>
          <p:cNvPr id="4" name="文本框 3"/>
          <p:cNvSpPr txBox="1"/>
          <p:nvPr/>
        </p:nvSpPr>
        <p:spPr>
          <a:xfrm>
            <a:off x="111578" y="599531"/>
            <a:ext cx="1733550" cy="398780"/>
          </a:xfrm>
          <a:prstGeom prst="rect">
            <a:avLst/>
          </a:prstGeom>
          <a:noFill/>
        </p:spPr>
        <p:txBody>
          <a:bodyPr wrap="square" rtlCol="0">
            <a:spAutoFit/>
          </a:bodyPr>
          <a:lstStyle/>
          <a:p>
            <a:pPr algn="ctr"/>
            <a:r>
              <a:rPr lang="en-US" altLang="zh-CN" sz="2000" dirty="0"/>
              <a:t>   </a:t>
            </a:r>
            <a:r>
              <a:rPr lang="zh-CN" altLang="en-US" sz="2000" b="1" dirty="0" smtClean="0">
                <a:solidFill>
                  <a:srgbClr val="152E52"/>
                </a:solidFill>
                <a:latin typeface="微软雅黑" panose="020B0503020204020204" pitchFamily="34" charset="-122"/>
                <a:sym typeface="+mn-ea"/>
              </a:rPr>
              <a:t> </a:t>
            </a:r>
            <a:r>
              <a:rPr lang="en-US" altLang="zh-CN" sz="2000" b="1" dirty="0" smtClean="0">
                <a:solidFill>
                  <a:srgbClr val="152E52"/>
                </a:solidFill>
                <a:latin typeface="微软雅黑" panose="020B0503020204020204" pitchFamily="34" charset="-122"/>
                <a:sym typeface="+mn-ea"/>
              </a:rPr>
              <a:t>Functions</a:t>
            </a:r>
            <a:endParaRPr lang="zh-CN" altLang="en-US" sz="2000" dirty="0"/>
          </a:p>
        </p:txBody>
      </p:sp>
      <p:sp>
        <p:nvSpPr>
          <p:cNvPr id="12" name="矩形 11"/>
          <p:cNvSpPr/>
          <p:nvPr/>
        </p:nvSpPr>
        <p:spPr>
          <a:xfrm>
            <a:off x="439091" y="2633974"/>
            <a:ext cx="4109464" cy="830997"/>
          </a:xfrm>
          <a:prstGeom prst="rect">
            <a:avLst/>
          </a:prstGeom>
        </p:spPr>
        <p:txBody>
          <a:bodyPr wrap="square">
            <a:spAutoFit/>
          </a:bodyPr>
          <a:lstStyle/>
          <a:p>
            <a:pPr marL="0" lvl="2">
              <a:lnSpc>
                <a:spcPct val="150000"/>
              </a:lnSpc>
            </a:pPr>
            <a:r>
              <a:rPr lang="en-US" altLang="zh-CN" sz="1600" dirty="0" smtClean="0"/>
              <a:t>The </a:t>
            </a:r>
            <a:r>
              <a:rPr lang="en-US" altLang="zh-CN" sz="1600" dirty="0"/>
              <a:t>heat storage material can fully store heat and has good defrosting effect. </a:t>
            </a:r>
          </a:p>
        </p:txBody>
      </p:sp>
      <p:sp>
        <p:nvSpPr>
          <p:cNvPr id="16" name="矩形 15"/>
          <p:cNvSpPr/>
          <p:nvPr/>
        </p:nvSpPr>
        <p:spPr>
          <a:xfrm>
            <a:off x="543699" y="3990304"/>
            <a:ext cx="4368269" cy="1246495"/>
          </a:xfrm>
          <a:prstGeom prst="rect">
            <a:avLst/>
          </a:prstGeom>
        </p:spPr>
        <p:txBody>
          <a:bodyPr wrap="square">
            <a:spAutoFit/>
          </a:bodyPr>
          <a:lstStyle/>
          <a:p>
            <a:pPr marL="0" lvl="2">
              <a:lnSpc>
                <a:spcPct val="150000"/>
              </a:lnSpc>
            </a:pPr>
            <a:r>
              <a:rPr lang="en-US" altLang="zh-CN" sz="1600" dirty="0"/>
              <a:t>The defrosting speed of heat storage is faster than that of conventional </a:t>
            </a:r>
            <a:r>
              <a:rPr lang="en-US" altLang="zh-CN" sz="1600" dirty="0" smtClean="0"/>
              <a:t>defrosting</a:t>
            </a:r>
            <a:r>
              <a:rPr lang="en-US" altLang="zh-CN" sz="1600" dirty="0"/>
              <a:t>.</a:t>
            </a:r>
          </a:p>
          <a:p>
            <a:pPr>
              <a:lnSpc>
                <a:spcPct val="150000"/>
              </a:lnSpc>
            </a:pPr>
            <a:endParaRPr lang="en-US" altLang="zh-CN" b="1" dirty="0">
              <a:solidFill>
                <a:schemeClr val="accent2">
                  <a:lumMod val="60000"/>
                  <a:lumOff val="40000"/>
                </a:schemeClr>
              </a:solidFill>
              <a:latin typeface="+mn-ea"/>
            </a:endParaRPr>
          </a:p>
        </p:txBody>
      </p:sp>
      <p:pic>
        <p:nvPicPr>
          <p:cNvPr id="10" name="图片 9" descr="IMG_3310.JPG"/>
          <p:cNvPicPr>
            <a:picLocks noChangeAspect="1"/>
          </p:cNvPicPr>
          <p:nvPr/>
        </p:nvPicPr>
        <p:blipFill>
          <a:blip r:embed="rId3" cstate="print"/>
          <a:stretch>
            <a:fillRect/>
          </a:stretch>
        </p:blipFill>
        <p:spPr>
          <a:xfrm rot="5400000">
            <a:off x="4846060" y="2899409"/>
            <a:ext cx="3319549" cy="2493126"/>
          </a:xfrm>
          <a:prstGeom prst="rect">
            <a:avLst/>
          </a:prstGeom>
        </p:spPr>
      </p:pic>
      <p:pic>
        <p:nvPicPr>
          <p:cNvPr id="11" name="图片 10" descr="IMG_3312.JPG"/>
          <p:cNvPicPr>
            <a:picLocks noChangeAspect="1"/>
          </p:cNvPicPr>
          <p:nvPr/>
        </p:nvPicPr>
        <p:blipFill>
          <a:blip r:embed="rId4" cstate="print"/>
          <a:stretch>
            <a:fillRect/>
          </a:stretch>
        </p:blipFill>
        <p:spPr>
          <a:xfrm rot="5400000">
            <a:off x="8723800" y="2902873"/>
            <a:ext cx="3326477" cy="2493126"/>
          </a:xfrm>
          <a:prstGeom prst="rect">
            <a:avLst/>
          </a:prstGeom>
        </p:spPr>
      </p:pic>
      <p:sp>
        <p:nvSpPr>
          <p:cNvPr id="2" name="右箭头 1"/>
          <p:cNvSpPr/>
          <p:nvPr/>
        </p:nvSpPr>
        <p:spPr>
          <a:xfrm>
            <a:off x="7971692" y="3821723"/>
            <a:ext cx="1066800" cy="79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536296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5878" y="633095"/>
            <a:ext cx="1583055" cy="398780"/>
          </a:xfrm>
          <a:prstGeom prst="rect">
            <a:avLst/>
          </a:prstGeom>
          <a:noFill/>
        </p:spPr>
        <p:txBody>
          <a:bodyPr wrap="square" rtlCol="0">
            <a:spAutoFit/>
          </a:bodyPr>
          <a:lstStyle/>
          <a:p>
            <a:r>
              <a:rPr lang="en-US" altLang="zh-CN" sz="1400" b="1" dirty="0">
                <a:solidFill>
                  <a:srgbClr val="152E52"/>
                </a:solidFill>
                <a:latin typeface="微软雅黑" panose="020B0503020204020204" pitchFamily="34" charset="-122"/>
                <a:sym typeface="+mn-ea"/>
              </a:rPr>
              <a:t> </a:t>
            </a:r>
            <a:r>
              <a:rPr lang="zh-CN" altLang="en-US" sz="2000" b="1" dirty="0" smtClean="0">
                <a:solidFill>
                  <a:srgbClr val="152E52"/>
                </a:solidFill>
                <a:latin typeface="微软雅黑" panose="020B0503020204020204" pitchFamily="34" charset="-122"/>
                <a:sym typeface="+mn-ea"/>
              </a:rPr>
              <a:t> </a:t>
            </a:r>
            <a:r>
              <a:rPr lang="en-US" altLang="zh-CN" sz="2000" b="1" dirty="0" smtClean="0">
                <a:solidFill>
                  <a:srgbClr val="152E52"/>
                </a:solidFill>
                <a:latin typeface="微软雅黑" panose="020B0503020204020204" pitchFamily="34" charset="-122"/>
                <a:sym typeface="+mn-ea"/>
              </a:rPr>
              <a:t>Functions</a:t>
            </a:r>
            <a:endParaRPr lang="zh-CN" altLang="en-US" sz="1600" dirty="0"/>
          </a:p>
        </p:txBody>
      </p:sp>
      <p:sp>
        <p:nvSpPr>
          <p:cNvPr id="4" name="文本框 3"/>
          <p:cNvSpPr txBox="1"/>
          <p:nvPr/>
        </p:nvSpPr>
        <p:spPr>
          <a:xfrm>
            <a:off x="2559050" y="299720"/>
            <a:ext cx="6367236" cy="523220"/>
          </a:xfrm>
          <a:prstGeom prst="rect">
            <a:avLst/>
          </a:prstGeom>
          <a:noFill/>
        </p:spPr>
        <p:txBody>
          <a:bodyPr wrap="square" rtlCol="0">
            <a:spAutoFit/>
          </a:bodyPr>
          <a:lstStyle/>
          <a:p>
            <a:r>
              <a:rPr lang="en-US" altLang="zh-CN" sz="2800" b="1" dirty="0" smtClean="0">
                <a:solidFill>
                  <a:srgbClr val="152E52"/>
                </a:solidFill>
                <a:latin typeface="微软雅黑" panose="020B0503020204020204" pitchFamily="34" charset="-122"/>
              </a:rPr>
              <a:t>Parameters</a:t>
            </a:r>
            <a:endParaRPr lang="zh-CN" altLang="en-US" sz="2800" b="1" dirty="0">
              <a:solidFill>
                <a:srgbClr val="152E52"/>
              </a:solidFill>
              <a:latin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4133500766"/>
              </p:ext>
            </p:extLst>
          </p:nvPr>
        </p:nvGraphicFramePr>
        <p:xfrm>
          <a:off x="1423805" y="2052796"/>
          <a:ext cx="9523595" cy="3992403"/>
        </p:xfrm>
        <a:graphic>
          <a:graphicData uri="http://schemas.openxmlformats.org/drawingml/2006/table">
            <a:tbl>
              <a:tblPr firstRow="1" firstCol="1" bandRow="1">
                <a:tableStyleId>{5C22544A-7EE6-4342-B048-85BDC9FD1C3A}</a:tableStyleId>
              </a:tblPr>
              <a:tblGrid>
                <a:gridCol w="1024450"/>
                <a:gridCol w="1437945"/>
                <a:gridCol w="1346200"/>
                <a:gridCol w="5715000"/>
              </a:tblGrid>
              <a:tr h="504451">
                <a:tc gridSpan="3">
                  <a:txBody>
                    <a:bodyPr/>
                    <a:lstStyle/>
                    <a:p>
                      <a:pPr algn="ctr" fontAlgn="ctr">
                        <a:spcAft>
                          <a:spcPts val="0"/>
                        </a:spcAft>
                      </a:pPr>
                      <a:r>
                        <a:rPr lang="en-US" sz="1600" kern="0" dirty="0">
                          <a:effectLst/>
                        </a:rPr>
                        <a:t>Model</a:t>
                      </a:r>
                      <a:endParaRPr lang="zh-CN" sz="1600" kern="100" dirty="0">
                        <a:effectLst/>
                        <a:latin typeface="Times New Roman"/>
                        <a:ea typeface="宋体"/>
                      </a:endParaRPr>
                    </a:p>
                  </a:txBody>
                  <a:tcPr marL="9525" marR="9525" marT="9525" marB="0" anchor="ctr"/>
                </a:tc>
                <a:tc hMerge="1">
                  <a:txBody>
                    <a:bodyPr/>
                    <a:lstStyle/>
                    <a:p>
                      <a:endParaRPr lang="zh-CN" altLang="en-US"/>
                    </a:p>
                  </a:txBody>
                  <a:tcPr/>
                </a:tc>
                <a:tc hMerge="1">
                  <a:txBody>
                    <a:bodyPr/>
                    <a:lstStyle/>
                    <a:p>
                      <a:endParaRPr lang="zh-CN" altLang="en-US"/>
                    </a:p>
                  </a:txBody>
                  <a:tcPr/>
                </a:tc>
                <a:tc>
                  <a:txBody>
                    <a:bodyPr/>
                    <a:lstStyle/>
                    <a:p>
                      <a:pPr algn="ctr" fontAlgn="ctr">
                        <a:spcAft>
                          <a:spcPts val="0"/>
                        </a:spcAft>
                      </a:pPr>
                      <a:r>
                        <a:rPr lang="en-US" sz="1600" kern="0">
                          <a:effectLst/>
                        </a:rPr>
                        <a:t>XRZ180L/A-T</a:t>
                      </a:r>
                      <a:endParaRPr lang="zh-CN" sz="1600" kern="100">
                        <a:effectLst/>
                        <a:latin typeface="Times New Roman"/>
                        <a:ea typeface="宋体"/>
                      </a:endParaRPr>
                    </a:p>
                  </a:txBody>
                  <a:tcPr marL="9525" marR="9525" marT="9525" marB="0" anchor="ctr"/>
                </a:tc>
              </a:tr>
              <a:tr h="381197">
                <a:tc gridSpan="2">
                  <a:txBody>
                    <a:bodyPr/>
                    <a:lstStyle/>
                    <a:p>
                      <a:pPr algn="ctr" fontAlgn="ctr">
                        <a:spcAft>
                          <a:spcPts val="0"/>
                        </a:spcAft>
                      </a:pPr>
                      <a:r>
                        <a:rPr lang="en-US" sz="1600" kern="0">
                          <a:effectLst/>
                        </a:rPr>
                        <a:t>power input</a:t>
                      </a:r>
                      <a:endParaRPr lang="zh-CN" sz="1600" kern="100">
                        <a:effectLst/>
                        <a:latin typeface="Times New Roman"/>
                        <a:ea typeface="宋体"/>
                      </a:endParaRPr>
                    </a:p>
                  </a:txBody>
                  <a:tcPr marL="9525" marR="9525" marT="9525" marB="0" anchor="ctr"/>
                </a:tc>
                <a:tc hMerge="1">
                  <a:txBody>
                    <a:bodyPr/>
                    <a:lstStyle/>
                    <a:p>
                      <a:endParaRPr lang="zh-CN" altLang="en-US"/>
                    </a:p>
                  </a:txBody>
                  <a:tcPr/>
                </a:tc>
                <a:tc>
                  <a:txBody>
                    <a:bodyPr/>
                    <a:lstStyle/>
                    <a:p>
                      <a:pPr algn="ctr" fontAlgn="ctr">
                        <a:spcAft>
                          <a:spcPts val="0"/>
                        </a:spcAft>
                      </a:pPr>
                      <a:r>
                        <a:rPr lang="en-US" sz="1600" kern="0">
                          <a:effectLst/>
                        </a:rPr>
                        <a:t>W</a:t>
                      </a:r>
                      <a:endParaRPr lang="zh-CN" sz="1600" kern="100">
                        <a:effectLst/>
                        <a:latin typeface="Times New Roman"/>
                        <a:ea typeface="宋体"/>
                      </a:endParaRPr>
                    </a:p>
                  </a:txBody>
                  <a:tcPr marL="9525" marR="9525" marT="9525" marB="0" anchor="ctr"/>
                </a:tc>
                <a:tc>
                  <a:txBody>
                    <a:bodyPr/>
                    <a:lstStyle/>
                    <a:p>
                      <a:pPr algn="ctr" fontAlgn="ctr">
                        <a:spcAft>
                          <a:spcPts val="0"/>
                        </a:spcAft>
                      </a:pPr>
                      <a:r>
                        <a:rPr lang="en-US" sz="1600" kern="0">
                          <a:effectLst/>
                        </a:rPr>
                        <a:t>5</a:t>
                      </a:r>
                      <a:endParaRPr lang="zh-CN" sz="1600" kern="100">
                        <a:effectLst/>
                        <a:latin typeface="Times New Roman"/>
                        <a:ea typeface="宋体"/>
                      </a:endParaRPr>
                    </a:p>
                  </a:txBody>
                  <a:tcPr marL="9525" marR="9525" marT="9525" marB="0" anchor="ctr"/>
                </a:tc>
              </a:tr>
              <a:tr h="381197">
                <a:tc gridSpan="2">
                  <a:txBody>
                    <a:bodyPr/>
                    <a:lstStyle/>
                    <a:p>
                      <a:pPr algn="ctr" fontAlgn="ctr">
                        <a:spcAft>
                          <a:spcPts val="0"/>
                        </a:spcAft>
                      </a:pPr>
                      <a:r>
                        <a:rPr lang="en-US" sz="1600" kern="0">
                          <a:effectLst/>
                        </a:rPr>
                        <a:t>current input</a:t>
                      </a:r>
                      <a:endParaRPr lang="zh-CN" sz="1600" kern="100">
                        <a:effectLst/>
                        <a:latin typeface="Times New Roman"/>
                        <a:ea typeface="宋体"/>
                      </a:endParaRPr>
                    </a:p>
                  </a:txBody>
                  <a:tcPr marL="9525" marR="9525" marT="9525" marB="0" anchor="ctr"/>
                </a:tc>
                <a:tc hMerge="1">
                  <a:txBody>
                    <a:bodyPr/>
                    <a:lstStyle/>
                    <a:p>
                      <a:endParaRPr lang="zh-CN" altLang="en-US"/>
                    </a:p>
                  </a:txBody>
                  <a:tcPr/>
                </a:tc>
                <a:tc>
                  <a:txBody>
                    <a:bodyPr/>
                    <a:lstStyle/>
                    <a:p>
                      <a:pPr algn="ctr" fontAlgn="ctr">
                        <a:spcAft>
                          <a:spcPts val="0"/>
                        </a:spcAft>
                      </a:pPr>
                      <a:r>
                        <a:rPr lang="en-US" sz="1600" kern="0">
                          <a:effectLst/>
                        </a:rPr>
                        <a:t>A</a:t>
                      </a:r>
                      <a:endParaRPr lang="zh-CN" sz="1600" kern="100">
                        <a:effectLst/>
                        <a:latin typeface="Times New Roman"/>
                        <a:ea typeface="宋体"/>
                      </a:endParaRPr>
                    </a:p>
                  </a:txBody>
                  <a:tcPr marL="9525" marR="9525" marT="9525" marB="0" anchor="ctr"/>
                </a:tc>
                <a:tc>
                  <a:txBody>
                    <a:bodyPr/>
                    <a:lstStyle/>
                    <a:p>
                      <a:pPr algn="ctr" fontAlgn="ctr">
                        <a:spcAft>
                          <a:spcPts val="0"/>
                        </a:spcAft>
                      </a:pPr>
                      <a:r>
                        <a:rPr lang="en-US" sz="1600" kern="0">
                          <a:effectLst/>
                        </a:rPr>
                        <a:t>0.05</a:t>
                      </a:r>
                      <a:endParaRPr lang="zh-CN" sz="1600" kern="100">
                        <a:effectLst/>
                        <a:latin typeface="Times New Roman"/>
                        <a:ea typeface="宋体"/>
                      </a:endParaRPr>
                    </a:p>
                  </a:txBody>
                  <a:tcPr marL="9525" marR="9525" marT="9525" marB="0" anchor="ctr"/>
                </a:tc>
              </a:tr>
              <a:tr h="381197">
                <a:tc gridSpan="2">
                  <a:txBody>
                    <a:bodyPr/>
                    <a:lstStyle/>
                    <a:p>
                      <a:pPr algn="ctr" fontAlgn="ctr">
                        <a:spcAft>
                          <a:spcPts val="0"/>
                        </a:spcAft>
                      </a:pPr>
                      <a:r>
                        <a:rPr lang="en-US" sz="1600" kern="0">
                          <a:effectLst/>
                        </a:rPr>
                        <a:t>Maximum fuse current</a:t>
                      </a:r>
                      <a:endParaRPr lang="zh-CN" sz="1600" kern="100">
                        <a:effectLst/>
                        <a:latin typeface="Times New Roman"/>
                        <a:ea typeface="宋体"/>
                      </a:endParaRPr>
                    </a:p>
                  </a:txBody>
                  <a:tcPr marL="9525" marR="9525" marT="9525" marB="0" anchor="ctr"/>
                </a:tc>
                <a:tc hMerge="1">
                  <a:txBody>
                    <a:bodyPr/>
                    <a:lstStyle/>
                    <a:p>
                      <a:endParaRPr lang="zh-CN" altLang="en-US"/>
                    </a:p>
                  </a:txBody>
                  <a:tcPr/>
                </a:tc>
                <a:tc>
                  <a:txBody>
                    <a:bodyPr/>
                    <a:lstStyle/>
                    <a:p>
                      <a:pPr algn="ctr" fontAlgn="ctr">
                        <a:spcAft>
                          <a:spcPts val="0"/>
                        </a:spcAft>
                      </a:pPr>
                      <a:r>
                        <a:rPr lang="en-US" sz="1600" kern="0">
                          <a:effectLst/>
                        </a:rPr>
                        <a:t>A</a:t>
                      </a:r>
                      <a:endParaRPr lang="zh-CN" sz="1600" kern="100">
                        <a:effectLst/>
                        <a:latin typeface="Times New Roman"/>
                        <a:ea typeface="宋体"/>
                      </a:endParaRPr>
                    </a:p>
                  </a:txBody>
                  <a:tcPr marL="9525" marR="9525" marT="9525" marB="0" anchor="ctr"/>
                </a:tc>
                <a:tc>
                  <a:txBody>
                    <a:bodyPr/>
                    <a:lstStyle/>
                    <a:p>
                      <a:pPr algn="ctr" fontAlgn="ctr">
                        <a:spcAft>
                          <a:spcPts val="0"/>
                        </a:spcAft>
                      </a:pPr>
                      <a:r>
                        <a:rPr lang="en-US" sz="1600" kern="0">
                          <a:effectLst/>
                        </a:rPr>
                        <a:t>6</a:t>
                      </a:r>
                      <a:endParaRPr lang="zh-CN" sz="1600" kern="100">
                        <a:effectLst/>
                        <a:latin typeface="Times New Roman"/>
                        <a:ea typeface="宋体"/>
                      </a:endParaRPr>
                    </a:p>
                  </a:txBody>
                  <a:tcPr marL="9525" marR="9525" marT="9525" marB="0" anchor="ctr"/>
                </a:tc>
              </a:tr>
              <a:tr h="628975">
                <a:tc gridSpan="2">
                  <a:txBody>
                    <a:bodyPr/>
                    <a:lstStyle/>
                    <a:p>
                      <a:pPr algn="ctr" fontAlgn="ctr">
                        <a:spcAft>
                          <a:spcPts val="0"/>
                        </a:spcAft>
                      </a:pPr>
                      <a:r>
                        <a:rPr lang="en-US" sz="1600" kern="0" dirty="0">
                          <a:effectLst/>
                        </a:rPr>
                        <a:t>Power supply</a:t>
                      </a:r>
                      <a:endParaRPr lang="zh-CN" sz="1600" kern="100" dirty="0">
                        <a:effectLst/>
                        <a:latin typeface="Times New Roman"/>
                        <a:ea typeface="宋体"/>
                      </a:endParaRPr>
                    </a:p>
                  </a:txBody>
                  <a:tcPr marL="9525" marR="9525" marT="9525" marB="0" anchor="ctr"/>
                </a:tc>
                <a:tc hMerge="1">
                  <a:txBody>
                    <a:bodyPr/>
                    <a:lstStyle/>
                    <a:p>
                      <a:endParaRPr lang="zh-CN" altLang="en-US"/>
                    </a:p>
                  </a:txBody>
                  <a:tcPr/>
                </a:tc>
                <a:tc>
                  <a:txBody>
                    <a:bodyPr/>
                    <a:lstStyle/>
                    <a:p>
                      <a:pPr algn="ctr" fontAlgn="ctr">
                        <a:spcAft>
                          <a:spcPts val="0"/>
                        </a:spcAft>
                      </a:pPr>
                      <a:r>
                        <a:rPr lang="en-US" sz="1600" kern="0">
                          <a:effectLst/>
                        </a:rPr>
                        <a:t> </a:t>
                      </a:r>
                      <a:endParaRPr lang="zh-CN" sz="1600" kern="100">
                        <a:effectLst/>
                        <a:latin typeface="Times New Roman"/>
                        <a:ea typeface="宋体"/>
                      </a:endParaRPr>
                    </a:p>
                  </a:txBody>
                  <a:tcPr marL="9525" marR="9525" marT="9525" marB="0" anchor="ctr"/>
                </a:tc>
                <a:tc>
                  <a:txBody>
                    <a:bodyPr/>
                    <a:lstStyle/>
                    <a:p>
                      <a:pPr algn="ctr" fontAlgn="ctr">
                        <a:spcAft>
                          <a:spcPts val="0"/>
                        </a:spcAft>
                      </a:pPr>
                      <a:r>
                        <a:rPr lang="en-US" sz="1600" kern="0" dirty="0">
                          <a:effectLst/>
                        </a:rPr>
                        <a:t>220-240V 1 phase ~</a:t>
                      </a:r>
                      <a:r>
                        <a:rPr lang="en-US" sz="1600" kern="0" dirty="0" smtClean="0">
                          <a:effectLst/>
                        </a:rPr>
                        <a:t>50Hz</a:t>
                      </a:r>
                    </a:p>
                    <a:p>
                      <a:pPr algn="ctr" fontAlgn="ctr">
                        <a:spcAft>
                          <a:spcPts val="0"/>
                        </a:spcAft>
                      </a:pPr>
                      <a:r>
                        <a:rPr lang="en-US" sz="1600" kern="0" dirty="0" smtClean="0">
                          <a:effectLst/>
                        </a:rPr>
                        <a:t>208-230V </a:t>
                      </a:r>
                      <a:r>
                        <a:rPr lang="en-US" sz="1600" kern="0" dirty="0">
                          <a:effectLst/>
                        </a:rPr>
                        <a:t>1 phase ~60Hz</a:t>
                      </a:r>
                      <a:endParaRPr lang="zh-CN" sz="1600" kern="100" dirty="0">
                        <a:effectLst/>
                        <a:latin typeface="Times New Roman"/>
                        <a:ea typeface="宋体"/>
                      </a:endParaRPr>
                    </a:p>
                  </a:txBody>
                  <a:tcPr marL="9525" marR="9525" marT="9525" marB="0" anchor="ctr"/>
                </a:tc>
              </a:tr>
              <a:tr h="381197">
                <a:tc rowSpan="2">
                  <a:txBody>
                    <a:bodyPr/>
                    <a:lstStyle/>
                    <a:p>
                      <a:pPr algn="ctr" fontAlgn="ctr">
                        <a:spcAft>
                          <a:spcPts val="0"/>
                        </a:spcAft>
                      </a:pPr>
                      <a:r>
                        <a:rPr lang="en-US" sz="1600" kern="0" dirty="0">
                          <a:effectLst/>
                        </a:rPr>
                        <a:t>Piping interface</a:t>
                      </a:r>
                      <a:endParaRPr lang="zh-CN" sz="1600" kern="100" dirty="0">
                        <a:effectLst/>
                        <a:latin typeface="Times New Roman"/>
                        <a:ea typeface="宋体"/>
                      </a:endParaRPr>
                    </a:p>
                  </a:txBody>
                  <a:tcPr marL="9525" marR="9525" marT="9525" marB="0" anchor="ctr"/>
                </a:tc>
                <a:tc>
                  <a:txBody>
                    <a:bodyPr/>
                    <a:lstStyle/>
                    <a:p>
                      <a:pPr marL="0" algn="ctr" defTabSz="914400" rtl="0" eaLnBrk="1" fontAlgn="ctr" latinLnBrk="0" hangingPunct="1">
                        <a:spcAft>
                          <a:spcPts val="0"/>
                        </a:spcAft>
                      </a:pPr>
                      <a:r>
                        <a:rPr lang="en-US" sz="1600" b="1" kern="0" dirty="0">
                          <a:solidFill>
                            <a:schemeClr val="lt1"/>
                          </a:solidFill>
                          <a:effectLst/>
                          <a:latin typeface="+mn-lt"/>
                          <a:ea typeface="+mn-ea"/>
                          <a:cs typeface="+mn-cs"/>
                        </a:rPr>
                        <a:t>Liquid pipe</a:t>
                      </a:r>
                      <a:endParaRPr lang="zh-CN" sz="1600" b="1" kern="0" dirty="0">
                        <a:solidFill>
                          <a:schemeClr val="lt1"/>
                        </a:solidFill>
                        <a:effectLst/>
                        <a:latin typeface="+mn-lt"/>
                        <a:ea typeface="+mn-ea"/>
                        <a:cs typeface="+mn-cs"/>
                      </a:endParaRPr>
                    </a:p>
                  </a:txBody>
                  <a:tcPr marL="9525" marR="9525" marT="9525" marB="0" anchor="ctr">
                    <a:solidFill>
                      <a:schemeClr val="accent1"/>
                    </a:solidFill>
                  </a:tcPr>
                </a:tc>
                <a:tc>
                  <a:txBody>
                    <a:bodyPr/>
                    <a:lstStyle/>
                    <a:p>
                      <a:pPr algn="ctr" fontAlgn="ctr">
                        <a:spcAft>
                          <a:spcPts val="0"/>
                        </a:spcAft>
                      </a:pPr>
                      <a:r>
                        <a:rPr lang="en-US" sz="1600" kern="0">
                          <a:effectLst/>
                        </a:rPr>
                        <a:t>mm</a:t>
                      </a:r>
                      <a:endParaRPr lang="zh-CN" sz="1600" kern="100">
                        <a:effectLst/>
                        <a:latin typeface="Times New Roman"/>
                        <a:ea typeface="宋体"/>
                      </a:endParaRPr>
                    </a:p>
                  </a:txBody>
                  <a:tcPr marL="9525" marR="9525" marT="9525" marB="0" anchor="ctr"/>
                </a:tc>
                <a:tc>
                  <a:txBody>
                    <a:bodyPr/>
                    <a:lstStyle/>
                    <a:p>
                      <a:pPr algn="ctr" fontAlgn="ctr">
                        <a:spcAft>
                          <a:spcPts val="0"/>
                        </a:spcAft>
                      </a:pPr>
                      <a:r>
                        <a:rPr lang="en-US" sz="1600" kern="0" dirty="0">
                          <a:effectLst/>
                        </a:rPr>
                        <a:t>Φ6.35</a:t>
                      </a:r>
                      <a:endParaRPr lang="zh-CN" sz="1600" kern="100" dirty="0">
                        <a:effectLst/>
                        <a:latin typeface="Times New Roman"/>
                        <a:ea typeface="宋体"/>
                      </a:endParaRPr>
                    </a:p>
                  </a:txBody>
                  <a:tcPr marL="9525" marR="9525" marT="9525" marB="0" anchor="ctr"/>
                </a:tc>
              </a:tr>
              <a:tr h="343077">
                <a:tc vMerge="1">
                  <a:txBody>
                    <a:bodyPr/>
                    <a:lstStyle/>
                    <a:p>
                      <a:endParaRPr lang="zh-CN" altLang="en-US"/>
                    </a:p>
                  </a:txBody>
                  <a:tcPr/>
                </a:tc>
                <a:tc>
                  <a:txBody>
                    <a:bodyPr/>
                    <a:lstStyle/>
                    <a:p>
                      <a:pPr marL="0" algn="ctr" defTabSz="914400" rtl="0" eaLnBrk="1" fontAlgn="ctr" latinLnBrk="0" hangingPunct="1">
                        <a:spcAft>
                          <a:spcPts val="0"/>
                        </a:spcAft>
                      </a:pPr>
                      <a:r>
                        <a:rPr lang="en-US" sz="1600" b="1" kern="0" dirty="0">
                          <a:solidFill>
                            <a:schemeClr val="lt1"/>
                          </a:solidFill>
                          <a:effectLst/>
                          <a:latin typeface="+mn-lt"/>
                          <a:ea typeface="+mn-ea"/>
                          <a:cs typeface="+mn-cs"/>
                        </a:rPr>
                        <a:t>Gas pipe</a:t>
                      </a:r>
                      <a:endParaRPr lang="zh-CN" sz="1600" b="1" kern="0" dirty="0">
                        <a:solidFill>
                          <a:schemeClr val="lt1"/>
                        </a:solidFill>
                        <a:effectLst/>
                        <a:latin typeface="+mn-lt"/>
                        <a:ea typeface="+mn-ea"/>
                        <a:cs typeface="+mn-cs"/>
                      </a:endParaRPr>
                    </a:p>
                  </a:txBody>
                  <a:tcPr marL="9525" marR="9525" marT="9525" marB="0" anchor="ctr">
                    <a:solidFill>
                      <a:schemeClr val="accent1"/>
                    </a:solidFill>
                  </a:tcPr>
                </a:tc>
                <a:tc>
                  <a:txBody>
                    <a:bodyPr/>
                    <a:lstStyle/>
                    <a:p>
                      <a:pPr algn="ctr" fontAlgn="ctr">
                        <a:spcAft>
                          <a:spcPts val="0"/>
                        </a:spcAft>
                      </a:pPr>
                      <a:r>
                        <a:rPr lang="en-US" sz="1600" kern="0">
                          <a:effectLst/>
                        </a:rPr>
                        <a:t>mm</a:t>
                      </a:r>
                      <a:endParaRPr lang="zh-CN" sz="1600" kern="100">
                        <a:effectLst/>
                        <a:latin typeface="Times New Roman"/>
                        <a:ea typeface="宋体"/>
                      </a:endParaRPr>
                    </a:p>
                  </a:txBody>
                  <a:tcPr marL="9525" marR="9525" marT="9525" marB="0" anchor="ctr"/>
                </a:tc>
                <a:tc>
                  <a:txBody>
                    <a:bodyPr/>
                    <a:lstStyle/>
                    <a:p>
                      <a:pPr algn="ctr" fontAlgn="ctr">
                        <a:spcAft>
                          <a:spcPts val="0"/>
                        </a:spcAft>
                      </a:pPr>
                      <a:r>
                        <a:rPr lang="en-US" sz="1600" kern="0">
                          <a:effectLst/>
                        </a:rPr>
                        <a:t>Φ12.7</a:t>
                      </a:r>
                      <a:endParaRPr lang="zh-CN" sz="1600" kern="100">
                        <a:effectLst/>
                        <a:latin typeface="Times New Roman"/>
                        <a:ea typeface="宋体"/>
                      </a:endParaRPr>
                    </a:p>
                  </a:txBody>
                  <a:tcPr marL="9525" marR="9525" marT="9525" marB="0" anchor="ctr"/>
                </a:tc>
              </a:tr>
              <a:tr h="609915">
                <a:tc gridSpan="2">
                  <a:txBody>
                    <a:bodyPr/>
                    <a:lstStyle/>
                    <a:p>
                      <a:pPr marL="0" algn="ctr" defTabSz="914400" rtl="0" eaLnBrk="1" fontAlgn="ctr" latinLnBrk="0" hangingPunct="1">
                        <a:spcAft>
                          <a:spcPts val="0"/>
                        </a:spcAft>
                      </a:pPr>
                      <a:r>
                        <a:rPr lang="en-US" sz="1600" b="1" kern="0" dirty="0">
                          <a:solidFill>
                            <a:schemeClr val="lt1"/>
                          </a:solidFill>
                          <a:effectLst/>
                          <a:latin typeface="+mn-lt"/>
                          <a:ea typeface="+mn-ea"/>
                          <a:cs typeface="+mn-cs"/>
                        </a:rPr>
                        <a:t>Outline Dimensions (W×D×H)</a:t>
                      </a:r>
                      <a:endParaRPr lang="zh-CN" sz="1600" b="1" kern="0" dirty="0">
                        <a:solidFill>
                          <a:schemeClr val="lt1"/>
                        </a:solidFill>
                        <a:effectLst/>
                        <a:latin typeface="+mn-lt"/>
                        <a:ea typeface="+mn-ea"/>
                        <a:cs typeface="+mn-cs"/>
                      </a:endParaRPr>
                    </a:p>
                  </a:txBody>
                  <a:tcPr marL="9525" marR="9525" marT="9525" marB="0" anchor="ctr"/>
                </a:tc>
                <a:tc hMerge="1">
                  <a:txBody>
                    <a:bodyPr/>
                    <a:lstStyle/>
                    <a:p>
                      <a:endParaRPr lang="zh-CN" altLang="en-US"/>
                    </a:p>
                  </a:txBody>
                  <a:tcPr/>
                </a:tc>
                <a:tc>
                  <a:txBody>
                    <a:bodyPr/>
                    <a:lstStyle/>
                    <a:p>
                      <a:pPr algn="ctr" fontAlgn="ctr">
                        <a:spcAft>
                          <a:spcPts val="0"/>
                        </a:spcAft>
                      </a:pPr>
                      <a:r>
                        <a:rPr lang="en-US" sz="1600" kern="0">
                          <a:effectLst/>
                        </a:rPr>
                        <a:t>mm</a:t>
                      </a:r>
                      <a:endParaRPr lang="zh-CN" sz="1600" kern="100">
                        <a:effectLst/>
                        <a:latin typeface="Times New Roman"/>
                        <a:ea typeface="宋体"/>
                      </a:endParaRPr>
                    </a:p>
                  </a:txBody>
                  <a:tcPr marL="9525" marR="9525" marT="9525" marB="0" anchor="ctr"/>
                </a:tc>
                <a:tc>
                  <a:txBody>
                    <a:bodyPr/>
                    <a:lstStyle/>
                    <a:p>
                      <a:pPr algn="ctr" fontAlgn="ctr">
                        <a:spcAft>
                          <a:spcPts val="0"/>
                        </a:spcAft>
                      </a:pPr>
                      <a:r>
                        <a:rPr lang="en-US" sz="1600" kern="0">
                          <a:effectLst/>
                        </a:rPr>
                        <a:t>730×450×220</a:t>
                      </a:r>
                      <a:endParaRPr lang="zh-CN" sz="1600" kern="100">
                        <a:effectLst/>
                        <a:latin typeface="Times New Roman"/>
                        <a:ea typeface="宋体"/>
                      </a:endParaRPr>
                    </a:p>
                  </a:txBody>
                  <a:tcPr marL="9525" marR="9525" marT="9525" marB="0" anchor="ctr"/>
                </a:tc>
              </a:tr>
              <a:tr h="381197">
                <a:tc gridSpan="2">
                  <a:txBody>
                    <a:bodyPr/>
                    <a:lstStyle/>
                    <a:p>
                      <a:pPr algn="ctr" fontAlgn="ctr">
                        <a:spcAft>
                          <a:spcPts val="0"/>
                        </a:spcAft>
                      </a:pPr>
                      <a:r>
                        <a:rPr lang="en-US" sz="1600" kern="0" dirty="0">
                          <a:effectLst/>
                        </a:rPr>
                        <a:t>Net weight</a:t>
                      </a:r>
                      <a:endParaRPr lang="zh-CN" sz="1600" kern="100" dirty="0">
                        <a:effectLst/>
                        <a:latin typeface="Times New Roman"/>
                        <a:ea typeface="宋体"/>
                      </a:endParaRPr>
                    </a:p>
                  </a:txBody>
                  <a:tcPr marL="9525" marR="9525" marT="9525" marB="0" anchor="ctr"/>
                </a:tc>
                <a:tc hMerge="1">
                  <a:txBody>
                    <a:bodyPr/>
                    <a:lstStyle/>
                    <a:p>
                      <a:endParaRPr lang="zh-CN" altLang="en-US"/>
                    </a:p>
                  </a:txBody>
                  <a:tcPr/>
                </a:tc>
                <a:tc>
                  <a:txBody>
                    <a:bodyPr/>
                    <a:lstStyle/>
                    <a:p>
                      <a:pPr algn="ctr" fontAlgn="ctr">
                        <a:spcAft>
                          <a:spcPts val="0"/>
                        </a:spcAft>
                      </a:pPr>
                      <a:r>
                        <a:rPr lang="en-US" sz="1600" kern="0">
                          <a:effectLst/>
                        </a:rPr>
                        <a:t>kg</a:t>
                      </a:r>
                      <a:endParaRPr lang="zh-CN" sz="1600" kern="100">
                        <a:effectLst/>
                        <a:latin typeface="Times New Roman"/>
                        <a:ea typeface="宋体"/>
                      </a:endParaRPr>
                    </a:p>
                  </a:txBody>
                  <a:tcPr marL="9525" marR="9525" marT="9525" marB="0" anchor="ctr"/>
                </a:tc>
                <a:tc>
                  <a:txBody>
                    <a:bodyPr/>
                    <a:lstStyle/>
                    <a:p>
                      <a:pPr algn="ctr" fontAlgn="ctr">
                        <a:spcAft>
                          <a:spcPts val="0"/>
                        </a:spcAft>
                      </a:pPr>
                      <a:r>
                        <a:rPr lang="en-US" sz="1600" kern="0" dirty="0">
                          <a:effectLst/>
                        </a:rPr>
                        <a:t>31.5</a:t>
                      </a:r>
                      <a:endParaRPr lang="zh-CN" sz="1600" kern="100" dirty="0">
                        <a:effectLst/>
                        <a:latin typeface="Times New Roman"/>
                        <a:ea typeface="宋体"/>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文本框 11"/>
          <p:cNvSpPr txBox="1"/>
          <p:nvPr/>
        </p:nvSpPr>
        <p:spPr>
          <a:xfrm>
            <a:off x="2266995" y="344815"/>
            <a:ext cx="7054396" cy="523220"/>
          </a:xfrm>
          <a:prstGeom prst="rect">
            <a:avLst/>
          </a:prstGeom>
          <a:noFill/>
          <a:ln w="9525">
            <a:noFill/>
          </a:ln>
        </p:spPr>
        <p:txBody>
          <a:bodyPr wrap="square">
            <a:spAutoFit/>
          </a:bodyPr>
          <a:lstStyle/>
          <a:p>
            <a:r>
              <a:rPr lang="en-US" altLang="zh-CN" sz="2800" b="1" dirty="0" smtClean="0">
                <a:solidFill>
                  <a:srgbClr val="152E52"/>
                </a:solidFill>
                <a:latin typeface="微软雅黑" panose="020B0503020204020204" pitchFamily="34" charset="-122"/>
              </a:rPr>
              <a:t>Installation</a:t>
            </a:r>
            <a:endParaRPr lang="zh-CN" altLang="en-US" sz="2800" b="1" dirty="0">
              <a:solidFill>
                <a:srgbClr val="152E52"/>
              </a:solidFill>
              <a:latin typeface="微软雅黑" panose="020B0503020204020204" pitchFamily="34" charset="-122"/>
            </a:endParaRPr>
          </a:p>
        </p:txBody>
      </p:sp>
      <p:sp>
        <p:nvSpPr>
          <p:cNvPr id="12" name="文本框 12"/>
          <p:cNvSpPr txBox="1"/>
          <p:nvPr/>
        </p:nvSpPr>
        <p:spPr>
          <a:xfrm>
            <a:off x="0" y="606425"/>
            <a:ext cx="1973263" cy="398780"/>
          </a:xfrm>
          <a:prstGeom prst="rect">
            <a:avLst/>
          </a:prstGeom>
          <a:noFill/>
          <a:ln w="9525">
            <a:noFill/>
          </a:ln>
        </p:spPr>
        <p:txBody>
          <a:bodyPr>
            <a:spAutoFit/>
          </a:bodyPr>
          <a:lstStyle/>
          <a:p>
            <a:pPr algn="ctr"/>
            <a:r>
              <a:rPr lang="en-US" altLang="zh-CN" sz="2000" b="1" dirty="0" smtClean="0">
                <a:solidFill>
                  <a:srgbClr val="152E52"/>
                </a:solidFill>
                <a:latin typeface="微软雅黑" panose="020B0503020204020204" pitchFamily="34" charset="-122"/>
              </a:rPr>
              <a:t>Installation</a:t>
            </a:r>
            <a:endParaRPr lang="zh-CN" altLang="en-US" sz="2000" b="1" dirty="0">
              <a:solidFill>
                <a:srgbClr val="152E52"/>
              </a:solidFill>
              <a:latin typeface="微软雅黑" panose="020B0503020204020204" pitchFamily="34" charset="-122"/>
            </a:endParaRPr>
          </a:p>
        </p:txBody>
      </p:sp>
      <p:pic>
        <p:nvPicPr>
          <p:cNvPr id="7" name="Picture 115"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06" y="5022057"/>
            <a:ext cx="224948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p:nvCxnSpPr>
        <p:spPr>
          <a:xfrm>
            <a:off x="5087938" y="3076575"/>
            <a:ext cx="0" cy="144462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447800" y="4479925"/>
            <a:ext cx="7546975" cy="2222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466850" y="4479925"/>
            <a:ext cx="0" cy="61436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886200" y="4518025"/>
            <a:ext cx="0" cy="615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494463" y="4518025"/>
            <a:ext cx="0" cy="615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994775" y="4506913"/>
            <a:ext cx="0" cy="6381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pic>
        <p:nvPicPr>
          <p:cNvPr id="26" name="Picture 2" descr="D:\实验项目\2.MH4蓄热项目\蓄热外机\5.蓄热模块照片\0D1A7020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7138" y="4655483"/>
            <a:ext cx="2904118" cy="19361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5"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83" y="5022057"/>
            <a:ext cx="224948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5"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338" y="5022057"/>
            <a:ext cx="224948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1318" y="1220622"/>
            <a:ext cx="3353240" cy="2302550"/>
          </a:xfrm>
          <a:prstGeom prst="rect">
            <a:avLst/>
          </a:prstGeom>
        </p:spPr>
      </p:pic>
    </p:spTree>
    <p:extLst>
      <p:ext uri="{BB962C8B-B14F-4D97-AF65-F5344CB8AC3E}">
        <p14:creationId xmlns:p14="http://schemas.microsoft.com/office/powerpoint/2010/main" val="291148787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文本框 11"/>
          <p:cNvSpPr txBox="1"/>
          <p:nvPr/>
        </p:nvSpPr>
        <p:spPr>
          <a:xfrm>
            <a:off x="2266995" y="344815"/>
            <a:ext cx="7054396" cy="523220"/>
          </a:xfrm>
          <a:prstGeom prst="rect">
            <a:avLst/>
          </a:prstGeom>
          <a:noFill/>
          <a:ln w="9525">
            <a:noFill/>
          </a:ln>
        </p:spPr>
        <p:txBody>
          <a:bodyPr wrap="square">
            <a:spAutoFit/>
          </a:bodyPr>
          <a:lstStyle/>
          <a:p>
            <a:r>
              <a:rPr lang="en-US" altLang="zh-CN" sz="2800" b="1" dirty="0">
                <a:solidFill>
                  <a:srgbClr val="152E52"/>
                </a:solidFill>
                <a:latin typeface="微软雅黑" panose="020B0503020204020204" pitchFamily="34" charset="-122"/>
              </a:rPr>
              <a:t>Outline Dimension</a:t>
            </a:r>
            <a:endParaRPr lang="zh-CN" altLang="en-US" sz="2800" b="1" dirty="0">
              <a:solidFill>
                <a:srgbClr val="152E52"/>
              </a:solidFill>
              <a:latin typeface="微软雅黑"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2835193622"/>
              </p:ext>
            </p:extLst>
          </p:nvPr>
        </p:nvGraphicFramePr>
        <p:xfrm>
          <a:off x="1383076" y="5487516"/>
          <a:ext cx="8370524" cy="849784"/>
        </p:xfrm>
        <a:graphic>
          <a:graphicData uri="http://schemas.openxmlformats.org/drawingml/2006/table">
            <a:tbl>
              <a:tblPr>
                <a:tableStyleId>{16D9F66E-5EB9-4882-86FB-DCBF35E3C3E4}</a:tableStyleId>
              </a:tblPr>
              <a:tblGrid>
                <a:gridCol w="1592391"/>
                <a:gridCol w="1355853"/>
                <a:gridCol w="1355853"/>
                <a:gridCol w="1355853"/>
                <a:gridCol w="1355853"/>
                <a:gridCol w="1354721"/>
              </a:tblGrid>
              <a:tr h="382712">
                <a:tc>
                  <a:txBody>
                    <a:bodyPr/>
                    <a:lstStyle/>
                    <a:p>
                      <a:pPr marL="0" indent="127000" algn="ctr" defTabSz="914400" rtl="0" eaLnBrk="1" fontAlgn="ctr" latinLnBrk="0" hangingPunct="1">
                        <a:lnSpc>
                          <a:spcPts val="1100"/>
                        </a:lnSpc>
                        <a:spcBef>
                          <a:spcPts val="285"/>
                        </a:spcBef>
                        <a:spcAft>
                          <a:spcPts val="0"/>
                        </a:spcAft>
                      </a:pPr>
                      <a:r>
                        <a:rPr lang="en-US" altLang="zh-CN" sz="1600" kern="1200" dirty="0" smtClean="0">
                          <a:solidFill>
                            <a:srgbClr val="373737"/>
                          </a:solidFill>
                          <a:effectLst/>
                          <a:latin typeface="Times New Roman" pitchFamily="18" charset="0"/>
                          <a:ea typeface="+mn-ea"/>
                          <a:cs typeface="Times New Roman" pitchFamily="18" charset="0"/>
                        </a:rPr>
                        <a:t>Model</a:t>
                      </a:r>
                      <a:endParaRPr lang="zh-CN" sz="1600" kern="1200" dirty="0">
                        <a:solidFill>
                          <a:srgbClr val="373737"/>
                        </a:solidFill>
                        <a:effectLst/>
                        <a:latin typeface="Times New Roman" pitchFamily="18" charset="0"/>
                        <a:ea typeface="+mn-ea"/>
                        <a:cs typeface="Times New Roman" pitchFamily="18" charset="0"/>
                      </a:endParaRPr>
                    </a:p>
                  </a:txBody>
                  <a:tcPr marL="68580" marR="68580" marT="0" marB="0" anchor="ctr">
                    <a:solidFill>
                      <a:schemeClr val="accent1"/>
                    </a:solidFill>
                  </a:tcPr>
                </a:tc>
                <a:tc>
                  <a:txBody>
                    <a:bodyPr/>
                    <a:lstStyle/>
                    <a:p>
                      <a:pPr indent="127000" algn="ctr" fontAlgn="ctr">
                        <a:lnSpc>
                          <a:spcPts val="1100"/>
                        </a:lnSpc>
                        <a:spcBef>
                          <a:spcPts val="285"/>
                        </a:spcBef>
                        <a:spcAft>
                          <a:spcPts val="0"/>
                        </a:spcAft>
                      </a:pPr>
                      <a:r>
                        <a:rPr lang="en-US" altLang="zh-CN" sz="1600" kern="100" dirty="0" smtClean="0">
                          <a:solidFill>
                            <a:srgbClr val="373737"/>
                          </a:solidFill>
                          <a:effectLst/>
                          <a:latin typeface="Times New Roman" pitchFamily="18" charset="0"/>
                          <a:ea typeface="宋体"/>
                          <a:cs typeface="Times New Roman" pitchFamily="18" charset="0"/>
                        </a:rPr>
                        <a:t>A</a:t>
                      </a:r>
                      <a:endParaRPr lang="zh-CN" sz="1600" kern="100" dirty="0">
                        <a:solidFill>
                          <a:srgbClr val="373737"/>
                        </a:solidFill>
                        <a:effectLst/>
                        <a:latin typeface="Times New Roman" pitchFamily="18" charset="0"/>
                        <a:ea typeface="宋体"/>
                        <a:cs typeface="Times New Roman" pitchFamily="18" charset="0"/>
                      </a:endParaRPr>
                    </a:p>
                  </a:txBody>
                  <a:tcPr marL="68580" marR="68580" marT="0" marB="0" anchor="ctr">
                    <a:solidFill>
                      <a:schemeClr val="accent1"/>
                    </a:solidFill>
                  </a:tcPr>
                </a:tc>
                <a:tc>
                  <a:txBody>
                    <a:bodyPr/>
                    <a:lstStyle/>
                    <a:p>
                      <a:pPr indent="127000" algn="ctr" fontAlgn="ctr">
                        <a:lnSpc>
                          <a:spcPts val="1100"/>
                        </a:lnSpc>
                        <a:spcBef>
                          <a:spcPts val="285"/>
                        </a:spcBef>
                        <a:spcAft>
                          <a:spcPts val="0"/>
                        </a:spcAft>
                      </a:pPr>
                      <a:r>
                        <a:rPr lang="en-US" altLang="zh-CN" sz="1600" kern="100" dirty="0" smtClean="0">
                          <a:solidFill>
                            <a:srgbClr val="373737"/>
                          </a:solidFill>
                          <a:effectLst/>
                          <a:latin typeface="Times New Roman" pitchFamily="18" charset="0"/>
                          <a:ea typeface="宋体"/>
                          <a:cs typeface="Times New Roman" pitchFamily="18" charset="0"/>
                        </a:rPr>
                        <a:t>B</a:t>
                      </a:r>
                      <a:endParaRPr lang="zh-CN" sz="1600" kern="100" dirty="0">
                        <a:solidFill>
                          <a:srgbClr val="373737"/>
                        </a:solidFill>
                        <a:effectLst/>
                        <a:latin typeface="Times New Roman" pitchFamily="18" charset="0"/>
                        <a:ea typeface="宋体"/>
                        <a:cs typeface="Times New Roman" pitchFamily="18" charset="0"/>
                      </a:endParaRPr>
                    </a:p>
                  </a:txBody>
                  <a:tcPr marL="68580" marR="68580" marT="0" marB="0" anchor="ctr">
                    <a:solidFill>
                      <a:schemeClr val="accent1"/>
                    </a:solidFill>
                  </a:tcPr>
                </a:tc>
                <a:tc>
                  <a:txBody>
                    <a:bodyPr/>
                    <a:lstStyle/>
                    <a:p>
                      <a:pPr indent="127000" algn="ctr" fontAlgn="ctr">
                        <a:lnSpc>
                          <a:spcPts val="1100"/>
                        </a:lnSpc>
                        <a:spcBef>
                          <a:spcPts val="285"/>
                        </a:spcBef>
                        <a:spcAft>
                          <a:spcPts val="0"/>
                        </a:spcAft>
                      </a:pPr>
                      <a:r>
                        <a:rPr lang="en-US" altLang="zh-CN" sz="1600" kern="100" dirty="0" smtClean="0">
                          <a:solidFill>
                            <a:srgbClr val="373737"/>
                          </a:solidFill>
                          <a:effectLst/>
                          <a:latin typeface="Times New Roman" pitchFamily="18" charset="0"/>
                          <a:ea typeface="宋体"/>
                          <a:cs typeface="Times New Roman" pitchFamily="18" charset="0"/>
                        </a:rPr>
                        <a:t>C</a:t>
                      </a:r>
                      <a:endParaRPr lang="zh-CN" sz="1600" kern="100" dirty="0">
                        <a:solidFill>
                          <a:srgbClr val="373737"/>
                        </a:solidFill>
                        <a:effectLst/>
                        <a:latin typeface="Times New Roman" pitchFamily="18" charset="0"/>
                        <a:ea typeface="宋体"/>
                        <a:cs typeface="Times New Roman" pitchFamily="18" charset="0"/>
                      </a:endParaRPr>
                    </a:p>
                  </a:txBody>
                  <a:tcPr marL="68580" marR="68580" marT="0" marB="0" anchor="ctr">
                    <a:solidFill>
                      <a:schemeClr val="accent1"/>
                    </a:solidFill>
                  </a:tcPr>
                </a:tc>
                <a:tc>
                  <a:txBody>
                    <a:bodyPr/>
                    <a:lstStyle/>
                    <a:p>
                      <a:pPr indent="127000" algn="ctr" fontAlgn="ctr">
                        <a:lnSpc>
                          <a:spcPts val="1100"/>
                        </a:lnSpc>
                        <a:spcBef>
                          <a:spcPts val="285"/>
                        </a:spcBef>
                        <a:spcAft>
                          <a:spcPts val="0"/>
                        </a:spcAft>
                      </a:pPr>
                      <a:r>
                        <a:rPr lang="en-US" altLang="zh-CN" sz="1600" kern="100" dirty="0" smtClean="0">
                          <a:solidFill>
                            <a:srgbClr val="373737"/>
                          </a:solidFill>
                          <a:effectLst/>
                          <a:latin typeface="Times New Roman" pitchFamily="18" charset="0"/>
                          <a:ea typeface="宋体"/>
                          <a:cs typeface="Times New Roman" pitchFamily="18" charset="0"/>
                        </a:rPr>
                        <a:t>D</a:t>
                      </a:r>
                      <a:endParaRPr lang="zh-CN" sz="1600" kern="100" dirty="0">
                        <a:solidFill>
                          <a:srgbClr val="373737"/>
                        </a:solidFill>
                        <a:effectLst/>
                        <a:latin typeface="Times New Roman" pitchFamily="18" charset="0"/>
                        <a:ea typeface="宋体"/>
                        <a:cs typeface="Times New Roman" pitchFamily="18" charset="0"/>
                      </a:endParaRPr>
                    </a:p>
                  </a:txBody>
                  <a:tcPr marL="68580" marR="68580" marT="0" marB="0" anchor="ctr">
                    <a:solidFill>
                      <a:schemeClr val="accent1"/>
                    </a:solidFill>
                  </a:tcPr>
                </a:tc>
                <a:tc>
                  <a:txBody>
                    <a:bodyPr/>
                    <a:lstStyle/>
                    <a:p>
                      <a:pPr indent="127000" algn="ctr" fontAlgn="ctr">
                        <a:lnSpc>
                          <a:spcPts val="1100"/>
                        </a:lnSpc>
                        <a:spcBef>
                          <a:spcPts val="285"/>
                        </a:spcBef>
                        <a:spcAft>
                          <a:spcPts val="0"/>
                        </a:spcAft>
                      </a:pPr>
                      <a:r>
                        <a:rPr lang="en-US" altLang="zh-CN" sz="1600" kern="100" dirty="0" smtClean="0">
                          <a:solidFill>
                            <a:srgbClr val="373737"/>
                          </a:solidFill>
                          <a:effectLst/>
                          <a:latin typeface="Times New Roman" pitchFamily="18" charset="0"/>
                          <a:ea typeface="宋体"/>
                          <a:cs typeface="Times New Roman" pitchFamily="18" charset="0"/>
                        </a:rPr>
                        <a:t>E</a:t>
                      </a:r>
                      <a:endParaRPr lang="zh-CN" sz="1600" kern="100" dirty="0">
                        <a:solidFill>
                          <a:srgbClr val="373737"/>
                        </a:solidFill>
                        <a:effectLst/>
                        <a:latin typeface="Times New Roman" pitchFamily="18" charset="0"/>
                        <a:ea typeface="宋体"/>
                        <a:cs typeface="Times New Roman" pitchFamily="18" charset="0"/>
                      </a:endParaRPr>
                    </a:p>
                  </a:txBody>
                  <a:tcPr marL="68580" marR="68580" marT="0" marB="0" anchor="ctr">
                    <a:solidFill>
                      <a:schemeClr val="accent1"/>
                    </a:solidFill>
                  </a:tcPr>
                </a:tc>
              </a:tr>
              <a:tr h="467072">
                <a:tc>
                  <a:txBody>
                    <a:bodyPr/>
                    <a:lstStyle/>
                    <a:p>
                      <a:pPr indent="127000" algn="ctr" fontAlgn="ctr">
                        <a:lnSpc>
                          <a:spcPts val="1100"/>
                        </a:lnSpc>
                        <a:spcBef>
                          <a:spcPts val="285"/>
                        </a:spcBef>
                        <a:spcAft>
                          <a:spcPts val="0"/>
                        </a:spcAft>
                      </a:pPr>
                      <a:r>
                        <a:rPr lang="en-US" altLang="zh-CN" sz="1600" kern="1200" dirty="0" smtClean="0">
                          <a:solidFill>
                            <a:srgbClr val="373737"/>
                          </a:solidFill>
                          <a:effectLst/>
                          <a:latin typeface="Times New Roman" pitchFamily="18" charset="0"/>
                          <a:ea typeface="+mn-ea"/>
                          <a:cs typeface="Times New Roman" pitchFamily="18" charset="0"/>
                        </a:rPr>
                        <a:t>XRZ180L/A-T</a:t>
                      </a:r>
                    </a:p>
                  </a:txBody>
                  <a:tcPr marL="68580" marR="68580" marT="0" marB="0" anchor="ctr"/>
                </a:tc>
                <a:tc>
                  <a:txBody>
                    <a:bodyPr/>
                    <a:lstStyle/>
                    <a:p>
                      <a:pPr indent="127000" algn="ctr" fontAlgn="ctr">
                        <a:lnSpc>
                          <a:spcPts val="1100"/>
                        </a:lnSpc>
                        <a:spcBef>
                          <a:spcPts val="285"/>
                        </a:spcBef>
                        <a:spcAft>
                          <a:spcPts val="0"/>
                        </a:spcAft>
                      </a:pPr>
                      <a:r>
                        <a:rPr lang="en-US" altLang="zh-CN" sz="1600" kern="100" dirty="0" smtClean="0">
                          <a:solidFill>
                            <a:srgbClr val="373737"/>
                          </a:solidFill>
                          <a:effectLst/>
                          <a:latin typeface="Times New Roman" pitchFamily="18" charset="0"/>
                          <a:ea typeface="宋体"/>
                          <a:cs typeface="Times New Roman" pitchFamily="18" charset="0"/>
                        </a:rPr>
                        <a:t>780</a:t>
                      </a:r>
                      <a:endParaRPr lang="zh-CN" sz="1600" kern="100" dirty="0">
                        <a:solidFill>
                          <a:srgbClr val="373737"/>
                        </a:solidFill>
                        <a:effectLst/>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ts val="1100"/>
                        </a:lnSpc>
                        <a:spcBef>
                          <a:spcPts val="285"/>
                        </a:spcBef>
                        <a:spcAft>
                          <a:spcPts val="0"/>
                        </a:spcAft>
                      </a:pPr>
                      <a:r>
                        <a:rPr lang="en-US" altLang="zh-CN" sz="1600" kern="100" dirty="0" smtClean="0">
                          <a:solidFill>
                            <a:srgbClr val="373737"/>
                          </a:solidFill>
                          <a:effectLst/>
                          <a:latin typeface="Times New Roman" pitchFamily="18" charset="0"/>
                          <a:ea typeface="宋体"/>
                          <a:cs typeface="Times New Roman" pitchFamily="18" charset="0"/>
                        </a:rPr>
                        <a:t>364</a:t>
                      </a:r>
                      <a:endParaRPr lang="zh-CN" sz="1600" kern="100" dirty="0">
                        <a:solidFill>
                          <a:srgbClr val="373737"/>
                        </a:solidFill>
                        <a:effectLst/>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ts val="1100"/>
                        </a:lnSpc>
                        <a:spcBef>
                          <a:spcPts val="285"/>
                        </a:spcBef>
                        <a:spcAft>
                          <a:spcPts val="0"/>
                        </a:spcAft>
                      </a:pPr>
                      <a:r>
                        <a:rPr lang="en-US" altLang="zh-CN" sz="1600" kern="100" dirty="0" smtClean="0">
                          <a:solidFill>
                            <a:srgbClr val="373737"/>
                          </a:solidFill>
                          <a:effectLst/>
                          <a:latin typeface="Times New Roman" pitchFamily="18" charset="0"/>
                          <a:ea typeface="宋体"/>
                          <a:cs typeface="Times New Roman" pitchFamily="18" charset="0"/>
                        </a:rPr>
                        <a:t>730</a:t>
                      </a:r>
                      <a:endParaRPr lang="zh-CN" sz="1600" kern="100" dirty="0">
                        <a:solidFill>
                          <a:srgbClr val="373737"/>
                        </a:solidFill>
                        <a:effectLst/>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ts val="1100"/>
                        </a:lnSpc>
                        <a:spcBef>
                          <a:spcPts val="285"/>
                        </a:spcBef>
                        <a:spcAft>
                          <a:spcPts val="0"/>
                        </a:spcAft>
                      </a:pPr>
                      <a:r>
                        <a:rPr lang="en-US" altLang="zh-CN" sz="1600" kern="100" dirty="0" smtClean="0">
                          <a:solidFill>
                            <a:srgbClr val="373737"/>
                          </a:solidFill>
                          <a:effectLst/>
                          <a:latin typeface="Times New Roman" pitchFamily="18" charset="0"/>
                          <a:ea typeface="宋体"/>
                          <a:cs typeface="Times New Roman" pitchFamily="18" charset="0"/>
                        </a:rPr>
                        <a:t>220</a:t>
                      </a:r>
                      <a:endParaRPr lang="zh-CN" sz="1600" kern="100" dirty="0">
                        <a:solidFill>
                          <a:srgbClr val="373737"/>
                        </a:solidFill>
                        <a:effectLst/>
                        <a:latin typeface="Times New Roman" pitchFamily="18" charset="0"/>
                        <a:ea typeface="宋体"/>
                        <a:cs typeface="Times New Roman" pitchFamily="18" charset="0"/>
                      </a:endParaRPr>
                    </a:p>
                  </a:txBody>
                  <a:tcPr marL="68580" marR="68580" marT="0" marB="0" anchor="ctr"/>
                </a:tc>
                <a:tc>
                  <a:txBody>
                    <a:bodyPr/>
                    <a:lstStyle/>
                    <a:p>
                      <a:pPr indent="127000" algn="ctr" fontAlgn="ctr">
                        <a:lnSpc>
                          <a:spcPts val="1100"/>
                        </a:lnSpc>
                        <a:spcBef>
                          <a:spcPts val="285"/>
                        </a:spcBef>
                        <a:spcAft>
                          <a:spcPts val="0"/>
                        </a:spcAft>
                      </a:pPr>
                      <a:r>
                        <a:rPr lang="en-US" altLang="zh-CN" sz="1600" kern="100" dirty="0" smtClean="0">
                          <a:solidFill>
                            <a:srgbClr val="373737"/>
                          </a:solidFill>
                          <a:effectLst/>
                          <a:latin typeface="Times New Roman" pitchFamily="18" charset="0"/>
                          <a:ea typeface="宋体"/>
                          <a:cs typeface="Times New Roman" pitchFamily="18" charset="0"/>
                        </a:rPr>
                        <a:t>450</a:t>
                      </a:r>
                      <a:endParaRPr lang="zh-CN" sz="1600" kern="100" dirty="0">
                        <a:solidFill>
                          <a:srgbClr val="373737"/>
                        </a:solidFill>
                        <a:effectLst/>
                        <a:latin typeface="Times New Roman" pitchFamily="18" charset="0"/>
                        <a:ea typeface="宋体"/>
                        <a:cs typeface="Times New Roman" pitchFamily="18" charset="0"/>
                      </a:endParaRPr>
                    </a:p>
                  </a:txBody>
                  <a:tcPr marL="68580" marR="68580" marT="0" marB="0" anchor="ctr"/>
                </a:tc>
              </a:tr>
            </a:tbl>
          </a:graphicData>
        </a:graphic>
      </p:graphicFrame>
      <p:sp>
        <p:nvSpPr>
          <p:cNvPr id="10" name="TextBox 9"/>
          <p:cNvSpPr txBox="1"/>
          <p:nvPr/>
        </p:nvSpPr>
        <p:spPr>
          <a:xfrm>
            <a:off x="7356500" y="1347780"/>
            <a:ext cx="1107996" cy="369332"/>
          </a:xfrm>
          <a:prstGeom prst="rect">
            <a:avLst/>
          </a:prstGeom>
          <a:noFill/>
        </p:spPr>
        <p:txBody>
          <a:bodyPr wrap="none" rtlCol="0">
            <a:spAutoFit/>
          </a:bodyPr>
          <a:lstStyle/>
          <a:p>
            <a:r>
              <a:rPr lang="zh-CN" altLang="zh-CN" dirty="0">
                <a:solidFill>
                  <a:srgbClr val="0000FF"/>
                </a:solidFill>
              </a:rPr>
              <a:t>Unit: </a:t>
            </a:r>
            <a:r>
              <a:rPr lang="zh-CN" altLang="zh-CN" dirty="0" smtClean="0">
                <a:solidFill>
                  <a:srgbClr val="0000FF"/>
                </a:solidFill>
              </a:rPr>
              <a:t>mm</a:t>
            </a:r>
            <a:endParaRPr lang="en-US" altLang="zh-CN" dirty="0">
              <a:solidFill>
                <a:srgbClr val="0000FF"/>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120" y="1710100"/>
            <a:ext cx="4989969" cy="356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2"/>
          <p:cNvSpPr txBox="1"/>
          <p:nvPr/>
        </p:nvSpPr>
        <p:spPr>
          <a:xfrm>
            <a:off x="0" y="606425"/>
            <a:ext cx="1973263" cy="398780"/>
          </a:xfrm>
          <a:prstGeom prst="rect">
            <a:avLst/>
          </a:prstGeom>
          <a:noFill/>
          <a:ln w="9525">
            <a:noFill/>
          </a:ln>
        </p:spPr>
        <p:txBody>
          <a:bodyPr>
            <a:spAutoFit/>
          </a:bodyPr>
          <a:lstStyle/>
          <a:p>
            <a:pPr algn="ctr"/>
            <a:r>
              <a:rPr lang="en-US" altLang="zh-CN" sz="2000" b="1" dirty="0" smtClean="0">
                <a:solidFill>
                  <a:srgbClr val="152E52"/>
                </a:solidFill>
                <a:latin typeface="微软雅黑" panose="020B0503020204020204" pitchFamily="34" charset="-122"/>
              </a:rPr>
              <a:t>Installation</a:t>
            </a:r>
            <a:endParaRPr lang="zh-CN" altLang="en-US" sz="2000" b="1" dirty="0">
              <a:solidFill>
                <a:srgbClr val="152E52"/>
              </a:solidFill>
              <a:latin typeface="微软雅黑" panose="020B0503020204020204" pitchFamily="34" charset="-122"/>
            </a:endParaRPr>
          </a:p>
        </p:txBody>
      </p:sp>
    </p:spTree>
    <p:extLst>
      <p:ext uri="{BB962C8B-B14F-4D97-AF65-F5344CB8AC3E}">
        <p14:creationId xmlns:p14="http://schemas.microsoft.com/office/powerpoint/2010/main" val="170189201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87575" y="430530"/>
            <a:ext cx="9180195" cy="954107"/>
          </a:xfrm>
          <a:prstGeom prst="rect">
            <a:avLst/>
          </a:prstGeom>
          <a:noFill/>
        </p:spPr>
        <p:txBody>
          <a:bodyPr wrap="square" rtlCol="0">
            <a:spAutoFit/>
          </a:bodyPr>
          <a:lstStyle/>
          <a:p>
            <a:r>
              <a:rPr lang="en-US" altLang="zh-CN" sz="2800" b="1" dirty="0" smtClean="0">
                <a:solidFill>
                  <a:srgbClr val="152E52"/>
                </a:solidFill>
                <a:latin typeface="微软雅黑" panose="020B0503020204020204" pitchFamily="34" charset="-122"/>
              </a:rPr>
              <a:t>Location </a:t>
            </a:r>
            <a:r>
              <a:rPr lang="en-US" altLang="zh-CN" sz="2800" b="1" dirty="0">
                <a:solidFill>
                  <a:srgbClr val="152E52"/>
                </a:solidFill>
                <a:latin typeface="微软雅黑" panose="020B0503020204020204" pitchFamily="34" charset="-122"/>
              </a:rPr>
              <a:t>for Installation</a:t>
            </a:r>
            <a:endParaRPr lang="zh-CN" altLang="zh-CN" sz="2800" b="1" dirty="0">
              <a:solidFill>
                <a:srgbClr val="152E52"/>
              </a:solidFill>
              <a:latin typeface="微软雅黑" panose="020B0503020204020204" pitchFamily="34" charset="-122"/>
            </a:endParaRPr>
          </a:p>
          <a:p>
            <a:endParaRPr lang="zh-CN" altLang="en-US" sz="2800" b="1" dirty="0">
              <a:solidFill>
                <a:srgbClr val="152E52"/>
              </a:solidFill>
              <a:latin typeface="微软雅黑" panose="020B0503020204020204" pitchFamily="34" charset="-122"/>
            </a:endParaRPr>
          </a:p>
        </p:txBody>
      </p:sp>
      <p:sp>
        <p:nvSpPr>
          <p:cNvPr id="4" name="文本框 3"/>
          <p:cNvSpPr txBox="1"/>
          <p:nvPr/>
        </p:nvSpPr>
        <p:spPr>
          <a:xfrm>
            <a:off x="220718" y="621447"/>
            <a:ext cx="1706508" cy="675640"/>
          </a:xfrm>
          <a:prstGeom prst="rect">
            <a:avLst/>
          </a:prstGeom>
          <a:noFill/>
        </p:spPr>
        <p:txBody>
          <a:bodyPr wrap="square" rtlCol="0">
            <a:spAutoFit/>
          </a:bodyPr>
          <a:lstStyle/>
          <a:p>
            <a:r>
              <a:rPr lang="en-US" altLang="zh-CN" sz="2000" b="1" dirty="0" smtClean="0">
                <a:solidFill>
                  <a:srgbClr val="152E52"/>
                </a:solidFill>
                <a:latin typeface="微软雅黑" panose="020B0503020204020204" pitchFamily="34" charset="-122"/>
                <a:sym typeface="+mn-ea"/>
              </a:rPr>
              <a:t>Installation</a:t>
            </a:r>
            <a:endParaRPr lang="zh-CN" altLang="en-US" b="1" dirty="0">
              <a:solidFill>
                <a:srgbClr val="152E52"/>
              </a:solidFill>
              <a:latin typeface="微软雅黑" panose="020B0503020204020204" pitchFamily="34" charset="-122"/>
            </a:endParaRPr>
          </a:p>
          <a:p>
            <a:endParaRPr lang="zh-CN" altLang="en-US" dirty="0"/>
          </a:p>
        </p:txBody>
      </p:sp>
      <p:sp>
        <p:nvSpPr>
          <p:cNvPr id="5" name="文本框 4"/>
          <p:cNvSpPr txBox="1"/>
          <p:nvPr/>
        </p:nvSpPr>
        <p:spPr>
          <a:xfrm>
            <a:off x="457200" y="1389655"/>
            <a:ext cx="11734799" cy="2308324"/>
          </a:xfrm>
          <a:prstGeom prst="rect">
            <a:avLst/>
          </a:prstGeom>
          <a:noFill/>
        </p:spPr>
        <p:txBody>
          <a:bodyPr wrap="square" rtlCol="0">
            <a:spAutoFit/>
          </a:bodyPr>
          <a:lstStyle/>
          <a:p>
            <a:pPr marL="342900" indent="-342900">
              <a:buFont typeface="+mj-ea"/>
              <a:buAutoNum type="circleNumDbPlain"/>
            </a:pPr>
            <a:r>
              <a:rPr lang="en-US" altLang="zh-CN" sz="1600" dirty="0">
                <a:latin typeface="+mn-ea"/>
                <a:ea typeface="+mn-ea"/>
                <a:cs typeface="+mn-ea"/>
              </a:rPr>
              <a:t>The top holder must be strong enough to support unit's weight.</a:t>
            </a:r>
            <a:endParaRPr lang="zh-CN" altLang="zh-CN" sz="1600" dirty="0">
              <a:latin typeface="+mn-ea"/>
              <a:ea typeface="+mn-ea"/>
              <a:cs typeface="+mn-ea"/>
            </a:endParaRPr>
          </a:p>
          <a:p>
            <a:pPr marL="342900" lvl="0" indent="-342900">
              <a:buFont typeface="+mj-ea"/>
              <a:buAutoNum type="circleNumDbPlain"/>
            </a:pPr>
            <a:r>
              <a:rPr lang="en-US" altLang="zh-CN" sz="1600" dirty="0">
                <a:latin typeface="+mn-ea"/>
                <a:ea typeface="+mn-ea"/>
                <a:cs typeface="+mn-ea"/>
              </a:rPr>
              <a:t>In order to make sure the space for maintenance, please install the heat storage module according to the dimension described below.</a:t>
            </a:r>
            <a:endParaRPr lang="zh-CN" altLang="zh-CN" sz="1600" dirty="0">
              <a:latin typeface="+mn-ea"/>
              <a:ea typeface="+mn-ea"/>
              <a:cs typeface="+mn-ea"/>
            </a:endParaRPr>
          </a:p>
          <a:p>
            <a:pPr marL="342900" lvl="0" indent="-342900">
              <a:buFont typeface="+mj-ea"/>
              <a:buAutoNum type="circleNumDbPlain"/>
            </a:pPr>
            <a:r>
              <a:rPr lang="en-US" altLang="zh-CN" sz="1600" dirty="0">
                <a:latin typeface="+mn-ea"/>
                <a:ea typeface="+mn-ea"/>
                <a:cs typeface="+mn-ea"/>
              </a:rPr>
              <a:t>Keep the unit away from heating source, inflammable gas or smoke.</a:t>
            </a:r>
            <a:endParaRPr lang="zh-CN" altLang="zh-CN" sz="1600" dirty="0">
              <a:latin typeface="+mn-ea"/>
              <a:ea typeface="+mn-ea"/>
              <a:cs typeface="+mn-ea"/>
            </a:endParaRPr>
          </a:p>
          <a:p>
            <a:pPr marL="342900" lvl="0" indent="-342900">
              <a:buFont typeface="+mj-ea"/>
              <a:buAutoNum type="circleNumDbPlain"/>
            </a:pPr>
            <a:r>
              <a:rPr lang="en-US" altLang="zh-CN" sz="1600" dirty="0">
                <a:latin typeface="+mn-ea"/>
                <a:ea typeface="+mn-ea"/>
                <a:cs typeface="+mn-ea"/>
              </a:rPr>
              <a:t>This is a concealed ceiling type unit.</a:t>
            </a:r>
            <a:endParaRPr lang="zh-CN" altLang="zh-CN" sz="1600" dirty="0">
              <a:latin typeface="+mn-ea"/>
              <a:ea typeface="+mn-ea"/>
              <a:cs typeface="+mn-ea"/>
            </a:endParaRPr>
          </a:p>
          <a:p>
            <a:pPr marL="342900" lvl="0" indent="-342900">
              <a:buFont typeface="+mj-ea"/>
              <a:buAutoNum type="circleNumDbPlain"/>
            </a:pPr>
            <a:r>
              <a:rPr lang="en-US" altLang="zh-CN" sz="1600" dirty="0">
                <a:latin typeface="+mn-ea"/>
                <a:ea typeface="+mn-ea"/>
                <a:cs typeface="+mn-ea"/>
              </a:rPr>
              <a:t>Indoor unit, outdoor unit, power cord and electric wire should stay at least 1m from the TV set and radio. Otherwise, these electrical appliances may have image interference and noise (Even if the distance is 1m, when there is strong electric wave, noise may still occur).  </a:t>
            </a:r>
            <a:endParaRPr lang="zh-CN" altLang="zh-CN" sz="1600" dirty="0">
              <a:latin typeface="+mn-ea"/>
              <a:ea typeface="+mn-ea"/>
              <a:cs typeface="+mn-ea"/>
            </a:endParaRPr>
          </a:p>
          <a:p>
            <a:pPr marL="342900" lvl="0" indent="-342900">
              <a:buFont typeface="+mj-ea"/>
              <a:buAutoNum type="circleNumDbPlain"/>
            </a:pPr>
            <a:r>
              <a:rPr lang="en-US" altLang="zh-CN" sz="1600" dirty="0">
                <a:latin typeface="+mn-ea"/>
                <a:ea typeface="+mn-ea"/>
                <a:cs typeface="+mn-ea"/>
              </a:rPr>
              <a:t>The appliance shall not be installed in the laundry.</a:t>
            </a:r>
            <a:endParaRPr lang="zh-CN" altLang="zh-CN" sz="1600" dirty="0">
              <a:latin typeface="+mn-ea"/>
              <a:ea typeface="+mn-ea"/>
              <a:cs typeface="+mn-ea"/>
            </a:endParaRPr>
          </a:p>
        </p:txBody>
      </p:sp>
      <p:pic>
        <p:nvPicPr>
          <p:cNvPr id="3074" name="图片 17" descr="D:\202004\A蓄热模块化项目\出口_蓄热模块安装位置-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5575" y="3984015"/>
            <a:ext cx="5942248" cy="20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464496" y="3614683"/>
            <a:ext cx="1107996" cy="369332"/>
          </a:xfrm>
          <a:prstGeom prst="rect">
            <a:avLst/>
          </a:prstGeom>
          <a:noFill/>
        </p:spPr>
        <p:txBody>
          <a:bodyPr wrap="none" rtlCol="0">
            <a:spAutoFit/>
          </a:bodyPr>
          <a:lstStyle/>
          <a:p>
            <a:r>
              <a:rPr lang="zh-CN" altLang="zh-CN" dirty="0">
                <a:solidFill>
                  <a:srgbClr val="0000FF"/>
                </a:solidFill>
              </a:rPr>
              <a:t>Unit: </a:t>
            </a:r>
            <a:r>
              <a:rPr lang="zh-CN" altLang="zh-CN" dirty="0" smtClean="0">
                <a:solidFill>
                  <a:srgbClr val="0000FF"/>
                </a:solidFill>
              </a:rPr>
              <a:t>mm</a:t>
            </a:r>
            <a:endParaRPr lang="en-US" altLang="zh-CN"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87575" y="430530"/>
            <a:ext cx="9180195" cy="1384995"/>
          </a:xfrm>
          <a:prstGeom prst="rect">
            <a:avLst/>
          </a:prstGeom>
          <a:noFill/>
        </p:spPr>
        <p:txBody>
          <a:bodyPr wrap="square" rtlCol="0">
            <a:spAutoFit/>
          </a:bodyPr>
          <a:lstStyle/>
          <a:p>
            <a:pPr lvl="0"/>
            <a:r>
              <a:rPr lang="en-US" altLang="zh-CN" sz="2800" b="1" dirty="0">
                <a:solidFill>
                  <a:srgbClr val="152E52"/>
                </a:solidFill>
                <a:latin typeface="微软雅黑" panose="020B0503020204020204" pitchFamily="34" charset="-122"/>
              </a:rPr>
              <a:t>Malfunction Codes of IDU</a:t>
            </a:r>
          </a:p>
          <a:p>
            <a:endParaRPr lang="zh-CN" altLang="zh-CN" sz="2800" b="1" dirty="0">
              <a:solidFill>
                <a:srgbClr val="152E52"/>
              </a:solidFill>
              <a:latin typeface="微软雅黑" panose="020B0503020204020204" pitchFamily="34" charset="-122"/>
            </a:endParaRPr>
          </a:p>
          <a:p>
            <a:endParaRPr lang="zh-CN" altLang="en-US" sz="2800" b="1" dirty="0">
              <a:solidFill>
                <a:srgbClr val="152E52"/>
              </a:solidFill>
              <a:latin typeface="微软雅黑" panose="020B0503020204020204" pitchFamily="34" charset="-122"/>
            </a:endParaRPr>
          </a:p>
        </p:txBody>
      </p:sp>
      <p:sp>
        <p:nvSpPr>
          <p:cNvPr id="4" name="文本框 3"/>
          <p:cNvSpPr txBox="1"/>
          <p:nvPr/>
        </p:nvSpPr>
        <p:spPr>
          <a:xfrm>
            <a:off x="220718" y="621447"/>
            <a:ext cx="1706508" cy="675640"/>
          </a:xfrm>
          <a:prstGeom prst="rect">
            <a:avLst/>
          </a:prstGeom>
          <a:noFill/>
        </p:spPr>
        <p:txBody>
          <a:bodyPr wrap="square" rtlCol="0">
            <a:spAutoFit/>
          </a:bodyPr>
          <a:lstStyle/>
          <a:p>
            <a:r>
              <a:rPr lang="en-US" altLang="zh-CN" sz="2000" b="1" dirty="0" smtClean="0">
                <a:solidFill>
                  <a:srgbClr val="152E52"/>
                </a:solidFill>
                <a:latin typeface="微软雅黑" panose="020B0503020204020204" pitchFamily="34" charset="-122"/>
                <a:sym typeface="+mn-ea"/>
              </a:rPr>
              <a:t>Installation</a:t>
            </a:r>
            <a:endParaRPr lang="zh-CN" altLang="en-US" b="1" dirty="0">
              <a:solidFill>
                <a:srgbClr val="152E52"/>
              </a:solidFill>
              <a:latin typeface="微软雅黑" panose="020B0503020204020204" pitchFamily="34" charset="-122"/>
            </a:endParaRPr>
          </a:p>
          <a:p>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623583621"/>
              </p:ext>
            </p:extLst>
          </p:nvPr>
        </p:nvGraphicFramePr>
        <p:xfrm>
          <a:off x="394970" y="1815525"/>
          <a:ext cx="11149330" cy="3569274"/>
        </p:xfrm>
        <a:graphic>
          <a:graphicData uri="http://schemas.openxmlformats.org/drawingml/2006/table">
            <a:tbl>
              <a:tblPr>
                <a:tableStyleId>{5C22544A-7EE6-4342-B048-85BDC9FD1C3A}</a:tableStyleId>
              </a:tblPr>
              <a:tblGrid>
                <a:gridCol w="1275483"/>
                <a:gridCol w="2354738"/>
                <a:gridCol w="1286632"/>
                <a:gridCol w="2490761"/>
                <a:gridCol w="1540708"/>
                <a:gridCol w="2201008"/>
              </a:tblGrid>
              <a:tr h="1168986">
                <a:tc>
                  <a:txBody>
                    <a:bodyPr/>
                    <a:lstStyle/>
                    <a:p>
                      <a:pPr marL="0" algn="ctr" defTabSz="914400" rtl="0" eaLnBrk="1" latinLnBrk="0" hangingPunct="1">
                        <a:lnSpc>
                          <a:spcPts val="1200"/>
                        </a:lnSpc>
                        <a:spcAft>
                          <a:spcPts val="0"/>
                        </a:spcAft>
                      </a:pPr>
                      <a:r>
                        <a:rPr lang="zh-CN" sz="1800" b="1" kern="1200" dirty="0">
                          <a:solidFill>
                            <a:schemeClr val="lt1"/>
                          </a:solidFill>
                          <a:latin typeface="+mn-lt"/>
                          <a:ea typeface="+mn-ea"/>
                          <a:cs typeface="+mn-cs"/>
                        </a:rPr>
                        <a:t>Error Code</a:t>
                      </a:r>
                    </a:p>
                  </a:txBody>
                  <a:tcPr marL="36195" marR="36195" marT="0" marB="0" anchor="ctr">
                    <a:solidFill>
                      <a:schemeClr val="accent1"/>
                    </a:solidFill>
                  </a:tcPr>
                </a:tc>
                <a:tc>
                  <a:txBody>
                    <a:bodyPr/>
                    <a:lstStyle/>
                    <a:p>
                      <a:pPr marL="0" algn="ctr" defTabSz="914400" rtl="0" eaLnBrk="1" latinLnBrk="0" hangingPunct="1">
                        <a:lnSpc>
                          <a:spcPts val="1200"/>
                        </a:lnSpc>
                        <a:spcAft>
                          <a:spcPts val="0"/>
                        </a:spcAft>
                      </a:pPr>
                      <a:r>
                        <a:rPr lang="zh-CN" sz="1800" b="1" kern="1200" dirty="0">
                          <a:solidFill>
                            <a:schemeClr val="lt1"/>
                          </a:solidFill>
                          <a:latin typeface="+mn-lt"/>
                          <a:ea typeface="+mn-ea"/>
                          <a:cs typeface="+mn-cs"/>
                        </a:rPr>
                        <a:t>Content</a:t>
                      </a:r>
                    </a:p>
                  </a:txBody>
                  <a:tcPr marL="36195" marR="36195" marT="0" marB="0" anchor="ctr">
                    <a:solidFill>
                      <a:schemeClr val="accent1"/>
                    </a:solidFill>
                  </a:tcPr>
                </a:tc>
                <a:tc>
                  <a:txBody>
                    <a:bodyPr/>
                    <a:lstStyle/>
                    <a:p>
                      <a:pPr marL="0" algn="ctr" defTabSz="914400" rtl="0" eaLnBrk="1" latinLnBrk="0" hangingPunct="1">
                        <a:lnSpc>
                          <a:spcPts val="1200"/>
                        </a:lnSpc>
                        <a:spcAft>
                          <a:spcPts val="0"/>
                        </a:spcAft>
                      </a:pPr>
                      <a:r>
                        <a:rPr lang="zh-CN" sz="1800" b="1" kern="1200" dirty="0">
                          <a:solidFill>
                            <a:schemeClr val="lt1"/>
                          </a:solidFill>
                          <a:latin typeface="+mn-lt"/>
                          <a:ea typeface="+mn-ea"/>
                          <a:cs typeface="+mn-cs"/>
                        </a:rPr>
                        <a:t>Error Code</a:t>
                      </a:r>
                    </a:p>
                  </a:txBody>
                  <a:tcPr marL="36195" marR="36195" marT="0" marB="0" anchor="ctr">
                    <a:solidFill>
                      <a:schemeClr val="accent1"/>
                    </a:solidFill>
                  </a:tcPr>
                </a:tc>
                <a:tc>
                  <a:txBody>
                    <a:bodyPr/>
                    <a:lstStyle/>
                    <a:p>
                      <a:pPr marL="0" algn="ctr" defTabSz="914400" rtl="0" eaLnBrk="1" latinLnBrk="0" hangingPunct="1">
                        <a:lnSpc>
                          <a:spcPts val="1200"/>
                        </a:lnSpc>
                        <a:spcAft>
                          <a:spcPts val="0"/>
                        </a:spcAft>
                      </a:pPr>
                      <a:r>
                        <a:rPr lang="zh-CN" sz="1800" b="1" kern="1200" dirty="0">
                          <a:solidFill>
                            <a:schemeClr val="lt1"/>
                          </a:solidFill>
                          <a:latin typeface="+mn-lt"/>
                          <a:ea typeface="+mn-ea"/>
                          <a:cs typeface="+mn-cs"/>
                        </a:rPr>
                        <a:t>Content</a:t>
                      </a:r>
                    </a:p>
                  </a:txBody>
                  <a:tcPr marL="36195" marR="36195" marT="0" marB="0" anchor="ctr">
                    <a:solidFill>
                      <a:schemeClr val="accent1"/>
                    </a:solidFill>
                  </a:tcPr>
                </a:tc>
                <a:tc>
                  <a:txBody>
                    <a:bodyPr/>
                    <a:lstStyle/>
                    <a:p>
                      <a:pPr marL="0" algn="ctr" defTabSz="914400" rtl="0" eaLnBrk="1" latinLnBrk="0" hangingPunct="1">
                        <a:lnSpc>
                          <a:spcPts val="1200"/>
                        </a:lnSpc>
                        <a:spcAft>
                          <a:spcPts val="0"/>
                        </a:spcAft>
                      </a:pPr>
                      <a:r>
                        <a:rPr lang="zh-CN" sz="1800" b="1" kern="1200" dirty="0">
                          <a:solidFill>
                            <a:schemeClr val="lt1"/>
                          </a:solidFill>
                          <a:latin typeface="+mn-lt"/>
                          <a:ea typeface="+mn-ea"/>
                          <a:cs typeface="+mn-cs"/>
                        </a:rPr>
                        <a:t>Error Code</a:t>
                      </a:r>
                    </a:p>
                  </a:txBody>
                  <a:tcPr marL="36195" marR="36195" marT="0" marB="0" anchor="ctr">
                    <a:solidFill>
                      <a:schemeClr val="accent1"/>
                    </a:solidFill>
                  </a:tcPr>
                </a:tc>
                <a:tc>
                  <a:txBody>
                    <a:bodyPr/>
                    <a:lstStyle/>
                    <a:p>
                      <a:pPr marL="0" algn="ctr" defTabSz="914400" rtl="0" eaLnBrk="1" latinLnBrk="0" hangingPunct="1">
                        <a:lnSpc>
                          <a:spcPts val="1200"/>
                        </a:lnSpc>
                        <a:spcAft>
                          <a:spcPts val="0"/>
                        </a:spcAft>
                      </a:pPr>
                      <a:r>
                        <a:rPr lang="zh-CN" sz="1800" b="1" kern="1200" dirty="0">
                          <a:solidFill>
                            <a:schemeClr val="lt1"/>
                          </a:solidFill>
                          <a:latin typeface="+mn-lt"/>
                          <a:ea typeface="+mn-ea"/>
                          <a:cs typeface="+mn-cs"/>
                        </a:rPr>
                        <a:t>Content</a:t>
                      </a:r>
                    </a:p>
                  </a:txBody>
                  <a:tcPr marL="36195" marR="36195" marT="0" marB="0" anchor="ctr">
                    <a:solidFill>
                      <a:schemeClr val="accent1"/>
                    </a:solidFill>
                  </a:tcPr>
                </a:tc>
              </a:tr>
              <a:tr h="1200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800" kern="1200" dirty="0">
                          <a:solidFill>
                            <a:schemeClr val="dk1"/>
                          </a:solidFill>
                          <a:latin typeface="+mn-lt"/>
                          <a:ea typeface="+mn-ea"/>
                          <a:cs typeface="+mn-cs"/>
                        </a:rPr>
                        <a:t>d4</a:t>
                      </a:r>
                    </a:p>
                  </a:txBody>
                  <a:tcPr marL="36195" marR="36195"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Inlet Pipe Temperature Sensor Error</a:t>
                      </a:r>
                      <a:endParaRPr lang="zh-CN" sz="1800" kern="1200" dirty="0">
                        <a:solidFill>
                          <a:schemeClr val="dk1"/>
                        </a:solidFill>
                        <a:latin typeface="+mn-lt"/>
                        <a:ea typeface="+mn-ea"/>
                        <a:cs typeface="+mn-cs"/>
                      </a:endParaRPr>
                    </a:p>
                  </a:txBody>
                  <a:tcPr marL="36195" marR="3619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800" kern="1200" dirty="0">
                          <a:solidFill>
                            <a:schemeClr val="dk1"/>
                          </a:solidFill>
                          <a:latin typeface="+mn-lt"/>
                          <a:ea typeface="+mn-ea"/>
                          <a:cs typeface="+mn-cs"/>
                        </a:rPr>
                        <a:t>d6</a:t>
                      </a:r>
                    </a:p>
                  </a:txBody>
                  <a:tcPr marL="36195" marR="36195"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Outlet Pipe Temperature</a:t>
                      </a:r>
                      <a:endParaRPr lang="zh-CN" sz="1800"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Sensor Error</a:t>
                      </a:r>
                      <a:endParaRPr lang="zh-CN" sz="1800" kern="1200" dirty="0">
                        <a:solidFill>
                          <a:schemeClr val="dk1"/>
                        </a:solidFill>
                        <a:latin typeface="+mn-lt"/>
                        <a:ea typeface="+mn-ea"/>
                        <a:cs typeface="+mn-cs"/>
                      </a:endParaRPr>
                    </a:p>
                  </a:txBody>
                  <a:tcPr marL="36195" marR="3619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800" kern="1200" dirty="0">
                          <a:solidFill>
                            <a:schemeClr val="dk1"/>
                          </a:solidFill>
                          <a:latin typeface="+mn-lt"/>
                          <a:ea typeface="+mn-ea"/>
                          <a:cs typeface="+mn-cs"/>
                        </a:rPr>
                        <a:t>dA</a:t>
                      </a:r>
                    </a:p>
                  </a:txBody>
                  <a:tcPr marL="36195" marR="36195"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Indoor Unit</a:t>
                      </a:r>
                      <a:endParaRPr lang="zh-CN" sz="1800"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Hardware Address Error</a:t>
                      </a:r>
                      <a:endParaRPr lang="zh-CN" sz="1800" kern="1200" dirty="0">
                        <a:solidFill>
                          <a:schemeClr val="dk1"/>
                        </a:solidFill>
                        <a:latin typeface="+mn-lt"/>
                        <a:ea typeface="+mn-ea"/>
                        <a:cs typeface="+mn-cs"/>
                      </a:endParaRPr>
                    </a:p>
                  </a:txBody>
                  <a:tcPr marL="36195" marR="36195" marT="0" marB="0" anchor="ctr"/>
                </a:tc>
              </a:tr>
              <a:tr h="1200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800" kern="1200" dirty="0">
                          <a:solidFill>
                            <a:schemeClr val="dk1"/>
                          </a:solidFill>
                          <a:latin typeface="+mn-lt"/>
                          <a:ea typeface="+mn-ea"/>
                          <a:cs typeface="+mn-cs"/>
                        </a:rPr>
                        <a:t>C0</a:t>
                      </a:r>
                    </a:p>
                  </a:txBody>
                  <a:tcPr marL="36195" marR="36195"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Communication malfunction between IDU, ODU and IDU’s wired controller</a:t>
                      </a:r>
                      <a:endParaRPr lang="zh-CN" sz="1800" kern="1200" dirty="0">
                        <a:solidFill>
                          <a:schemeClr val="dk1"/>
                        </a:solidFill>
                        <a:latin typeface="+mn-lt"/>
                        <a:ea typeface="+mn-ea"/>
                        <a:cs typeface="+mn-cs"/>
                      </a:endParaRPr>
                    </a:p>
                  </a:txBody>
                  <a:tcPr marL="36195" marR="3619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800" kern="1200" dirty="0">
                          <a:solidFill>
                            <a:schemeClr val="dk1"/>
                          </a:solidFill>
                          <a:latin typeface="+mn-lt"/>
                          <a:ea typeface="+mn-ea"/>
                          <a:cs typeface="+mn-cs"/>
                        </a:rPr>
                        <a:t>C5</a:t>
                      </a:r>
                    </a:p>
                  </a:txBody>
                  <a:tcPr marL="36195" marR="36195"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Alarm because project code of IDU is inconsistent</a:t>
                      </a:r>
                      <a:endParaRPr lang="zh-CN" sz="1800" kern="1200" dirty="0">
                        <a:solidFill>
                          <a:schemeClr val="dk1"/>
                        </a:solidFill>
                        <a:latin typeface="+mn-lt"/>
                        <a:ea typeface="+mn-ea"/>
                        <a:cs typeface="+mn-cs"/>
                      </a:endParaRPr>
                    </a:p>
                  </a:txBody>
                  <a:tcPr marL="36195" marR="3619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800" kern="1200" dirty="0">
                          <a:solidFill>
                            <a:schemeClr val="dk1"/>
                          </a:solidFill>
                          <a:latin typeface="+mn-lt"/>
                          <a:ea typeface="+mn-ea"/>
                          <a:cs typeface="+mn-cs"/>
                        </a:rPr>
                        <a:t>—</a:t>
                      </a:r>
                    </a:p>
                  </a:txBody>
                  <a:tcPr marL="36195" marR="36195"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800" kern="1200" dirty="0">
                          <a:solidFill>
                            <a:schemeClr val="dk1"/>
                          </a:solidFill>
                          <a:latin typeface="+mn-lt"/>
                          <a:ea typeface="+mn-ea"/>
                          <a:cs typeface="+mn-cs"/>
                        </a:rPr>
                        <a:t>—</a:t>
                      </a:r>
                    </a:p>
                  </a:txBody>
                  <a:tcPr marL="36195" marR="36195" marT="0" marB="0" anchor="ctr"/>
                </a:tc>
              </a:tr>
            </a:tbl>
          </a:graphicData>
        </a:graphic>
      </p:graphicFrame>
    </p:spTree>
    <p:extLst>
      <p:ext uri="{BB962C8B-B14F-4D97-AF65-F5344CB8AC3E}">
        <p14:creationId xmlns:p14="http://schemas.microsoft.com/office/powerpoint/2010/main" val="1343075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12"/>
          <p:cNvSpPr txBox="1"/>
          <p:nvPr/>
        </p:nvSpPr>
        <p:spPr>
          <a:xfrm>
            <a:off x="-257907" y="660370"/>
            <a:ext cx="2356338" cy="338554"/>
          </a:xfrm>
          <a:prstGeom prst="rect">
            <a:avLst/>
          </a:prstGeom>
          <a:noFill/>
          <a:ln w="9525">
            <a:noFill/>
          </a:ln>
        </p:spPr>
        <p:txBody>
          <a:bodyPr wrap="square">
            <a:spAutoFit/>
          </a:bodyPr>
          <a:lstStyle/>
          <a:p>
            <a:pPr algn="ctr"/>
            <a:r>
              <a:rPr lang="en-US" altLang="zh-CN" sz="1600" b="1" dirty="0" smtClean="0">
                <a:solidFill>
                  <a:srgbClr val="152E52"/>
                </a:solidFill>
                <a:latin typeface="微软雅黑" panose="020B0503020204020204" pitchFamily="34" charset="-122"/>
              </a:rPr>
              <a:t>Model </a:t>
            </a:r>
            <a:r>
              <a:rPr lang="en-US" altLang="zh-CN" sz="1600" b="1" dirty="0">
                <a:solidFill>
                  <a:srgbClr val="152E52"/>
                </a:solidFill>
                <a:latin typeface="微软雅黑" panose="020B0503020204020204" pitchFamily="34" charset="-122"/>
              </a:rPr>
              <a:t>Selection</a:t>
            </a:r>
            <a:endParaRPr lang="zh-CN" altLang="en-US" sz="1600" b="1" dirty="0">
              <a:solidFill>
                <a:srgbClr val="152E52"/>
              </a:solidFill>
              <a:latin typeface="微软雅黑" panose="020B0503020204020204" pitchFamily="34" charset="-122"/>
            </a:endParaRPr>
          </a:p>
        </p:txBody>
      </p:sp>
      <p:sp>
        <p:nvSpPr>
          <p:cNvPr id="33795" name="文本框 11"/>
          <p:cNvSpPr txBox="1"/>
          <p:nvPr/>
        </p:nvSpPr>
        <p:spPr>
          <a:xfrm>
            <a:off x="2263773" y="398760"/>
            <a:ext cx="7272111" cy="523220"/>
          </a:xfrm>
          <a:prstGeom prst="rect">
            <a:avLst/>
          </a:prstGeom>
          <a:noFill/>
          <a:ln w="9525">
            <a:noFill/>
          </a:ln>
        </p:spPr>
        <p:txBody>
          <a:bodyPr wrap="square">
            <a:spAutoFit/>
          </a:bodyPr>
          <a:lstStyle/>
          <a:p>
            <a:pPr eaLnBrk="1" hangingPunct="1"/>
            <a:r>
              <a:rPr lang="en-US" altLang="zh-CN" sz="2800" b="1" dirty="0" smtClean="0">
                <a:solidFill>
                  <a:srgbClr val="152E52"/>
                </a:solidFill>
                <a:latin typeface="微软雅黑" panose="020B0503020204020204" pitchFamily="34" charset="-122"/>
              </a:rPr>
              <a:t>Applicable units</a:t>
            </a:r>
            <a:endParaRPr lang="zh-CN" altLang="en-US" sz="2800" b="1" dirty="0">
              <a:solidFill>
                <a:srgbClr val="152E52"/>
              </a:solidFill>
              <a:latin typeface="微软雅黑"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2314032121"/>
              </p:ext>
            </p:extLst>
          </p:nvPr>
        </p:nvGraphicFramePr>
        <p:xfrm>
          <a:off x="2620108" y="1120384"/>
          <a:ext cx="7848600" cy="5222681"/>
        </p:xfrm>
        <a:graphic>
          <a:graphicData uri="http://schemas.openxmlformats.org/drawingml/2006/table">
            <a:tbl>
              <a:tblPr firstRow="1" bandRow="1">
                <a:tableStyleId>{5C22544A-7EE6-4342-B048-85BDC9FD1C3A}</a:tableStyleId>
              </a:tblPr>
              <a:tblGrid>
                <a:gridCol w="3412559"/>
                <a:gridCol w="4436041"/>
              </a:tblGrid>
              <a:tr h="363082">
                <a:tc>
                  <a:txBody>
                    <a:bodyPr/>
                    <a:lstStyle/>
                    <a:p>
                      <a:pPr algn="ctr"/>
                      <a:r>
                        <a:rPr lang="en-US" altLang="zh-CN" sz="1800" dirty="0" smtClean="0"/>
                        <a:t>       Model series</a:t>
                      </a:r>
                      <a:endParaRPr lang="zh-CN" altLang="en-US" sz="1800" dirty="0"/>
                    </a:p>
                  </a:txBody>
                  <a:tcPr/>
                </a:tc>
                <a:tc>
                  <a:txBody>
                    <a:bodyPr/>
                    <a:lstStyle/>
                    <a:p>
                      <a:pPr algn="ctr"/>
                      <a:r>
                        <a:rPr lang="zh-CN" altLang="en-US" sz="1800" dirty="0" smtClean="0"/>
                        <a:t>     </a:t>
                      </a:r>
                      <a:r>
                        <a:rPr lang="en-US" altLang="zh-CN" sz="1800" dirty="0" smtClean="0"/>
                        <a:t>Model</a:t>
                      </a:r>
                      <a:r>
                        <a:rPr lang="en-US" altLang="zh-CN" sz="1800" baseline="0" dirty="0" smtClean="0"/>
                        <a:t> number</a:t>
                      </a:r>
                      <a:endParaRPr lang="zh-CN" altLang="en-US" sz="1800" dirty="0"/>
                    </a:p>
                  </a:txBody>
                  <a:tcPr/>
                </a:tc>
              </a:tr>
              <a:tr h="285703">
                <a:tc rowSpan="17">
                  <a:txBody>
                    <a:bodyPr/>
                    <a:lstStyle/>
                    <a:p>
                      <a:pPr algn="ctr"/>
                      <a:endParaRPr lang="en-US" altLang="zh-CN" sz="1800" dirty="0" smtClean="0"/>
                    </a:p>
                    <a:p>
                      <a:pPr algn="ctr"/>
                      <a:r>
                        <a:rPr lang="en-US" altLang="zh-CN" sz="1800" dirty="0" smtClean="0"/>
                        <a:t>GMV6</a:t>
                      </a: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GMV-224WM/H-X</a:t>
                      </a:r>
                      <a:endParaRPr lang="zh-CN" sz="1400" kern="1200" dirty="0">
                        <a:solidFill>
                          <a:schemeClr val="dk1"/>
                        </a:solidFill>
                        <a:latin typeface="+mn-lt"/>
                        <a:ea typeface="+mn-ea"/>
                        <a:cs typeface="+mn-cs"/>
                      </a:endParaRPr>
                    </a:p>
                  </a:txBody>
                  <a:tcPr marL="68580" marR="68580" marT="0" marB="0" anchor="b"/>
                </a:tc>
              </a:tr>
              <a:tr h="285703">
                <a:tc vMerge="1">
                  <a:txBody>
                    <a:bodyPr/>
                    <a:lstStyle/>
                    <a:p>
                      <a:endParaRPr lang="zh-CN"/>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GMV-280WM/H-X</a:t>
                      </a:r>
                      <a:endParaRPr lang="zh-CN" sz="1400" kern="1200" dirty="0">
                        <a:solidFill>
                          <a:schemeClr val="dk1"/>
                        </a:solidFill>
                        <a:latin typeface="+mn-lt"/>
                        <a:ea typeface="+mn-ea"/>
                        <a:cs typeface="+mn-cs"/>
                      </a:endParaRPr>
                    </a:p>
                  </a:txBody>
                  <a:tcPr marL="68580" marR="68580" marT="0" marB="0" anchor="b"/>
                </a:tc>
              </a:tr>
              <a:tr h="285703">
                <a:tc vMerge="1">
                  <a:txBody>
                    <a:bodyPr/>
                    <a:lstStyle/>
                    <a:p>
                      <a:endParaRPr lang="zh-CN"/>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GMV-335WM/H-X</a:t>
                      </a:r>
                      <a:endParaRPr lang="zh-CN" sz="1400" kern="1200" dirty="0">
                        <a:solidFill>
                          <a:schemeClr val="dk1"/>
                        </a:solidFill>
                        <a:latin typeface="+mn-lt"/>
                        <a:ea typeface="+mn-ea"/>
                        <a:cs typeface="+mn-cs"/>
                      </a:endParaRPr>
                    </a:p>
                  </a:txBody>
                  <a:tcPr marL="68580" marR="68580" marT="0" marB="0" anchor="b"/>
                </a:tc>
              </a:tr>
              <a:tr h="287990">
                <a:tc vMerge="1">
                  <a:txBody>
                    <a:bodyPr/>
                    <a:lstStyle/>
                    <a:p>
                      <a:endParaRPr lang="zh-CN"/>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GMV-400WM/H-X</a:t>
                      </a:r>
                      <a:endParaRPr lang="zh-CN" sz="1400" kern="1200" dirty="0">
                        <a:solidFill>
                          <a:schemeClr val="dk1"/>
                        </a:solidFill>
                        <a:latin typeface="+mn-lt"/>
                        <a:ea typeface="+mn-ea"/>
                        <a:cs typeface="+mn-cs"/>
                      </a:endParaRPr>
                    </a:p>
                  </a:txBody>
                  <a:tcPr marL="68580" marR="68580" marT="0" marB="0" anchor="b"/>
                </a:tc>
              </a:tr>
              <a:tr h="283386">
                <a:tc vMerge="1">
                  <a:txBody>
                    <a:bodyPr/>
                    <a:lstStyle/>
                    <a:p>
                      <a:endParaRPr lang="en-US" altLang="zh-CN"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GMV-450WM/H-X</a:t>
                      </a:r>
                      <a:endParaRPr lang="zh-CN" sz="1400" kern="1200" dirty="0">
                        <a:solidFill>
                          <a:schemeClr val="dk1"/>
                        </a:solidFill>
                        <a:latin typeface="+mn-lt"/>
                        <a:ea typeface="+mn-ea"/>
                        <a:cs typeface="+mn-cs"/>
                      </a:endParaRPr>
                    </a:p>
                  </a:txBody>
                  <a:tcPr marL="68580" marR="68580" marT="0" marB="0" anchor="b"/>
                </a:tc>
              </a:tr>
              <a:tr h="285703">
                <a:tc vMerge="1">
                  <a:txBody>
                    <a:bodyPr/>
                    <a:lstStyle/>
                    <a:p>
                      <a:endParaRPr lang="zh-CN" alt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GMV-504WM/H-X</a:t>
                      </a:r>
                      <a:endParaRPr lang="zh-CN" sz="1400" kern="1200" dirty="0">
                        <a:solidFill>
                          <a:schemeClr val="dk1"/>
                        </a:solidFill>
                        <a:latin typeface="+mn-lt"/>
                        <a:ea typeface="+mn-ea"/>
                        <a:cs typeface="+mn-cs"/>
                      </a:endParaRPr>
                    </a:p>
                  </a:txBody>
                  <a:tcPr marL="68580" marR="68580" marT="0" marB="0" anchor="b"/>
                </a:tc>
              </a:tr>
              <a:tr h="285703">
                <a:tc vMerge="1">
                  <a:txBody>
                    <a:bodyPr/>
                    <a:lstStyle/>
                    <a:p>
                      <a:endParaRPr lang="zh-CN" alt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GMV-560WM/H-X</a:t>
                      </a:r>
                      <a:endParaRPr lang="zh-CN" sz="1400" kern="1200" dirty="0">
                        <a:solidFill>
                          <a:schemeClr val="dk1"/>
                        </a:solidFill>
                        <a:latin typeface="+mn-lt"/>
                        <a:ea typeface="+mn-ea"/>
                        <a:cs typeface="+mn-cs"/>
                      </a:endParaRPr>
                    </a:p>
                  </a:txBody>
                  <a:tcPr marL="68580" marR="68580" marT="0" marB="0" anchor="b"/>
                </a:tc>
              </a:tr>
              <a:tr h="285703">
                <a:tc vMerge="1">
                  <a:txBody>
                    <a:bodyPr/>
                    <a:lstStyle/>
                    <a:p>
                      <a:endParaRPr lang="zh-CN" alt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GMV-615WM/H-X</a:t>
                      </a:r>
                      <a:endParaRPr lang="zh-CN" sz="1400" kern="1200" dirty="0">
                        <a:solidFill>
                          <a:schemeClr val="dk1"/>
                        </a:solidFill>
                        <a:latin typeface="+mn-lt"/>
                        <a:ea typeface="+mn-ea"/>
                        <a:cs typeface="+mn-cs"/>
                      </a:endParaRPr>
                    </a:p>
                  </a:txBody>
                  <a:tcPr marL="68580" marR="68580" marT="0" marB="0" anchor="b"/>
                </a:tc>
              </a:tr>
              <a:tr h="285703">
                <a:tc vMerge="1">
                  <a:txBody>
                    <a:bodyPr/>
                    <a:lstStyle/>
                    <a:p>
                      <a:pPr algn="ct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GMV-224WM/G-X</a:t>
                      </a:r>
                      <a:endParaRPr lang="zh-CN" sz="1400" kern="1200" dirty="0">
                        <a:solidFill>
                          <a:schemeClr val="dk1"/>
                        </a:solidFill>
                        <a:latin typeface="+mn-lt"/>
                        <a:ea typeface="+mn-ea"/>
                        <a:cs typeface="+mn-cs"/>
                      </a:endParaRPr>
                    </a:p>
                  </a:txBody>
                  <a:tcPr marL="68580" marR="68580" marT="0" marB="0" anchor="b"/>
                </a:tc>
              </a:tr>
              <a:tr h="285703">
                <a:tc vMerge="1">
                  <a:txBody>
                    <a:bodyPr/>
                    <a:lstStyle/>
                    <a:p>
                      <a:pPr algn="ct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GMV-280WM/G-X</a:t>
                      </a:r>
                      <a:endParaRPr lang="zh-CN" sz="1400" kern="1200" dirty="0">
                        <a:solidFill>
                          <a:schemeClr val="dk1"/>
                        </a:solidFill>
                        <a:latin typeface="+mn-lt"/>
                        <a:ea typeface="+mn-ea"/>
                        <a:cs typeface="+mn-cs"/>
                      </a:endParaRPr>
                    </a:p>
                  </a:txBody>
                  <a:tcPr marL="68580" marR="68580" marT="0" marB="0" anchor="b"/>
                </a:tc>
              </a:tr>
              <a:tr h="285703">
                <a:tc vMerge="1">
                  <a:txBody>
                    <a:bodyPr/>
                    <a:lstStyle/>
                    <a:p>
                      <a:pPr algn="ct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GMV-335WM/G-X</a:t>
                      </a:r>
                      <a:endParaRPr lang="zh-CN" sz="1400" kern="1200" dirty="0">
                        <a:solidFill>
                          <a:schemeClr val="dk1"/>
                        </a:solidFill>
                        <a:latin typeface="+mn-lt"/>
                        <a:ea typeface="+mn-ea"/>
                        <a:cs typeface="+mn-cs"/>
                      </a:endParaRPr>
                    </a:p>
                  </a:txBody>
                  <a:tcPr marL="68580" marR="68580" marT="0" marB="0" anchor="b"/>
                </a:tc>
              </a:tr>
              <a:tr h="285703">
                <a:tc vMerge="1">
                  <a:txBody>
                    <a:bodyPr/>
                    <a:lstStyle/>
                    <a:p>
                      <a:pPr algn="ct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GMV-400WM/G-X</a:t>
                      </a:r>
                      <a:endParaRPr lang="zh-CN" sz="1400" kern="1200" dirty="0">
                        <a:solidFill>
                          <a:schemeClr val="dk1"/>
                        </a:solidFill>
                        <a:latin typeface="+mn-lt"/>
                        <a:ea typeface="+mn-ea"/>
                        <a:cs typeface="+mn-cs"/>
                      </a:endParaRPr>
                    </a:p>
                  </a:txBody>
                  <a:tcPr marL="68580" marR="68580" marT="0" marB="0" anchor="b"/>
                </a:tc>
              </a:tr>
              <a:tr h="285703">
                <a:tc vMerge="1">
                  <a:txBody>
                    <a:bodyPr/>
                    <a:lstStyle/>
                    <a:p>
                      <a:pPr algn="ct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GMV-450WM/G-X</a:t>
                      </a:r>
                      <a:endParaRPr lang="zh-CN" sz="1400" kern="1200" dirty="0">
                        <a:solidFill>
                          <a:schemeClr val="dk1"/>
                        </a:solidFill>
                        <a:latin typeface="+mn-lt"/>
                        <a:ea typeface="+mn-ea"/>
                        <a:cs typeface="+mn-cs"/>
                      </a:endParaRPr>
                    </a:p>
                  </a:txBody>
                  <a:tcPr marL="68580" marR="68580" marT="0" marB="0" anchor="b"/>
                </a:tc>
              </a:tr>
              <a:tr h="285703">
                <a:tc vMerge="1">
                  <a:txBody>
                    <a:bodyPr/>
                    <a:lstStyle/>
                    <a:p>
                      <a:pPr algn="ct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GMV-504WM/G-X</a:t>
                      </a:r>
                      <a:endParaRPr lang="zh-CN" sz="1400" kern="1200" dirty="0">
                        <a:solidFill>
                          <a:schemeClr val="dk1"/>
                        </a:solidFill>
                        <a:latin typeface="+mn-lt"/>
                        <a:ea typeface="+mn-ea"/>
                        <a:cs typeface="+mn-cs"/>
                      </a:endParaRPr>
                    </a:p>
                  </a:txBody>
                  <a:tcPr marL="68580" marR="68580" marT="0" marB="0" anchor="b"/>
                </a:tc>
              </a:tr>
              <a:tr h="285703">
                <a:tc vMerge="1">
                  <a:txBody>
                    <a:bodyPr/>
                    <a:lstStyle/>
                    <a:p>
                      <a:pPr algn="ct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GMV-560WM/G-X</a:t>
                      </a:r>
                      <a:endParaRPr lang="zh-CN" sz="1400" kern="1200" dirty="0">
                        <a:solidFill>
                          <a:schemeClr val="dk1"/>
                        </a:solidFill>
                        <a:latin typeface="+mn-lt"/>
                        <a:ea typeface="+mn-ea"/>
                        <a:cs typeface="+mn-cs"/>
                      </a:endParaRPr>
                    </a:p>
                  </a:txBody>
                  <a:tcPr marL="68580" marR="68580" marT="0" marB="0" anchor="b"/>
                </a:tc>
              </a:tr>
              <a:tr h="285703">
                <a:tc vMerge="1">
                  <a:txBody>
                    <a:bodyPr/>
                    <a:lstStyle/>
                    <a:p>
                      <a:pPr algn="ct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GMV-615WM/G-X</a:t>
                      </a:r>
                      <a:endParaRPr lang="zh-CN" sz="1400" kern="1200" dirty="0">
                        <a:solidFill>
                          <a:schemeClr val="dk1"/>
                        </a:solidFill>
                        <a:latin typeface="+mn-lt"/>
                        <a:ea typeface="+mn-ea"/>
                        <a:cs typeface="+mn-cs"/>
                      </a:endParaRPr>
                    </a:p>
                  </a:txBody>
                  <a:tcPr marL="68580" marR="68580" marT="0" marB="0" anchor="b"/>
                </a:tc>
              </a:tr>
              <a:tr h="285703">
                <a:tc vMerge="1">
                  <a:txBody>
                    <a:bodyPr/>
                    <a:lstStyle/>
                    <a:p>
                      <a:pPr algn="ct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GMV-680WM/G-X</a:t>
                      </a:r>
                      <a:endParaRPr lang="zh-CN" sz="1400" kern="1200" dirty="0">
                        <a:solidFill>
                          <a:schemeClr val="dk1"/>
                        </a:solidFill>
                        <a:latin typeface="+mn-lt"/>
                        <a:ea typeface="+mn-ea"/>
                        <a:cs typeface="+mn-cs"/>
                      </a:endParaRPr>
                    </a:p>
                  </a:txBody>
                  <a:tcPr marL="68580" marR="68580" marT="0" marB="0" anchor="b"/>
                </a:tc>
              </a:tr>
            </a:tbl>
          </a:graphicData>
        </a:graphic>
      </p:graphicFrame>
    </p:spTree>
    <p:extLst>
      <p:ext uri="{BB962C8B-B14F-4D97-AF65-F5344CB8AC3E}">
        <p14:creationId xmlns:p14="http://schemas.microsoft.com/office/powerpoint/2010/main" val="31682620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2000" y="1933087"/>
            <a:ext cx="10808677" cy="1631216"/>
          </a:xfrm>
          <a:prstGeom prst="rect">
            <a:avLst/>
          </a:prstGeom>
          <a:noFill/>
        </p:spPr>
        <p:txBody>
          <a:bodyPr wrap="square" rtlCol="0">
            <a:spAutoFit/>
          </a:bodyPr>
          <a:lstStyle/>
          <a:p>
            <a:r>
              <a:rPr lang="en-US" altLang="zh-CN" sz="2000" dirty="0"/>
              <a:t>According to the capacity of outdoor unit, the number of heat storage modules is calculated. </a:t>
            </a:r>
            <a:endParaRPr lang="en-US" altLang="zh-CN" sz="2000" dirty="0" smtClean="0"/>
          </a:p>
          <a:p>
            <a:r>
              <a:rPr lang="en-US" altLang="zh-CN" sz="2000" dirty="0" smtClean="0"/>
              <a:t>After </a:t>
            </a:r>
            <a:r>
              <a:rPr lang="en-US" altLang="zh-CN" sz="2000" dirty="0"/>
              <a:t>a heat storage module is full of heat, it can meet the requirements of one 18kw unit for once heat storage and defrosting. </a:t>
            </a:r>
            <a:endParaRPr lang="en-US" altLang="zh-CN" sz="2000" dirty="0" smtClean="0"/>
          </a:p>
          <a:p>
            <a:pPr lvl="0"/>
            <a:r>
              <a:rPr lang="en-US" altLang="zh-CN" sz="2000" dirty="0"/>
              <a:t>The total capacity of heat storage modules</a:t>
            </a:r>
            <a:r>
              <a:rPr lang="en-US" altLang="zh-CN" sz="2000" dirty="0" smtClean="0"/>
              <a:t> </a:t>
            </a:r>
            <a:r>
              <a:rPr lang="en-US" altLang="zh-CN" sz="2000" dirty="0"/>
              <a:t>should be within </a:t>
            </a:r>
            <a:r>
              <a:rPr lang="en-US" altLang="zh-CN" sz="2000" dirty="0" smtClean="0"/>
              <a:t>90</a:t>
            </a:r>
            <a:r>
              <a:rPr lang="en-US" altLang="zh-CN" sz="2000" dirty="0"/>
              <a:t>%~</a:t>
            </a:r>
            <a:r>
              <a:rPr lang="en-US" altLang="zh-CN" sz="2000" dirty="0" smtClean="0"/>
              <a:t>150% </a:t>
            </a:r>
            <a:r>
              <a:rPr lang="en-US" altLang="zh-CN" sz="2000" dirty="0"/>
              <a:t>of that of the outdoor unit.</a:t>
            </a:r>
            <a:endParaRPr lang="zh-CN" altLang="zh-CN" sz="2000" dirty="0"/>
          </a:p>
        </p:txBody>
      </p:sp>
      <p:sp>
        <p:nvSpPr>
          <p:cNvPr id="5" name="文本框 4"/>
          <p:cNvSpPr txBox="1"/>
          <p:nvPr/>
        </p:nvSpPr>
        <p:spPr>
          <a:xfrm>
            <a:off x="2140223" y="435430"/>
            <a:ext cx="9593942" cy="523220"/>
          </a:xfrm>
          <a:prstGeom prst="rect">
            <a:avLst/>
          </a:prstGeom>
          <a:noFill/>
        </p:spPr>
        <p:txBody>
          <a:bodyPr wrap="square" rtlCol="0">
            <a:spAutoFit/>
          </a:bodyPr>
          <a:lstStyle/>
          <a:p>
            <a:r>
              <a:rPr lang="en-US" altLang="zh-CN" sz="2800" b="1" dirty="0" smtClean="0">
                <a:solidFill>
                  <a:srgbClr val="152E52"/>
                </a:solidFill>
                <a:latin typeface="微软雅黑" panose="020B0503020204020204" pitchFamily="34" charset="-122"/>
              </a:rPr>
              <a:t>Calculation </a:t>
            </a:r>
            <a:r>
              <a:rPr lang="en-US" altLang="zh-CN" sz="2800" b="1" dirty="0">
                <a:solidFill>
                  <a:srgbClr val="152E52"/>
                </a:solidFill>
                <a:latin typeface="微软雅黑" panose="020B0503020204020204" pitchFamily="34" charset="-122"/>
              </a:rPr>
              <a:t>of the </a:t>
            </a:r>
            <a:r>
              <a:rPr lang="en-US" altLang="zh-CN" sz="2800" b="1" dirty="0" smtClean="0">
                <a:solidFill>
                  <a:srgbClr val="152E52"/>
                </a:solidFill>
                <a:latin typeface="微软雅黑" panose="020B0503020204020204" pitchFamily="34" charset="-122"/>
              </a:rPr>
              <a:t>Number </a:t>
            </a:r>
            <a:r>
              <a:rPr lang="en-US" altLang="zh-CN" sz="2800" b="1" dirty="0" smtClean="0">
                <a:solidFill>
                  <a:srgbClr val="152E52"/>
                </a:solidFill>
                <a:latin typeface="微软雅黑" panose="020B0503020204020204" pitchFamily="34" charset="-122"/>
                <a:sym typeface="+mn-ea"/>
              </a:rPr>
              <a:t>of Heat Storage Modules</a:t>
            </a:r>
            <a:endParaRPr lang="zh-CN" altLang="en-US" sz="2800" dirty="0"/>
          </a:p>
        </p:txBody>
      </p:sp>
      <p:sp>
        <p:nvSpPr>
          <p:cNvPr id="6" name="文本框 12"/>
          <p:cNvSpPr txBox="1"/>
          <p:nvPr/>
        </p:nvSpPr>
        <p:spPr>
          <a:xfrm>
            <a:off x="-257907" y="660370"/>
            <a:ext cx="2356338" cy="338554"/>
          </a:xfrm>
          <a:prstGeom prst="rect">
            <a:avLst/>
          </a:prstGeom>
          <a:noFill/>
          <a:ln w="9525">
            <a:noFill/>
          </a:ln>
        </p:spPr>
        <p:txBody>
          <a:bodyPr wrap="square">
            <a:spAutoFit/>
          </a:bodyPr>
          <a:lstStyle/>
          <a:p>
            <a:pPr algn="ctr"/>
            <a:r>
              <a:rPr lang="en-US" altLang="zh-CN" sz="1600" b="1" dirty="0" smtClean="0">
                <a:solidFill>
                  <a:srgbClr val="152E52"/>
                </a:solidFill>
                <a:latin typeface="微软雅黑" panose="020B0503020204020204" pitchFamily="34" charset="-122"/>
              </a:rPr>
              <a:t>Model </a:t>
            </a:r>
            <a:r>
              <a:rPr lang="en-US" altLang="zh-CN" sz="1600" b="1" dirty="0">
                <a:solidFill>
                  <a:srgbClr val="152E52"/>
                </a:solidFill>
                <a:latin typeface="微软雅黑" panose="020B0503020204020204" pitchFamily="34" charset="-122"/>
              </a:rPr>
              <a:t>Selection</a:t>
            </a:r>
            <a:endParaRPr lang="zh-CN" altLang="en-US" sz="1600" b="1" dirty="0">
              <a:solidFill>
                <a:srgbClr val="152E52"/>
              </a:solidFill>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工作记录\2018 3月工作\2018部门评奖评审PPT设计\四期—格力全景图.jpg"/>
          <p:cNvPicPr>
            <a:picLocks noChangeAspect="1"/>
          </p:cNvPicPr>
          <p:nvPr/>
        </p:nvPicPr>
        <p:blipFill>
          <a:blip r:embed="rId3" cstate="print"/>
          <a:srcRect t="18274"/>
          <a:stretch>
            <a:fillRect/>
          </a:stretch>
        </p:blipFill>
        <p:spPr>
          <a:xfrm>
            <a:off x="0" y="0"/>
            <a:ext cx="12192000" cy="6858000"/>
          </a:xfrm>
          <a:prstGeom prst="rect">
            <a:avLst/>
          </a:prstGeom>
          <a:noFill/>
          <a:ln w="9525">
            <a:noFill/>
          </a:ln>
        </p:spPr>
      </p:pic>
      <p:sp>
        <p:nvSpPr>
          <p:cNvPr id="25" name="Rectangle 8"/>
          <p:cNvSpPr/>
          <p:nvPr/>
        </p:nvSpPr>
        <p:spPr>
          <a:xfrm>
            <a:off x="0" y="0"/>
            <a:ext cx="12192000" cy="6858000"/>
          </a:xfrm>
          <a:prstGeom prst="rect">
            <a:avLst/>
          </a:prstGeom>
          <a:gradFill flip="none" rotWithShape="0">
            <a:gsLst>
              <a:gs pos="0">
                <a:srgbClr val="002452">
                  <a:alpha val="98000"/>
                </a:srgbClr>
              </a:gs>
              <a:gs pos="96000">
                <a:srgbClr val="002452">
                  <a:alpha val="76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37894" name="图片 407"/>
          <p:cNvPicPr>
            <a:picLocks noChangeAspect="1"/>
          </p:cNvPicPr>
          <p:nvPr/>
        </p:nvPicPr>
        <p:blipFill>
          <a:blip r:embed="rId4" cstate="print"/>
          <a:srcRect r="43582"/>
          <a:stretch>
            <a:fillRect/>
          </a:stretch>
        </p:blipFill>
        <p:spPr>
          <a:xfrm>
            <a:off x="5726113" y="-4762"/>
            <a:ext cx="6478587" cy="6858000"/>
          </a:xfrm>
          <a:prstGeom prst="rect">
            <a:avLst/>
          </a:prstGeom>
          <a:noFill/>
          <a:ln w="9525">
            <a:noFill/>
          </a:ln>
        </p:spPr>
      </p:pic>
      <p:sp>
        <p:nvSpPr>
          <p:cNvPr id="5" name="菱形 4"/>
          <p:cNvSpPr/>
          <p:nvPr/>
        </p:nvSpPr>
        <p:spPr bwMode="auto">
          <a:xfrm>
            <a:off x="5737225" y="9525"/>
            <a:ext cx="4938713" cy="4937125"/>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5" name="任意多边形: 形状 414"/>
          <p:cNvSpPr/>
          <p:nvPr/>
        </p:nvSpPr>
        <p:spPr bwMode="auto">
          <a:xfrm>
            <a:off x="8210550" y="2482850"/>
            <a:ext cx="3994150" cy="437515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3" name="任意多边形: 形状 412"/>
          <p:cNvSpPr/>
          <p:nvPr/>
        </p:nvSpPr>
        <p:spPr bwMode="auto">
          <a:xfrm>
            <a:off x="3260725" y="-7937"/>
            <a:ext cx="4949825" cy="2492375"/>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4" name="任意多边形: 形状 413"/>
          <p:cNvSpPr/>
          <p:nvPr/>
        </p:nvSpPr>
        <p:spPr>
          <a:xfrm>
            <a:off x="8196263" y="-7937"/>
            <a:ext cx="4008438" cy="2487613"/>
          </a:xfrm>
          <a:custGeom>
            <a:avLst/>
            <a:gdLst>
              <a:gd name="connsiteX0" fmla="*/ 12046 w 4009778"/>
              <a:gd name="connsiteY0" fmla="*/ 0 h 2486731"/>
              <a:gd name="connsiteX1" fmla="*/ 4009778 w 4009778"/>
              <a:gd name="connsiteY1" fmla="*/ 0 h 2486731"/>
              <a:gd name="connsiteX2" fmla="*/ 4009778 w 4009778"/>
              <a:gd name="connsiteY2" fmla="*/ 951638 h 2486731"/>
              <a:gd name="connsiteX3" fmla="*/ 2474685 w 4009778"/>
              <a:gd name="connsiteY3" fmla="*/ 2486731 h 2486731"/>
              <a:gd name="connsiteX4" fmla="*/ 0 w 4009778"/>
              <a:gd name="connsiteY4" fmla="*/ 12046 h 24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778" h="2486731">
                <a:moveTo>
                  <a:pt x="12046" y="0"/>
                </a:moveTo>
                <a:lnTo>
                  <a:pt x="4009778" y="0"/>
                </a:lnTo>
                <a:lnTo>
                  <a:pt x="4009778" y="951638"/>
                </a:lnTo>
                <a:lnTo>
                  <a:pt x="2474685" y="2486731"/>
                </a:lnTo>
                <a:lnTo>
                  <a:pt x="0" y="12046"/>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1" name="任意多边形: 形状 410"/>
          <p:cNvSpPr/>
          <p:nvPr/>
        </p:nvSpPr>
        <p:spPr>
          <a:xfrm>
            <a:off x="10664825" y="930275"/>
            <a:ext cx="1539875" cy="3079750"/>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7" name="任意多边形: 形状 416"/>
          <p:cNvSpPr/>
          <p:nvPr/>
        </p:nvSpPr>
        <p:spPr>
          <a:xfrm>
            <a:off x="0" y="5068888"/>
            <a:ext cx="1789113" cy="178911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文本框 4"/>
          <p:cNvSpPr txBox="1"/>
          <p:nvPr/>
        </p:nvSpPr>
        <p:spPr>
          <a:xfrm>
            <a:off x="3200400" y="2644775"/>
            <a:ext cx="5791200" cy="1568450"/>
          </a:xfrm>
          <a:prstGeom prst="rect">
            <a:avLst/>
          </a:prstGeom>
          <a:noFill/>
          <a:ln>
            <a:solidFill>
              <a:schemeClr val="bg1"/>
            </a:solidFill>
          </a:ln>
        </p:spPr>
        <p:txBody>
          <a:bodyPr>
            <a:spAutoFit/>
          </a:bodyPr>
          <a:lstStyle/>
          <a:p>
            <a:pPr marR="0" algn="ctr" defTabSz="914400">
              <a:buClrTx/>
              <a:buSzTx/>
              <a:buFontTx/>
              <a:buNone/>
              <a:defRPr/>
            </a:pPr>
            <a:r>
              <a:rPr kumimoji="0" lang="en-US" altLang="zh-CN" sz="9600" b="1" kern="1200" cap="none" spc="300" normalizeH="0" baseline="0" noProof="1">
                <a:solidFill>
                  <a:schemeClr val="bg1"/>
                </a:solidFill>
                <a:latin typeface="微软雅黑" panose="020B0503020204020204" pitchFamily="34" charset="-122"/>
                <a:ea typeface="微软雅黑" panose="020B0503020204020204" pitchFamily="34" charset="-122"/>
                <a:cs typeface="+mn-cs"/>
                <a:sym typeface="+mn-ea"/>
              </a:rPr>
              <a:t>Th</a:t>
            </a:r>
            <a:r>
              <a:rPr kumimoji="0" lang="en-US" altLang="zh-CN" sz="9600" b="1" kern="1200" cap="none" spc="300" normalizeH="0" baseline="0" noProof="1">
                <a:solidFill>
                  <a:schemeClr val="accent4"/>
                </a:solidFill>
                <a:latin typeface="微软雅黑" panose="020B0503020204020204" pitchFamily="34" charset="-122"/>
                <a:ea typeface="微软雅黑" panose="020B0503020204020204" pitchFamily="34" charset="-122"/>
                <a:cs typeface="+mn-cs"/>
                <a:sym typeface="+mn-ea"/>
              </a:rPr>
              <a:t>a</a:t>
            </a:r>
            <a:r>
              <a:rPr kumimoji="0" lang="en-US" altLang="zh-CN" sz="9600" b="1" kern="1200" cap="none" spc="300" normalizeH="0" baseline="0" noProof="1">
                <a:solidFill>
                  <a:schemeClr val="bg1"/>
                </a:solidFill>
                <a:latin typeface="微软雅黑" panose="020B0503020204020204" pitchFamily="34" charset="-122"/>
                <a:ea typeface="微软雅黑" panose="020B0503020204020204" pitchFamily="34" charset="-122"/>
                <a:cs typeface="+mn-cs"/>
                <a:sym typeface="+mn-ea"/>
              </a:rPr>
              <a:t>nks.</a:t>
            </a:r>
            <a:endParaRPr kumimoji="0" lang="zh-HK" altLang="en-US" sz="9600" b="1" kern="1200" cap="none" spc="300" normalizeH="0" baseline="0" noProof="1">
              <a:solidFill>
                <a:schemeClr val="bg1"/>
              </a:solidFill>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D:\工作记录\2018 3月工作\2018部门评奖评审PPT设计\040213科技楼外景-2.png"/>
          <p:cNvPicPr>
            <a:picLocks noChangeAspect="1"/>
          </p:cNvPicPr>
          <p:nvPr/>
        </p:nvPicPr>
        <p:blipFill>
          <a:blip r:embed="rId3" cstate="print"/>
          <a:srcRect r="5209"/>
          <a:stretch>
            <a:fillRect/>
          </a:stretch>
        </p:blipFill>
        <p:spPr>
          <a:xfrm>
            <a:off x="685800" y="-1587"/>
            <a:ext cx="11506200" cy="6843712"/>
          </a:xfrm>
          <a:prstGeom prst="rect">
            <a:avLst/>
          </a:prstGeom>
          <a:noFill/>
          <a:ln w="9525">
            <a:noFill/>
          </a:ln>
        </p:spPr>
      </p:pic>
      <p:sp>
        <p:nvSpPr>
          <p:cNvPr id="23" name="Rectangle 8"/>
          <p:cNvSpPr/>
          <p:nvPr/>
        </p:nvSpPr>
        <p:spPr>
          <a:xfrm>
            <a:off x="0" y="0"/>
            <a:ext cx="7369175" cy="6872288"/>
          </a:xfrm>
          <a:prstGeom prst="rect">
            <a:avLst/>
          </a:prstGeom>
          <a:gradFill flip="none" rotWithShape="0">
            <a:gsLst>
              <a:gs pos="0">
                <a:srgbClr val="152E52"/>
              </a:gs>
              <a:gs pos="96000">
                <a:srgbClr val="002452">
                  <a:alpha val="76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534" name="文本框 46"/>
          <p:cNvSpPr txBox="1"/>
          <p:nvPr/>
        </p:nvSpPr>
        <p:spPr>
          <a:xfrm>
            <a:off x="1920875" y="2820988"/>
            <a:ext cx="4728029" cy="491490"/>
          </a:xfrm>
          <a:prstGeom prst="rect">
            <a:avLst/>
          </a:prstGeom>
          <a:noFill/>
          <a:ln w="9525">
            <a:noFill/>
          </a:ln>
        </p:spPr>
        <p:txBody>
          <a:bodyPr wrap="square">
            <a:spAutoFit/>
          </a:bodyPr>
          <a:lstStyle/>
          <a:p>
            <a:r>
              <a:rPr lang="zh-CN" altLang="en-US" sz="2600" b="1" dirty="0" smtClean="0">
                <a:solidFill>
                  <a:schemeClr val="bg1"/>
                </a:solidFill>
                <a:latin typeface="微软雅黑" panose="020B0503020204020204" pitchFamily="34" charset="-122"/>
              </a:rPr>
              <a:t> </a:t>
            </a:r>
            <a:r>
              <a:rPr lang="en-US" altLang="zh-CN" sz="2600" b="1" dirty="0" smtClean="0">
                <a:solidFill>
                  <a:schemeClr val="bg1"/>
                </a:solidFill>
                <a:latin typeface="微软雅黑" panose="020B0503020204020204" pitchFamily="34" charset="-122"/>
              </a:rPr>
              <a:t>Appearance</a:t>
            </a:r>
            <a:endParaRPr lang="zh-CN" altLang="en-US" sz="2600" b="1" dirty="0">
              <a:solidFill>
                <a:schemeClr val="bg1"/>
              </a:solidFill>
              <a:latin typeface="微软雅黑" panose="020B0503020204020204" pitchFamily="34" charset="-122"/>
            </a:endParaRPr>
          </a:p>
        </p:txBody>
      </p:sp>
      <p:sp>
        <p:nvSpPr>
          <p:cNvPr id="22535" name="文本框 49"/>
          <p:cNvSpPr txBox="1"/>
          <p:nvPr/>
        </p:nvSpPr>
        <p:spPr>
          <a:xfrm>
            <a:off x="2006600" y="3679825"/>
            <a:ext cx="4887686" cy="491490"/>
          </a:xfrm>
          <a:prstGeom prst="rect">
            <a:avLst/>
          </a:prstGeom>
          <a:noFill/>
          <a:ln w="9525">
            <a:noFill/>
          </a:ln>
        </p:spPr>
        <p:txBody>
          <a:bodyPr wrap="square">
            <a:spAutoFit/>
          </a:bodyPr>
          <a:lstStyle/>
          <a:p>
            <a:r>
              <a:rPr lang="en-US" altLang="zh-CN" sz="2600" b="1" dirty="0" smtClean="0">
                <a:solidFill>
                  <a:schemeClr val="bg1"/>
                </a:solidFill>
                <a:latin typeface="微软雅黑" panose="020B0503020204020204" pitchFamily="34" charset="-122"/>
              </a:rPr>
              <a:t>Functions</a:t>
            </a:r>
            <a:endParaRPr lang="zh-CN" altLang="en-US" sz="2600" b="1" dirty="0">
              <a:solidFill>
                <a:schemeClr val="bg1"/>
              </a:solidFill>
              <a:latin typeface="微软雅黑" panose="020B0503020204020204" pitchFamily="34" charset="-122"/>
            </a:endParaRPr>
          </a:p>
        </p:txBody>
      </p:sp>
      <p:sp>
        <p:nvSpPr>
          <p:cNvPr id="22536" name="文本框 52"/>
          <p:cNvSpPr txBox="1"/>
          <p:nvPr/>
        </p:nvSpPr>
        <p:spPr>
          <a:xfrm>
            <a:off x="2006600" y="4513263"/>
            <a:ext cx="4945743" cy="491490"/>
          </a:xfrm>
          <a:prstGeom prst="rect">
            <a:avLst/>
          </a:prstGeom>
          <a:noFill/>
          <a:ln w="9525">
            <a:noFill/>
          </a:ln>
        </p:spPr>
        <p:txBody>
          <a:bodyPr wrap="square">
            <a:spAutoFit/>
          </a:bodyPr>
          <a:lstStyle/>
          <a:p>
            <a:r>
              <a:rPr lang="en-US" altLang="zh-CN" sz="2600" b="1" dirty="0" smtClean="0">
                <a:solidFill>
                  <a:schemeClr val="bg1"/>
                </a:solidFill>
                <a:latin typeface="微软雅黑" panose="020B0503020204020204" pitchFamily="34" charset="-122"/>
              </a:rPr>
              <a:t>Installation</a:t>
            </a:r>
            <a:endParaRPr lang="zh-CN" altLang="en-US" sz="2600" b="1" dirty="0">
              <a:solidFill>
                <a:schemeClr val="bg1"/>
              </a:solidFill>
              <a:latin typeface="微软雅黑" panose="020B0503020204020204" pitchFamily="34" charset="-122"/>
            </a:endParaRPr>
          </a:p>
        </p:txBody>
      </p:sp>
      <p:sp>
        <p:nvSpPr>
          <p:cNvPr id="37" name="文本框 8"/>
          <p:cNvSpPr txBox="1">
            <a:spLocks noChangeArrowheads="1"/>
          </p:cNvSpPr>
          <p:nvPr/>
        </p:nvSpPr>
        <p:spPr bwMode="auto">
          <a:xfrm>
            <a:off x="900430" y="2759710"/>
            <a:ext cx="1880870" cy="553085"/>
          </a:xfrm>
          <a:prstGeom prst="rect">
            <a:avLst/>
          </a:prstGeom>
          <a:noFill/>
          <a:ln w="9525">
            <a:noFill/>
            <a:miter lim="800000"/>
          </a:ln>
        </p:spPr>
        <p:txBody>
          <a:bodyPr wrap="square">
            <a:spAutoFit/>
          </a:bodyPr>
          <a:lstStyle/>
          <a:p>
            <a:pPr marR="0" defTabSz="914400" eaLnBrk="1" hangingPunct="1">
              <a:buClrTx/>
              <a:buSzTx/>
              <a:buFontTx/>
              <a:buNone/>
              <a:defRPr/>
            </a:pPr>
            <a:r>
              <a:rPr kumimoji="0" lang="en-US" altLang="zh-CN" sz="3000" b="1" kern="1200" cap="none" spc="0" normalizeH="0" baseline="0" noProof="1">
                <a:solidFill>
                  <a:schemeClr val="accent4"/>
                </a:solidFill>
                <a:latin typeface="Arial" panose="020B0604020202020204" pitchFamily="34" charset="0"/>
                <a:ea typeface="等线" pitchFamily="2" charset="-122"/>
                <a:cs typeface="等线" pitchFamily="2" charset="-122"/>
                <a:sym typeface="+mn-ea"/>
              </a:rPr>
              <a:t>01</a:t>
            </a:r>
            <a:endParaRPr kumimoji="0" lang="zh-CN" altLang="en-US" sz="3000" b="1" kern="1200" cap="none" spc="0" normalizeH="0" baseline="0" noProof="1">
              <a:solidFill>
                <a:schemeClr val="accent4"/>
              </a:solidFill>
              <a:latin typeface="Arial" panose="020B0604020202020204" pitchFamily="34" charset="0"/>
              <a:ea typeface="等线" pitchFamily="2" charset="-122"/>
              <a:cs typeface="等线" pitchFamily="2" charset="-122"/>
              <a:sym typeface="+mn-ea"/>
            </a:endParaRPr>
          </a:p>
        </p:txBody>
      </p:sp>
      <p:sp>
        <p:nvSpPr>
          <p:cNvPr id="38" name="文本框 8"/>
          <p:cNvSpPr txBox="1">
            <a:spLocks noChangeArrowheads="1"/>
          </p:cNvSpPr>
          <p:nvPr/>
        </p:nvSpPr>
        <p:spPr bwMode="auto">
          <a:xfrm>
            <a:off x="900113" y="3619500"/>
            <a:ext cx="1789113" cy="571500"/>
          </a:xfrm>
          <a:prstGeom prst="rect">
            <a:avLst/>
          </a:prstGeom>
          <a:noFill/>
          <a:ln w="9525">
            <a:noFill/>
            <a:miter lim="800000"/>
          </a:ln>
        </p:spPr>
        <p:txBody>
          <a:bodyPr>
            <a:spAutoFit/>
          </a:bodyPr>
          <a:lstStyle/>
          <a:p>
            <a:pPr marR="0" defTabSz="914400" eaLnBrk="1" hangingPunct="1">
              <a:buClrTx/>
              <a:buSzTx/>
              <a:buFontTx/>
              <a:buNone/>
              <a:defRPr/>
            </a:pPr>
            <a:r>
              <a:rPr kumimoji="0" lang="en-US" altLang="zh-CN" sz="3000" b="1" kern="1200" cap="none" spc="0" normalizeH="0" baseline="0" noProof="1">
                <a:solidFill>
                  <a:schemeClr val="accent4"/>
                </a:solidFill>
                <a:latin typeface="Arial" panose="020B0604020202020204" pitchFamily="34" charset="0"/>
                <a:ea typeface="等线" pitchFamily="2" charset="-122"/>
                <a:cs typeface="等线" pitchFamily="2" charset="-122"/>
                <a:sym typeface="+mn-ea"/>
              </a:rPr>
              <a:t>02</a:t>
            </a:r>
            <a:endParaRPr kumimoji="0" lang="zh-CN" altLang="en-US" sz="3000" b="1" kern="1200" cap="none" spc="0" normalizeH="0" baseline="0" noProof="1">
              <a:solidFill>
                <a:schemeClr val="accent4"/>
              </a:solidFill>
              <a:latin typeface="Arial" panose="020B0604020202020204" pitchFamily="34" charset="0"/>
              <a:ea typeface="等线" pitchFamily="2" charset="-122"/>
              <a:cs typeface="等线" pitchFamily="2" charset="-122"/>
              <a:sym typeface="+mn-ea"/>
            </a:endParaRPr>
          </a:p>
        </p:txBody>
      </p:sp>
      <p:sp>
        <p:nvSpPr>
          <p:cNvPr id="39" name="文本框 8"/>
          <p:cNvSpPr txBox="1">
            <a:spLocks noChangeArrowheads="1"/>
          </p:cNvSpPr>
          <p:nvPr/>
        </p:nvSpPr>
        <p:spPr bwMode="auto">
          <a:xfrm>
            <a:off x="900113" y="4457700"/>
            <a:ext cx="1798638" cy="571500"/>
          </a:xfrm>
          <a:prstGeom prst="rect">
            <a:avLst/>
          </a:prstGeom>
          <a:noFill/>
          <a:ln w="9525">
            <a:noFill/>
            <a:miter lim="800000"/>
          </a:ln>
        </p:spPr>
        <p:txBody>
          <a:bodyPr>
            <a:spAutoFit/>
          </a:bodyPr>
          <a:lstStyle/>
          <a:p>
            <a:pPr marR="0" defTabSz="914400" eaLnBrk="1" hangingPunct="1">
              <a:buClrTx/>
              <a:buSzTx/>
              <a:buFontTx/>
              <a:buNone/>
              <a:defRPr/>
            </a:pPr>
            <a:r>
              <a:rPr kumimoji="0" lang="en-US" altLang="zh-CN" sz="3000" b="1" kern="1200" cap="none" spc="0" normalizeH="0" baseline="0" noProof="1">
                <a:solidFill>
                  <a:schemeClr val="accent4"/>
                </a:solidFill>
                <a:latin typeface="Arial" panose="020B0604020202020204" pitchFamily="34" charset="0"/>
                <a:ea typeface="等线" pitchFamily="2" charset="-122"/>
                <a:cs typeface="等线" pitchFamily="2" charset="-122"/>
                <a:sym typeface="+mn-ea"/>
              </a:rPr>
              <a:t>03</a:t>
            </a:r>
            <a:endParaRPr kumimoji="0" lang="zh-CN" altLang="en-US" sz="3000" b="1" kern="1200" cap="none" spc="0" normalizeH="0" baseline="0" noProof="1">
              <a:solidFill>
                <a:schemeClr val="accent4"/>
              </a:solidFill>
              <a:latin typeface="Arial" panose="020B0604020202020204" pitchFamily="34" charset="0"/>
              <a:ea typeface="等线" pitchFamily="2" charset="-122"/>
              <a:cs typeface="等线" pitchFamily="2" charset="-122"/>
              <a:sym typeface="+mn-ea"/>
            </a:endParaRPr>
          </a:p>
        </p:txBody>
      </p:sp>
      <p:sp>
        <p:nvSpPr>
          <p:cNvPr id="11" name="矩形 10"/>
          <p:cNvSpPr/>
          <p:nvPr/>
        </p:nvSpPr>
        <p:spPr>
          <a:xfrm>
            <a:off x="996950" y="0"/>
            <a:ext cx="215900" cy="18256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12" name="矩形 11"/>
          <p:cNvSpPr/>
          <p:nvPr/>
        </p:nvSpPr>
        <p:spPr>
          <a:xfrm>
            <a:off x="1331913" y="912813"/>
            <a:ext cx="215900" cy="91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542" name="TextBox 12"/>
          <p:cNvSpPr txBox="1"/>
          <p:nvPr/>
        </p:nvSpPr>
        <p:spPr>
          <a:xfrm>
            <a:off x="1581150" y="814705"/>
            <a:ext cx="2856230" cy="645160"/>
          </a:xfrm>
          <a:prstGeom prst="rect">
            <a:avLst/>
          </a:prstGeom>
          <a:noFill/>
          <a:ln w="9525">
            <a:noFill/>
          </a:ln>
        </p:spPr>
        <p:txBody>
          <a:bodyPr wrap="square">
            <a:spAutoFit/>
          </a:bodyPr>
          <a:lstStyle/>
          <a:p>
            <a:r>
              <a:rPr lang="en-US" altLang="zh-CN" sz="3600" dirty="0">
                <a:solidFill>
                  <a:schemeClr val="bg1"/>
                </a:solidFill>
                <a:latin typeface="微软雅黑" panose="020B0503020204020204" pitchFamily="34" charset="-122"/>
                <a:sym typeface="+mn-ea"/>
              </a:rPr>
              <a:t>CONTENTS</a:t>
            </a:r>
            <a:endParaRPr lang="zh-CN" altLang="en-US" sz="3600" b="1" dirty="0">
              <a:solidFill>
                <a:schemeClr val="bg1"/>
              </a:solidFill>
              <a:latin typeface="微软雅黑" panose="020B0503020204020204" pitchFamily="34" charset="-122"/>
            </a:endParaRPr>
          </a:p>
        </p:txBody>
      </p:sp>
      <p:sp>
        <p:nvSpPr>
          <p:cNvPr id="22543" name="TextBox 13"/>
          <p:cNvSpPr txBox="1"/>
          <p:nvPr/>
        </p:nvSpPr>
        <p:spPr>
          <a:xfrm>
            <a:off x="1652588" y="1568450"/>
            <a:ext cx="2073275" cy="368300"/>
          </a:xfrm>
          <a:prstGeom prst="rect">
            <a:avLst/>
          </a:prstGeom>
          <a:noFill/>
          <a:ln w="9525">
            <a:noFill/>
          </a:ln>
        </p:spPr>
        <p:txBody>
          <a:bodyPr>
            <a:spAutoFit/>
          </a:bodyPr>
          <a:lstStyle/>
          <a:p>
            <a:endParaRPr lang="zh-CN" altLang="en-US" dirty="0">
              <a:solidFill>
                <a:schemeClr val="bg1"/>
              </a:solidFill>
              <a:latin typeface="微软雅黑" panose="020B0503020204020204" pitchFamily="34" charset="-122"/>
            </a:endParaRPr>
          </a:p>
        </p:txBody>
      </p:sp>
      <p:sp>
        <p:nvSpPr>
          <p:cNvPr id="15" name="等腰三角形 14"/>
          <p:cNvSpPr/>
          <p:nvPr/>
        </p:nvSpPr>
        <p:spPr>
          <a:xfrm rot="5400000">
            <a:off x="1636713" y="2989263"/>
            <a:ext cx="149225"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等腰三角形 15"/>
          <p:cNvSpPr/>
          <p:nvPr/>
        </p:nvSpPr>
        <p:spPr>
          <a:xfrm rot="5400000">
            <a:off x="1636713" y="3827463"/>
            <a:ext cx="149225"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等腰三角形 16"/>
          <p:cNvSpPr/>
          <p:nvPr/>
        </p:nvSpPr>
        <p:spPr>
          <a:xfrm rot="5400000">
            <a:off x="1636713" y="4652963"/>
            <a:ext cx="149225"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547" name="文本框 52"/>
          <p:cNvSpPr txBox="1"/>
          <p:nvPr/>
        </p:nvSpPr>
        <p:spPr>
          <a:xfrm>
            <a:off x="2002518" y="5293836"/>
            <a:ext cx="5366657" cy="492443"/>
          </a:xfrm>
          <a:prstGeom prst="rect">
            <a:avLst/>
          </a:prstGeom>
          <a:noFill/>
          <a:ln w="9525">
            <a:noFill/>
          </a:ln>
        </p:spPr>
        <p:txBody>
          <a:bodyPr wrap="square">
            <a:spAutoFit/>
          </a:bodyPr>
          <a:lstStyle/>
          <a:p>
            <a:r>
              <a:rPr lang="en-US" altLang="zh-CN" sz="2600" b="1" dirty="0" smtClean="0">
                <a:solidFill>
                  <a:schemeClr val="bg1"/>
                </a:solidFill>
                <a:latin typeface="微软雅黑" panose="020B0503020204020204" pitchFamily="34" charset="-122"/>
              </a:rPr>
              <a:t>Model Selection</a:t>
            </a:r>
            <a:endParaRPr lang="zh-CN" altLang="en-US" sz="2600" b="1" dirty="0">
              <a:solidFill>
                <a:schemeClr val="bg1"/>
              </a:solidFill>
              <a:latin typeface="微软雅黑" panose="020B0503020204020204" pitchFamily="34" charset="-122"/>
            </a:endParaRPr>
          </a:p>
        </p:txBody>
      </p:sp>
      <p:sp>
        <p:nvSpPr>
          <p:cNvPr id="19" name="文本框 8"/>
          <p:cNvSpPr txBox="1">
            <a:spLocks noChangeArrowheads="1"/>
          </p:cNvSpPr>
          <p:nvPr/>
        </p:nvSpPr>
        <p:spPr bwMode="auto">
          <a:xfrm>
            <a:off x="890588" y="5254308"/>
            <a:ext cx="1798638" cy="571500"/>
          </a:xfrm>
          <a:prstGeom prst="rect">
            <a:avLst/>
          </a:prstGeom>
          <a:noFill/>
          <a:ln w="9525">
            <a:noFill/>
            <a:miter lim="800000"/>
          </a:ln>
        </p:spPr>
        <p:txBody>
          <a:bodyPr>
            <a:spAutoFit/>
          </a:bodyPr>
          <a:lstStyle/>
          <a:p>
            <a:pPr marR="0" defTabSz="914400" eaLnBrk="1" hangingPunct="1">
              <a:buClrTx/>
              <a:buSzTx/>
              <a:buFontTx/>
              <a:buNone/>
              <a:defRPr/>
            </a:pPr>
            <a:r>
              <a:rPr kumimoji="0" lang="en-US" altLang="zh-CN" sz="3000" b="1" kern="1200" cap="none" spc="0" normalizeH="0" baseline="0" noProof="1">
                <a:solidFill>
                  <a:schemeClr val="accent4"/>
                </a:solidFill>
                <a:latin typeface="Arial" panose="020B0604020202020204" pitchFamily="34" charset="0"/>
                <a:ea typeface="等线" pitchFamily="2" charset="-122"/>
                <a:cs typeface="等线" pitchFamily="2" charset="-122"/>
                <a:sym typeface="+mn-ea"/>
              </a:rPr>
              <a:t>04</a:t>
            </a:r>
            <a:endParaRPr kumimoji="0" lang="zh-CN" altLang="en-US" sz="3000" b="1" kern="1200" cap="none" spc="0" normalizeH="0" baseline="0" noProof="1">
              <a:solidFill>
                <a:schemeClr val="accent4"/>
              </a:solidFill>
              <a:latin typeface="Arial" panose="020B0604020202020204" pitchFamily="34" charset="0"/>
              <a:ea typeface="等线" pitchFamily="2" charset="-122"/>
              <a:cs typeface="等线" pitchFamily="2" charset="-122"/>
              <a:sym typeface="+mn-ea"/>
            </a:endParaRPr>
          </a:p>
        </p:txBody>
      </p:sp>
      <p:sp>
        <p:nvSpPr>
          <p:cNvPr id="20" name="等腰三角形 19"/>
          <p:cNvSpPr/>
          <p:nvPr/>
        </p:nvSpPr>
        <p:spPr>
          <a:xfrm rot="5400000">
            <a:off x="1636713" y="5435600"/>
            <a:ext cx="149225"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2"/>
          <p:cNvSpPr txBox="1"/>
          <p:nvPr/>
        </p:nvSpPr>
        <p:spPr>
          <a:xfrm>
            <a:off x="0" y="606425"/>
            <a:ext cx="1882140" cy="521970"/>
          </a:xfrm>
          <a:prstGeom prst="rect">
            <a:avLst/>
          </a:prstGeom>
          <a:noFill/>
          <a:ln w="9525">
            <a:noFill/>
          </a:ln>
        </p:spPr>
        <p:txBody>
          <a:bodyPr wrap="square">
            <a:spAutoFit/>
          </a:bodyPr>
          <a:lstStyle/>
          <a:p>
            <a:pPr algn="ctr"/>
            <a:r>
              <a:rPr lang="en-US" altLang="zh-CN" sz="1400" b="1" dirty="0">
                <a:solidFill>
                  <a:srgbClr val="152E52"/>
                </a:solidFill>
                <a:latin typeface="微软雅黑" panose="020B0503020204020204" pitchFamily="34" charset="-122"/>
                <a:sym typeface="+mn-ea"/>
              </a:rPr>
              <a:t>A</a:t>
            </a:r>
            <a:r>
              <a:rPr lang="en-US" altLang="zh-CN" sz="1400" b="1" dirty="0" smtClean="0">
                <a:solidFill>
                  <a:srgbClr val="152E52"/>
                </a:solidFill>
                <a:latin typeface="微软雅黑" panose="020B0503020204020204" pitchFamily="34" charset="-122"/>
                <a:sym typeface="+mn-ea"/>
              </a:rPr>
              <a:t>ppearance</a:t>
            </a:r>
            <a:endParaRPr lang="en-US" altLang="zh-CN" sz="1400" b="1" dirty="0" smtClean="0">
              <a:solidFill>
                <a:srgbClr val="152E52"/>
              </a:solidFill>
              <a:latin typeface="微软雅黑" panose="020B0503020204020204" pitchFamily="34" charset="-122"/>
            </a:endParaRPr>
          </a:p>
          <a:p>
            <a:pPr algn="ctr"/>
            <a:endParaRPr lang="zh-CN" altLang="en-US" sz="1400" b="1" dirty="0">
              <a:solidFill>
                <a:srgbClr val="152E52"/>
              </a:solidFill>
              <a:latin typeface="微软雅黑" panose="020B0503020204020204" pitchFamily="34" charset="-122"/>
            </a:endParaRPr>
          </a:p>
        </p:txBody>
      </p:sp>
      <p:sp>
        <p:nvSpPr>
          <p:cNvPr id="24587" name="文本框 11"/>
          <p:cNvSpPr txBox="1"/>
          <p:nvPr/>
        </p:nvSpPr>
        <p:spPr>
          <a:xfrm>
            <a:off x="2263775" y="196850"/>
            <a:ext cx="7054396" cy="645160"/>
          </a:xfrm>
          <a:prstGeom prst="rect">
            <a:avLst/>
          </a:prstGeom>
          <a:noFill/>
          <a:ln w="9525">
            <a:noFill/>
          </a:ln>
        </p:spPr>
        <p:txBody>
          <a:bodyPr wrap="square">
            <a:spAutoFit/>
          </a:bodyPr>
          <a:lstStyle/>
          <a:p>
            <a:pPr eaLnBrk="1" hangingPunct="1"/>
            <a:r>
              <a:rPr lang="zh-CN" altLang="en-US" sz="3600" b="1" dirty="0" smtClean="0">
                <a:solidFill>
                  <a:srgbClr val="152E52"/>
                </a:solidFill>
                <a:latin typeface="微软雅黑" panose="020B0503020204020204" pitchFamily="34" charset="-122"/>
              </a:rPr>
              <a:t> </a:t>
            </a:r>
            <a:r>
              <a:rPr lang="en-US" altLang="zh-CN" sz="2800" b="1" dirty="0" smtClean="0">
                <a:solidFill>
                  <a:srgbClr val="152E52"/>
                </a:solidFill>
                <a:latin typeface="微软雅黑" panose="020B0503020204020204" pitchFamily="34" charset="-122"/>
              </a:rPr>
              <a:t>Appearance</a:t>
            </a:r>
            <a:endParaRPr lang="zh-CN" altLang="en-US" sz="2800" b="1" dirty="0">
              <a:solidFill>
                <a:srgbClr val="152E52"/>
              </a:solidFill>
              <a:latin typeface="微软雅黑" panose="020B0503020204020204" pitchFamily="34" charset="-122"/>
            </a:endParaRPr>
          </a:p>
        </p:txBody>
      </p:sp>
      <p:sp>
        <p:nvSpPr>
          <p:cNvPr id="2" name="矩形 1"/>
          <p:cNvSpPr/>
          <p:nvPr/>
        </p:nvSpPr>
        <p:spPr>
          <a:xfrm>
            <a:off x="635000" y="1496536"/>
            <a:ext cx="10833100" cy="1477328"/>
          </a:xfrm>
          <a:prstGeom prst="rect">
            <a:avLst/>
          </a:prstGeom>
        </p:spPr>
        <p:txBody>
          <a:bodyPr wrap="square">
            <a:spAutoFit/>
          </a:bodyPr>
          <a:lstStyle/>
          <a:p>
            <a:r>
              <a:rPr lang="en-US" altLang="zh-CN" dirty="0"/>
              <a:t>The </a:t>
            </a:r>
            <a:r>
              <a:rPr lang="en-US" altLang="zh-CN" dirty="0" smtClean="0"/>
              <a:t>heat </a:t>
            </a:r>
            <a:r>
              <a:rPr lang="en-US" altLang="zh-CN" dirty="0"/>
              <a:t>storage module is used in the </a:t>
            </a:r>
            <a:r>
              <a:rPr lang="en-US" altLang="zh-CN" dirty="0" smtClean="0"/>
              <a:t>VRF system. </a:t>
            </a:r>
            <a:r>
              <a:rPr lang="en-US" altLang="zh-CN" dirty="0"/>
              <a:t>The heat storage module </a:t>
            </a:r>
            <a:r>
              <a:rPr lang="en-US" altLang="zh-CN" dirty="0" smtClean="0"/>
              <a:t>can </a:t>
            </a:r>
            <a:r>
              <a:rPr lang="en-US" altLang="zh-CN" dirty="0"/>
              <a:t>assist the </a:t>
            </a:r>
            <a:r>
              <a:rPr lang="en-US" altLang="zh-CN" dirty="0" smtClean="0"/>
              <a:t>unit to defrost. </a:t>
            </a:r>
            <a:r>
              <a:rPr lang="en-US" altLang="zh-CN" dirty="0"/>
              <a:t>The heat storage module can not be used alone, but can be used with </a:t>
            </a:r>
            <a:r>
              <a:rPr lang="en-US" altLang="zh-CN" dirty="0" smtClean="0"/>
              <a:t>VRF </a:t>
            </a:r>
            <a:r>
              <a:rPr lang="en-US" altLang="zh-CN" dirty="0"/>
              <a:t>units, and as an optional part for customers to choose. The heat storage module adopts heat storage defrosting technology, which is suitable for cold areas </a:t>
            </a:r>
            <a:r>
              <a:rPr lang="en-US" altLang="zh-CN" dirty="0" smtClean="0"/>
              <a:t>, </a:t>
            </a:r>
            <a:r>
              <a:rPr lang="en-US" altLang="zh-CN" dirty="0"/>
              <a:t>especially coastal cities and </a:t>
            </a:r>
            <a:r>
              <a:rPr lang="en-US" altLang="zh-CN" dirty="0" smtClean="0"/>
              <a:t>high </a:t>
            </a:r>
            <a:r>
              <a:rPr lang="en-US" altLang="zh-CN" dirty="0"/>
              <a:t>humidity areas in winter. The shape of the unit is as follows:</a:t>
            </a:r>
            <a:endParaRPr lang="zh-CN" altLang="en-US" dirty="0"/>
          </a:p>
        </p:txBody>
      </p:sp>
      <p:pic>
        <p:nvPicPr>
          <p:cNvPr id="8" name="Picture 2" descr="D:\实验项目\2.MH4蓄热项目\蓄热外机\5.蓄热模块照片\0D1A7020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5604" y="2572266"/>
            <a:ext cx="5979596" cy="3986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2"/>
          <p:cNvSpPr txBox="1"/>
          <p:nvPr/>
        </p:nvSpPr>
        <p:spPr>
          <a:xfrm>
            <a:off x="0" y="606425"/>
            <a:ext cx="1882140" cy="521970"/>
          </a:xfrm>
          <a:prstGeom prst="rect">
            <a:avLst/>
          </a:prstGeom>
          <a:noFill/>
          <a:ln w="9525">
            <a:noFill/>
          </a:ln>
        </p:spPr>
        <p:txBody>
          <a:bodyPr wrap="square">
            <a:spAutoFit/>
          </a:bodyPr>
          <a:lstStyle/>
          <a:p>
            <a:pPr algn="ctr"/>
            <a:r>
              <a:rPr lang="en-US" altLang="zh-CN" sz="1400" b="1" dirty="0">
                <a:solidFill>
                  <a:srgbClr val="152E52"/>
                </a:solidFill>
                <a:latin typeface="微软雅黑" panose="020B0503020204020204" pitchFamily="34" charset="-122"/>
                <a:sym typeface="+mn-ea"/>
              </a:rPr>
              <a:t>A</a:t>
            </a:r>
            <a:r>
              <a:rPr lang="en-US" altLang="zh-CN" sz="1400" b="1" dirty="0" smtClean="0">
                <a:solidFill>
                  <a:srgbClr val="152E52"/>
                </a:solidFill>
                <a:latin typeface="微软雅黑" panose="020B0503020204020204" pitchFamily="34" charset="-122"/>
                <a:sym typeface="+mn-ea"/>
              </a:rPr>
              <a:t>ppearance</a:t>
            </a:r>
            <a:endParaRPr lang="en-US" altLang="zh-CN" sz="1400" b="1" dirty="0" smtClean="0">
              <a:solidFill>
                <a:srgbClr val="152E52"/>
              </a:solidFill>
              <a:latin typeface="微软雅黑" panose="020B0503020204020204" pitchFamily="34" charset="-122"/>
            </a:endParaRPr>
          </a:p>
          <a:p>
            <a:pPr algn="ctr"/>
            <a:endParaRPr lang="zh-CN" altLang="en-US" sz="1400" b="1" dirty="0">
              <a:solidFill>
                <a:srgbClr val="152E52"/>
              </a:solidFill>
              <a:latin typeface="微软雅黑" panose="020B0503020204020204" pitchFamily="34" charset="-122"/>
            </a:endParaRPr>
          </a:p>
        </p:txBody>
      </p:sp>
      <p:sp>
        <p:nvSpPr>
          <p:cNvPr id="24587" name="文本框 11"/>
          <p:cNvSpPr txBox="1"/>
          <p:nvPr/>
        </p:nvSpPr>
        <p:spPr>
          <a:xfrm>
            <a:off x="2263775" y="196850"/>
            <a:ext cx="7054396" cy="645160"/>
          </a:xfrm>
          <a:prstGeom prst="rect">
            <a:avLst/>
          </a:prstGeom>
          <a:noFill/>
          <a:ln w="9525">
            <a:noFill/>
          </a:ln>
        </p:spPr>
        <p:txBody>
          <a:bodyPr wrap="square">
            <a:spAutoFit/>
          </a:bodyPr>
          <a:lstStyle/>
          <a:p>
            <a:pPr eaLnBrk="1" hangingPunct="1"/>
            <a:r>
              <a:rPr lang="zh-CN" altLang="en-US" sz="3600" b="1" dirty="0" smtClean="0">
                <a:solidFill>
                  <a:srgbClr val="152E52"/>
                </a:solidFill>
                <a:latin typeface="微软雅黑" panose="020B0503020204020204" pitchFamily="34" charset="-122"/>
              </a:rPr>
              <a:t> </a:t>
            </a:r>
            <a:r>
              <a:rPr lang="en-US" altLang="zh-CN" sz="2800" b="1" dirty="0" smtClean="0">
                <a:solidFill>
                  <a:srgbClr val="152E52"/>
                </a:solidFill>
                <a:latin typeface="微软雅黑" panose="020B0503020204020204" pitchFamily="34" charset="-122"/>
              </a:rPr>
              <a:t>Appearance</a:t>
            </a:r>
            <a:endParaRPr lang="zh-CN" altLang="en-US" sz="2800" b="1" dirty="0">
              <a:solidFill>
                <a:srgbClr val="152E52"/>
              </a:solidFill>
              <a:latin typeface="微软雅黑" panose="020B0503020204020204" pitchFamily="34" charset="-122"/>
            </a:endParaRPr>
          </a:p>
        </p:txBody>
      </p:sp>
      <p:pic>
        <p:nvPicPr>
          <p:cNvPr id="2050" name="图片 22" descr="D:\202004\A蓄热模块化项目\出口_蓄热模块产品图-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416" y="1512416"/>
            <a:ext cx="8513114" cy="419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12525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文本框 12"/>
          <p:cNvSpPr txBox="1"/>
          <p:nvPr/>
        </p:nvSpPr>
        <p:spPr>
          <a:xfrm>
            <a:off x="47625" y="601436"/>
            <a:ext cx="1973263" cy="398780"/>
          </a:xfrm>
          <a:prstGeom prst="rect">
            <a:avLst/>
          </a:prstGeom>
          <a:noFill/>
          <a:ln w="9525">
            <a:noFill/>
          </a:ln>
        </p:spPr>
        <p:txBody>
          <a:bodyPr>
            <a:spAutoFit/>
          </a:bodyPr>
          <a:lstStyle/>
          <a:p>
            <a:pPr algn="ctr"/>
            <a:r>
              <a:rPr lang="en-US" altLang="zh-CN" sz="2000" b="1" dirty="0" smtClean="0">
                <a:solidFill>
                  <a:srgbClr val="152E52"/>
                </a:solidFill>
                <a:latin typeface="微软雅黑" panose="020B0503020204020204" pitchFamily="34" charset="-122"/>
              </a:rPr>
              <a:t>Functions</a:t>
            </a:r>
            <a:endParaRPr lang="zh-CN" altLang="en-US" sz="2000" b="1" dirty="0">
              <a:solidFill>
                <a:srgbClr val="152E52"/>
              </a:solidFill>
              <a:latin typeface="微软雅黑" panose="020B0503020204020204" pitchFamily="34" charset="-122"/>
            </a:endParaRPr>
          </a:p>
        </p:txBody>
      </p:sp>
      <p:sp>
        <p:nvSpPr>
          <p:cNvPr id="31748" name="文本框 11"/>
          <p:cNvSpPr txBox="1"/>
          <p:nvPr/>
        </p:nvSpPr>
        <p:spPr>
          <a:xfrm>
            <a:off x="2346325" y="190500"/>
            <a:ext cx="5726113" cy="523220"/>
          </a:xfrm>
          <a:prstGeom prst="rect">
            <a:avLst/>
          </a:prstGeom>
          <a:noFill/>
          <a:ln w="9525">
            <a:noFill/>
          </a:ln>
        </p:spPr>
        <p:txBody>
          <a:bodyPr>
            <a:spAutoFit/>
          </a:bodyPr>
          <a:lstStyle/>
          <a:p>
            <a:pPr eaLnBrk="1" hangingPunct="1"/>
            <a:r>
              <a:rPr lang="en-US" altLang="zh-CN" sz="2800" b="1" dirty="0" smtClean="0">
                <a:solidFill>
                  <a:srgbClr val="152E52"/>
                </a:solidFill>
                <a:latin typeface="微软雅黑" panose="020B0503020204020204" pitchFamily="34" charset="-122"/>
              </a:rPr>
              <a:t>Functions</a:t>
            </a:r>
            <a:endParaRPr lang="zh-CN" altLang="en-US" sz="2800" b="1" dirty="0">
              <a:solidFill>
                <a:srgbClr val="152E52"/>
              </a:solidFill>
              <a:latin typeface="微软雅黑" panose="020B0503020204020204" pitchFamily="34" charset="-122"/>
            </a:endParaRPr>
          </a:p>
        </p:txBody>
      </p:sp>
      <p:sp>
        <p:nvSpPr>
          <p:cNvPr id="7" name="矩形 6"/>
          <p:cNvSpPr/>
          <p:nvPr/>
        </p:nvSpPr>
        <p:spPr>
          <a:xfrm>
            <a:off x="354316" y="1969477"/>
            <a:ext cx="4964444" cy="3785652"/>
          </a:xfrm>
          <a:prstGeom prst="rect">
            <a:avLst/>
          </a:prstGeom>
          <a:solidFill>
            <a:schemeClr val="bg1">
              <a:lumMod val="95000"/>
            </a:schemeClr>
          </a:solidFill>
        </p:spPr>
        <p:txBody>
          <a:bodyPr wrap="square">
            <a:spAutoFit/>
          </a:bodyPr>
          <a:lstStyle/>
          <a:p>
            <a:r>
              <a:rPr lang="en-US" altLang="zh-CN" sz="1600" dirty="0" smtClean="0"/>
              <a:t>During the </a:t>
            </a:r>
            <a:r>
              <a:rPr lang="en-US" altLang="zh-CN" sz="1600" dirty="0"/>
              <a:t>defrosting process of traditional air conditioning </a:t>
            </a:r>
            <a:r>
              <a:rPr lang="en-US" altLang="zh-CN" sz="1600" dirty="0" smtClean="0"/>
              <a:t>system, </a:t>
            </a:r>
            <a:r>
              <a:rPr lang="en-US" altLang="zh-CN" sz="1600" dirty="0"/>
              <a:t>the heat exchanger </a:t>
            </a:r>
            <a:r>
              <a:rPr lang="en-US" altLang="zh-CN" sz="1600" dirty="0" smtClean="0"/>
              <a:t>absorbs </a:t>
            </a:r>
            <a:r>
              <a:rPr lang="en-US" altLang="zh-CN" sz="1600" dirty="0"/>
              <a:t>heat from </a:t>
            </a:r>
            <a:r>
              <a:rPr lang="en-US" altLang="zh-CN" sz="1600" dirty="0" smtClean="0"/>
              <a:t>of </a:t>
            </a:r>
            <a:r>
              <a:rPr lang="en-US" altLang="zh-CN" sz="1600" dirty="0"/>
              <a:t>the </a:t>
            </a:r>
            <a:r>
              <a:rPr lang="en-US" altLang="zh-CN" sz="1600" dirty="0" smtClean="0"/>
              <a:t>room, </a:t>
            </a:r>
            <a:r>
              <a:rPr lang="en-US" altLang="zh-CN" sz="1600" dirty="0"/>
              <a:t>so the </a:t>
            </a:r>
            <a:r>
              <a:rPr lang="en-US" altLang="zh-CN" sz="1600" dirty="0" smtClean="0"/>
              <a:t>indoor </a:t>
            </a:r>
            <a:r>
              <a:rPr lang="en-US" altLang="zh-CN" sz="1600" dirty="0"/>
              <a:t>temperature drops by 3.5 ℃, and the user's comfort experience is poor. With the </a:t>
            </a:r>
            <a:r>
              <a:rPr lang="en-US" altLang="zh-CN" sz="1600" dirty="0" smtClean="0"/>
              <a:t>VRF system </a:t>
            </a:r>
            <a:r>
              <a:rPr lang="en-US" altLang="zh-CN" sz="1600" dirty="0"/>
              <a:t>with heat storage module, part of the heat will be stored in the heat storage module during the heating process. The system absorbs heat from the heat storage </a:t>
            </a:r>
            <a:r>
              <a:rPr lang="en-US" altLang="zh-CN" sz="1600" dirty="0" smtClean="0"/>
              <a:t>module</a:t>
            </a:r>
            <a:r>
              <a:rPr lang="en-US" altLang="zh-CN" sz="1600" dirty="0"/>
              <a:t> during defrosting </a:t>
            </a:r>
            <a:r>
              <a:rPr lang="en-US" altLang="zh-CN" sz="1600" dirty="0" smtClean="0"/>
              <a:t>process. </a:t>
            </a:r>
            <a:r>
              <a:rPr lang="en-US" altLang="zh-CN" sz="1600" dirty="0"/>
              <a:t>The temperature of the heat exchanger of the indoor unit does not </a:t>
            </a:r>
            <a:r>
              <a:rPr lang="en-US" altLang="zh-CN" sz="1600" dirty="0" smtClean="0"/>
              <a:t>drop, so </a:t>
            </a:r>
            <a:r>
              <a:rPr lang="en-US" altLang="zh-CN" sz="1600" dirty="0"/>
              <a:t>the indoor temperature fluctuation is small and the user's comfort experience is good. The heat storage module is installed indoors and hoisted on the ceiling. The installation diagram is shown in the </a:t>
            </a:r>
            <a:r>
              <a:rPr lang="en-US" altLang="zh-CN" sz="1600" dirty="0" smtClean="0"/>
              <a:t>picture.</a:t>
            </a:r>
            <a:endParaRPr lang="en-US" altLang="zh-CN" sz="1600" dirty="0">
              <a:latin typeface="+mn-ea"/>
              <a:ea typeface="+mn-ea"/>
              <a:cs typeface="+mn-ea"/>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191" y="1969476"/>
            <a:ext cx="5588977" cy="333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文本框 11"/>
          <p:cNvSpPr txBox="1"/>
          <p:nvPr/>
        </p:nvSpPr>
        <p:spPr>
          <a:xfrm>
            <a:off x="2346325" y="190500"/>
            <a:ext cx="7055583" cy="645160"/>
          </a:xfrm>
          <a:prstGeom prst="rect">
            <a:avLst/>
          </a:prstGeom>
          <a:noFill/>
          <a:ln w="9525">
            <a:noFill/>
          </a:ln>
        </p:spPr>
        <p:txBody>
          <a:bodyPr wrap="square">
            <a:spAutoFit/>
          </a:bodyPr>
          <a:lstStyle/>
          <a:p>
            <a:pPr eaLnBrk="1" hangingPunct="1"/>
            <a:r>
              <a:rPr lang="zh-CN" altLang="en-US" sz="3600" b="1" dirty="0" smtClean="0">
                <a:solidFill>
                  <a:srgbClr val="152E52"/>
                </a:solidFill>
                <a:latin typeface="微软雅黑" panose="020B0503020204020204" pitchFamily="34" charset="-122"/>
              </a:rPr>
              <a:t> </a:t>
            </a:r>
            <a:r>
              <a:rPr lang="en-US" altLang="zh-CN" sz="2800" b="1" dirty="0" smtClean="0">
                <a:solidFill>
                  <a:srgbClr val="152E52"/>
                </a:solidFill>
                <a:latin typeface="微软雅黑" panose="020B0503020204020204" pitchFamily="34" charset="-122"/>
              </a:rPr>
              <a:t>Functions</a:t>
            </a:r>
            <a:endParaRPr lang="zh-CN" altLang="en-US" sz="2800" b="1" dirty="0">
              <a:solidFill>
                <a:srgbClr val="152E52"/>
              </a:solidFill>
              <a:latin typeface="微软雅黑" panose="020B0503020204020204" pitchFamily="34" charset="-122"/>
            </a:endParaRPr>
          </a:p>
        </p:txBody>
      </p:sp>
      <p:sp>
        <p:nvSpPr>
          <p:cNvPr id="29701" name="灯片编号占位符 3"/>
          <p:cNvSpPr txBox="1"/>
          <p:nvPr/>
        </p:nvSpPr>
        <p:spPr>
          <a:xfrm>
            <a:off x="7752398" y="10674985"/>
            <a:ext cx="1936750" cy="234950"/>
          </a:xfrm>
          <a:prstGeom prst="rect">
            <a:avLst/>
          </a:prstGeom>
          <a:noFill/>
          <a:ln w="9525">
            <a:noFill/>
          </a:ln>
        </p:spPr>
        <p:txBody>
          <a:bodyPr anchor="ctr" anchorCtr="0"/>
          <a:lstStyle/>
          <a:p>
            <a:pPr algn="r" eaLnBrk="1" hangingPunct="1"/>
            <a:endParaRPr lang="zh-CN" altLang="en-US" sz="1200" dirty="0">
              <a:solidFill>
                <a:srgbClr val="404040"/>
              </a:solidFill>
              <a:latin typeface="Arial" panose="020B0604020202020204" pitchFamily="34" charset="0"/>
            </a:endParaRPr>
          </a:p>
        </p:txBody>
      </p:sp>
      <p:sp>
        <p:nvSpPr>
          <p:cNvPr id="4" name="文本框 3"/>
          <p:cNvSpPr txBox="1"/>
          <p:nvPr/>
        </p:nvSpPr>
        <p:spPr>
          <a:xfrm>
            <a:off x="111578" y="599531"/>
            <a:ext cx="1733550" cy="398780"/>
          </a:xfrm>
          <a:prstGeom prst="rect">
            <a:avLst/>
          </a:prstGeom>
          <a:noFill/>
        </p:spPr>
        <p:txBody>
          <a:bodyPr wrap="square" rtlCol="0">
            <a:spAutoFit/>
          </a:bodyPr>
          <a:lstStyle/>
          <a:p>
            <a:pPr algn="ctr"/>
            <a:r>
              <a:rPr lang="en-US" altLang="zh-CN" sz="2000" dirty="0"/>
              <a:t>   </a:t>
            </a:r>
            <a:r>
              <a:rPr lang="zh-CN" altLang="en-US" sz="2000" b="1" dirty="0" smtClean="0">
                <a:solidFill>
                  <a:srgbClr val="152E52"/>
                </a:solidFill>
                <a:latin typeface="微软雅黑" panose="020B0503020204020204" pitchFamily="34" charset="-122"/>
                <a:sym typeface="+mn-ea"/>
              </a:rPr>
              <a:t> </a:t>
            </a:r>
            <a:r>
              <a:rPr lang="en-US" altLang="zh-CN" sz="2000" b="1" dirty="0" smtClean="0">
                <a:solidFill>
                  <a:srgbClr val="152E52"/>
                </a:solidFill>
                <a:latin typeface="微软雅黑" panose="020B0503020204020204" pitchFamily="34" charset="-122"/>
                <a:sym typeface="+mn-ea"/>
              </a:rPr>
              <a:t>Functions</a:t>
            </a:r>
            <a:endParaRPr lang="zh-CN" altLang="en-US" sz="2000" dirty="0"/>
          </a:p>
        </p:txBody>
      </p:sp>
      <p:sp>
        <p:nvSpPr>
          <p:cNvPr id="8" name="椭圆 7"/>
          <p:cNvSpPr/>
          <p:nvPr/>
        </p:nvSpPr>
        <p:spPr>
          <a:xfrm>
            <a:off x="611560" y="1866156"/>
            <a:ext cx="4140460" cy="4102968"/>
          </a:xfrm>
          <a:prstGeom prst="ellipse">
            <a:avLst/>
          </a:prstGeom>
          <a:solidFill>
            <a:schemeClr val="tx2">
              <a:lumMod val="40000"/>
              <a:lumOff val="6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p>
        </p:txBody>
      </p:sp>
      <p:sp>
        <p:nvSpPr>
          <p:cNvPr id="11" name="右箭头 10"/>
          <p:cNvSpPr/>
          <p:nvPr/>
        </p:nvSpPr>
        <p:spPr>
          <a:xfrm>
            <a:off x="5198368" y="3539196"/>
            <a:ext cx="1799332" cy="858240"/>
          </a:xfrm>
          <a:prstGeom prst="rightArrow">
            <a:avLst/>
          </a:prstGeom>
          <a:solidFill>
            <a:schemeClr val="bg2"/>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p>
        </p:txBody>
      </p:sp>
      <p:sp>
        <p:nvSpPr>
          <p:cNvPr id="12" name="TextBox 11"/>
          <p:cNvSpPr txBox="1"/>
          <p:nvPr/>
        </p:nvSpPr>
        <p:spPr>
          <a:xfrm>
            <a:off x="8841744" y="5205964"/>
            <a:ext cx="2448272" cy="1015663"/>
          </a:xfrm>
          <a:prstGeom prst="rect">
            <a:avLst/>
          </a:prstGeom>
          <a:noFill/>
        </p:spPr>
        <p:txBody>
          <a:bodyPr wrap="square" rtlCol="0">
            <a:spAutoFit/>
          </a:bodyPr>
          <a:lstStyle/>
          <a:p>
            <a:pPr marL="171450" indent="-171450">
              <a:lnSpc>
                <a:spcPts val="1800"/>
              </a:lnSpc>
              <a:buFont typeface="Arial" pitchFamily="34" charset="0"/>
              <a:buChar char="•"/>
            </a:pPr>
            <a:r>
              <a:rPr lang="en-US" altLang="zh-CN" sz="1600" dirty="0"/>
              <a:t>High indoor </a:t>
            </a:r>
            <a:r>
              <a:rPr lang="en-US" altLang="zh-CN" sz="1600" dirty="0" smtClean="0"/>
              <a:t>comfort</a:t>
            </a:r>
          </a:p>
          <a:p>
            <a:pPr marL="171450" indent="-171450">
              <a:lnSpc>
                <a:spcPts val="1800"/>
              </a:lnSpc>
              <a:buFont typeface="Arial" pitchFamily="34" charset="0"/>
              <a:buChar char="•"/>
            </a:pPr>
            <a:r>
              <a:rPr lang="en-US" altLang="zh-CN" sz="1600" dirty="0"/>
              <a:t>The </a:t>
            </a:r>
            <a:r>
              <a:rPr lang="en-US" altLang="zh-CN" sz="1600" dirty="0" smtClean="0"/>
              <a:t>temperature </a:t>
            </a:r>
            <a:r>
              <a:rPr lang="en-US" altLang="zh-CN" sz="1600" dirty="0"/>
              <a:t>of </a:t>
            </a:r>
            <a:r>
              <a:rPr lang="en-US" altLang="zh-CN" sz="1600" dirty="0" smtClean="0"/>
              <a:t>the room rises quickly</a:t>
            </a:r>
          </a:p>
          <a:p>
            <a:pPr marL="171450" indent="-171450">
              <a:lnSpc>
                <a:spcPts val="1800"/>
              </a:lnSpc>
              <a:buFont typeface="Arial" pitchFamily="34" charset="0"/>
              <a:buChar char="•"/>
            </a:pPr>
            <a:r>
              <a:rPr lang="en-US" altLang="zh-CN" sz="1600" dirty="0"/>
              <a:t>Short defrosting </a:t>
            </a:r>
            <a:r>
              <a:rPr lang="en-US" altLang="zh-CN" sz="1600" dirty="0" smtClean="0"/>
              <a:t>time</a:t>
            </a:r>
            <a:endParaRPr lang="en-US" altLang="zh-CN" sz="1600" b="1" dirty="0" smtClean="0">
              <a:solidFill>
                <a:srgbClr val="373737"/>
              </a:solidFill>
            </a:endParaRPr>
          </a:p>
        </p:txBody>
      </p:sp>
      <p:pic>
        <p:nvPicPr>
          <p:cNvPr id="15" name="Picture 2" descr="D:\实验项目\2.MH4蓄热项目\蓄热外机\5.蓄热模块照片\0D1A7020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5880" y="2826683"/>
            <a:ext cx="2904118" cy="1936166"/>
          </a:xfrm>
          <a:prstGeom prst="rect">
            <a:avLst/>
          </a:prstGeom>
          <a:noFill/>
          <a:extLst>
            <a:ext uri="{909E8E84-426E-40DD-AFC4-6F175D3DCCD1}">
              <a14:hiddenFill xmlns:a14="http://schemas.microsoft.com/office/drawing/2010/main">
                <a:solidFill>
                  <a:srgbClr val="FFFFFF"/>
                </a:solidFill>
              </a14:hiddenFill>
            </a:ext>
          </a:extLst>
        </p:spPr>
      </p:pic>
      <p:sp>
        <p:nvSpPr>
          <p:cNvPr id="16" name="十字箭头 15"/>
          <p:cNvSpPr/>
          <p:nvPr/>
        </p:nvSpPr>
        <p:spPr bwMode="auto">
          <a:xfrm>
            <a:off x="9039031" y="3539196"/>
            <a:ext cx="357190" cy="428628"/>
          </a:xfrm>
          <a:prstGeom prst="quadArrow">
            <a:avLst/>
          </a:prstGeom>
          <a:solidFill>
            <a:srgbClr val="FF0000"/>
          </a:solidFill>
          <a:ln w="381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smtClean="0">
              <a:ln>
                <a:noFill/>
              </a:ln>
              <a:solidFill>
                <a:srgbClr val="FF0000"/>
              </a:solidFill>
              <a:effectLst/>
              <a:uLnTx/>
              <a:uFillTx/>
              <a:latin typeface="Verdana" pitchFamily="34" charset="0"/>
            </a:endParaRPr>
          </a:p>
        </p:txBody>
      </p:sp>
      <p:sp>
        <p:nvSpPr>
          <p:cNvPr id="17" name="TextBox 16"/>
          <p:cNvSpPr txBox="1"/>
          <p:nvPr/>
        </p:nvSpPr>
        <p:spPr>
          <a:xfrm>
            <a:off x="806988" y="3294392"/>
            <a:ext cx="4222211" cy="1015663"/>
          </a:xfrm>
          <a:prstGeom prst="rect">
            <a:avLst/>
          </a:prstGeom>
          <a:noFill/>
        </p:spPr>
        <p:txBody>
          <a:bodyPr wrap="square" rtlCol="0">
            <a:spAutoFit/>
          </a:bodyPr>
          <a:lstStyle/>
          <a:p>
            <a:pPr marL="171450" indent="-171450">
              <a:lnSpc>
                <a:spcPts val="1800"/>
              </a:lnSpc>
              <a:buFont typeface="Arial" pitchFamily="34" charset="0"/>
              <a:buChar char="•"/>
            </a:pPr>
            <a:r>
              <a:rPr lang="en-US" altLang="zh-CN" sz="1600" dirty="0" smtClean="0"/>
              <a:t>Low </a:t>
            </a:r>
            <a:r>
              <a:rPr lang="en-US" altLang="zh-CN" sz="1600" dirty="0"/>
              <a:t>indoor comfort</a:t>
            </a:r>
            <a:endParaRPr lang="en-US" altLang="zh-CN" sz="1600" b="1" dirty="0" smtClean="0">
              <a:solidFill>
                <a:schemeClr val="bg1"/>
              </a:solidFill>
            </a:endParaRPr>
          </a:p>
          <a:p>
            <a:pPr marL="171450" indent="-171450">
              <a:lnSpc>
                <a:spcPts val="1800"/>
              </a:lnSpc>
              <a:buFont typeface="Arial" pitchFamily="34" charset="0"/>
              <a:buChar char="•"/>
            </a:pPr>
            <a:r>
              <a:rPr lang="en-US" altLang="zh-CN" sz="1600" dirty="0"/>
              <a:t>The </a:t>
            </a:r>
            <a:r>
              <a:rPr lang="en-US" altLang="zh-CN" sz="1600" dirty="0" smtClean="0"/>
              <a:t>temperature of </a:t>
            </a:r>
          </a:p>
          <a:p>
            <a:pPr>
              <a:lnSpc>
                <a:spcPts val="1800"/>
              </a:lnSpc>
            </a:pPr>
            <a:r>
              <a:rPr lang="en-US" altLang="zh-CN" sz="1600" dirty="0"/>
              <a:t> </a:t>
            </a:r>
            <a:r>
              <a:rPr lang="en-US" altLang="zh-CN" sz="1600" dirty="0" smtClean="0"/>
              <a:t>  the room rises slowly</a:t>
            </a:r>
          </a:p>
          <a:p>
            <a:pPr marL="171450" indent="-171450">
              <a:lnSpc>
                <a:spcPts val="1800"/>
              </a:lnSpc>
              <a:buFont typeface="Arial" pitchFamily="34" charset="0"/>
              <a:buChar char="•"/>
            </a:pPr>
            <a:r>
              <a:rPr lang="en-US" altLang="zh-CN" sz="1600" dirty="0"/>
              <a:t>Long defrosting time</a:t>
            </a:r>
            <a:r>
              <a:rPr lang="en-US" altLang="zh-CN" sz="1600" b="1" dirty="0" smtClean="0">
                <a:solidFill>
                  <a:schemeClr val="bg1"/>
                </a:solidFill>
              </a:rPr>
              <a:t>    </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6483" y="2826683"/>
            <a:ext cx="3353240" cy="2302550"/>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3506" y="2522038"/>
            <a:ext cx="3706986" cy="2545455"/>
          </a:xfrm>
          <a:prstGeom prst="rect">
            <a:avLst/>
          </a:prstGeom>
        </p:spPr>
      </p:pic>
    </p:spTree>
    <p:extLst>
      <p:ext uri="{BB962C8B-B14F-4D97-AF65-F5344CB8AC3E}">
        <p14:creationId xmlns:p14="http://schemas.microsoft.com/office/powerpoint/2010/main" val="382457735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文本框 11"/>
          <p:cNvSpPr txBox="1"/>
          <p:nvPr/>
        </p:nvSpPr>
        <p:spPr>
          <a:xfrm>
            <a:off x="2346324" y="452110"/>
            <a:ext cx="9435367" cy="492443"/>
          </a:xfrm>
          <a:prstGeom prst="rect">
            <a:avLst/>
          </a:prstGeom>
          <a:noFill/>
          <a:ln w="9525">
            <a:noFill/>
          </a:ln>
        </p:spPr>
        <p:txBody>
          <a:bodyPr wrap="square">
            <a:spAutoFit/>
          </a:bodyPr>
          <a:lstStyle/>
          <a:p>
            <a:pPr eaLnBrk="1" hangingPunct="1"/>
            <a:r>
              <a:rPr lang="en-US" altLang="zh-CN" sz="2600" b="1" dirty="0">
                <a:solidFill>
                  <a:srgbClr val="152E52"/>
                </a:solidFill>
                <a:latin typeface="微软雅黑" panose="020B0503020204020204" pitchFamily="34" charset="-122"/>
              </a:rPr>
              <a:t>Disadvantages of </a:t>
            </a:r>
            <a:r>
              <a:rPr lang="en-US" altLang="zh-CN" sz="2600" b="1" dirty="0" smtClean="0">
                <a:solidFill>
                  <a:srgbClr val="152E52"/>
                </a:solidFill>
                <a:latin typeface="微软雅黑" panose="020B0503020204020204" pitchFamily="34" charset="-122"/>
              </a:rPr>
              <a:t>Conventional Defrosting Methods</a:t>
            </a:r>
            <a:endParaRPr lang="zh-CN" altLang="en-US" sz="2600" b="1" dirty="0">
              <a:solidFill>
                <a:srgbClr val="152E52"/>
              </a:solidFill>
              <a:latin typeface="微软雅黑" panose="020B0503020204020204" pitchFamily="34" charset="-122"/>
            </a:endParaRPr>
          </a:p>
        </p:txBody>
      </p:sp>
      <p:sp>
        <p:nvSpPr>
          <p:cNvPr id="29701" name="灯片编号占位符 3"/>
          <p:cNvSpPr txBox="1"/>
          <p:nvPr/>
        </p:nvSpPr>
        <p:spPr>
          <a:xfrm>
            <a:off x="7752398" y="10674985"/>
            <a:ext cx="1936750" cy="234950"/>
          </a:xfrm>
          <a:prstGeom prst="rect">
            <a:avLst/>
          </a:prstGeom>
          <a:noFill/>
          <a:ln w="9525">
            <a:noFill/>
          </a:ln>
        </p:spPr>
        <p:txBody>
          <a:bodyPr anchor="ctr" anchorCtr="0"/>
          <a:lstStyle/>
          <a:p>
            <a:pPr algn="r" eaLnBrk="1" hangingPunct="1"/>
            <a:endParaRPr lang="zh-CN" altLang="en-US" sz="1200" dirty="0">
              <a:solidFill>
                <a:srgbClr val="404040"/>
              </a:solidFill>
              <a:latin typeface="Arial" panose="020B0604020202020204" pitchFamily="34" charset="0"/>
            </a:endParaRPr>
          </a:p>
        </p:txBody>
      </p:sp>
      <p:sp>
        <p:nvSpPr>
          <p:cNvPr id="4" name="文本框 3"/>
          <p:cNvSpPr txBox="1"/>
          <p:nvPr/>
        </p:nvSpPr>
        <p:spPr>
          <a:xfrm>
            <a:off x="111578" y="599531"/>
            <a:ext cx="1733550" cy="398780"/>
          </a:xfrm>
          <a:prstGeom prst="rect">
            <a:avLst/>
          </a:prstGeom>
          <a:noFill/>
        </p:spPr>
        <p:txBody>
          <a:bodyPr wrap="square" rtlCol="0">
            <a:spAutoFit/>
          </a:bodyPr>
          <a:lstStyle/>
          <a:p>
            <a:pPr algn="ctr"/>
            <a:r>
              <a:rPr lang="en-US" altLang="zh-CN" sz="2000" dirty="0"/>
              <a:t>   </a:t>
            </a:r>
            <a:r>
              <a:rPr lang="zh-CN" altLang="en-US" sz="2000" b="1" dirty="0" smtClean="0">
                <a:solidFill>
                  <a:srgbClr val="152E52"/>
                </a:solidFill>
                <a:latin typeface="微软雅黑" panose="020B0503020204020204" pitchFamily="34" charset="-122"/>
                <a:sym typeface="+mn-ea"/>
              </a:rPr>
              <a:t> </a:t>
            </a:r>
            <a:r>
              <a:rPr lang="en-US" altLang="zh-CN" sz="2000" b="1" dirty="0" smtClean="0">
                <a:solidFill>
                  <a:srgbClr val="152E52"/>
                </a:solidFill>
                <a:latin typeface="微软雅黑" panose="020B0503020204020204" pitchFamily="34" charset="-122"/>
                <a:sym typeface="+mn-ea"/>
              </a:rPr>
              <a:t>Functions</a:t>
            </a:r>
            <a:endParaRPr lang="zh-CN" altLang="en-US" sz="2000" dirty="0"/>
          </a:p>
        </p:txBody>
      </p:sp>
      <p:graphicFrame>
        <p:nvGraphicFramePr>
          <p:cNvPr id="12" name="表格 11"/>
          <p:cNvGraphicFramePr>
            <a:graphicFrameLocks noGrp="1"/>
          </p:cNvGraphicFramePr>
          <p:nvPr>
            <p:extLst>
              <p:ext uri="{D42A27DB-BD31-4B8C-83A1-F6EECF244321}">
                <p14:modId xmlns:p14="http://schemas.microsoft.com/office/powerpoint/2010/main" val="3616497416"/>
              </p:ext>
            </p:extLst>
          </p:nvPr>
        </p:nvGraphicFramePr>
        <p:xfrm>
          <a:off x="978352" y="1690966"/>
          <a:ext cx="10076509" cy="3751364"/>
        </p:xfrm>
        <a:graphic>
          <a:graphicData uri="http://schemas.openxmlformats.org/drawingml/2006/table">
            <a:tbl>
              <a:tblPr firstRow="1" bandRow="1">
                <a:tableStyleId>{5C22544A-7EE6-4342-B048-85BDC9FD1C3A}</a:tableStyleId>
              </a:tblPr>
              <a:tblGrid>
                <a:gridCol w="763372"/>
                <a:gridCol w="1901489"/>
                <a:gridCol w="7411648"/>
              </a:tblGrid>
              <a:tr h="492824">
                <a:tc>
                  <a:txBody>
                    <a:bodyPr/>
                    <a:lstStyle/>
                    <a:p>
                      <a:pPr marL="0" algn="ctr" defTabSz="914400" rtl="0" eaLnBrk="1" latinLnBrk="0" hangingPunct="1"/>
                      <a:r>
                        <a:rPr lang="en-US" altLang="zh-CN" sz="1800" b="1" kern="1200" dirty="0" smtClean="0">
                          <a:solidFill>
                            <a:schemeClr val="accent1">
                              <a:lumMod val="25000"/>
                            </a:schemeClr>
                          </a:solidFill>
                          <a:latin typeface="+mn-lt"/>
                          <a:ea typeface="+mn-ea"/>
                          <a:cs typeface="+mn-cs"/>
                        </a:rPr>
                        <a:t>No.</a:t>
                      </a:r>
                      <a:endParaRPr lang="zh-CN" altLang="en-US" sz="1800" b="1" kern="1200" dirty="0">
                        <a:solidFill>
                          <a:schemeClr val="accent1">
                            <a:lumMod val="25000"/>
                          </a:schemeClr>
                        </a:solidFill>
                        <a:latin typeface="+mn-lt"/>
                        <a:ea typeface="+mn-ea"/>
                        <a:cs typeface="+mn-cs"/>
                      </a:endParaRPr>
                    </a:p>
                  </a:txBody>
                  <a:tcPr marL="91439" marR="91439" marT="45719" marB="45719" anchor="ctr" anchorCtr="1"/>
                </a:tc>
                <a:tc>
                  <a:txBody>
                    <a:bodyPr/>
                    <a:lstStyle/>
                    <a:p>
                      <a:pPr algn="ctr"/>
                      <a:r>
                        <a:rPr lang="en-US" altLang="zh-CN" sz="1800" b="1" kern="1200" dirty="0" smtClean="0">
                          <a:solidFill>
                            <a:schemeClr val="accent1">
                              <a:lumMod val="25000"/>
                            </a:schemeClr>
                          </a:solidFill>
                          <a:latin typeface="+mn-lt"/>
                          <a:ea typeface="+mn-ea"/>
                          <a:cs typeface="+mn-cs"/>
                        </a:rPr>
                        <a:t>Defect</a:t>
                      </a:r>
                      <a:endParaRPr lang="zh-CN" altLang="en-US" sz="1800" b="1" kern="1200" dirty="0">
                        <a:solidFill>
                          <a:schemeClr val="accent1">
                            <a:lumMod val="25000"/>
                          </a:schemeClr>
                        </a:solidFill>
                        <a:latin typeface="+mn-lt"/>
                        <a:ea typeface="+mn-ea"/>
                        <a:cs typeface="+mn-cs"/>
                      </a:endParaRPr>
                    </a:p>
                  </a:txBody>
                  <a:tcPr marL="91439" marR="91439" marT="45719" marB="45719" anchor="ctr" anchorCtr="1"/>
                </a:tc>
                <a:tc>
                  <a:txBody>
                    <a:bodyPr/>
                    <a:lstStyle/>
                    <a:p>
                      <a:pPr algn="ctr"/>
                      <a:r>
                        <a:rPr lang="en-US" altLang="zh-CN" sz="1800" dirty="0" smtClean="0">
                          <a:solidFill>
                            <a:schemeClr val="accent1">
                              <a:lumMod val="25000"/>
                            </a:schemeClr>
                          </a:solidFill>
                        </a:rPr>
                        <a:t>Description</a:t>
                      </a:r>
                      <a:endParaRPr lang="zh-CN" altLang="en-US" sz="1800" b="1" dirty="0">
                        <a:solidFill>
                          <a:schemeClr val="accent1">
                            <a:lumMod val="25000"/>
                          </a:schemeClr>
                        </a:solidFill>
                        <a:latin typeface="幼圆" pitchFamily="49" charset="-122"/>
                        <a:ea typeface="幼圆" pitchFamily="49" charset="-122"/>
                      </a:endParaRPr>
                    </a:p>
                  </a:txBody>
                  <a:tcPr marL="91439" marR="91439" marT="45719" marB="45719" anchor="ctr" anchorCtr="1"/>
                </a:tc>
              </a:tr>
              <a:tr h="492824">
                <a:tc>
                  <a:txBody>
                    <a:bodyPr/>
                    <a:lstStyle/>
                    <a:p>
                      <a:r>
                        <a:rPr lang="en-US" altLang="zh-CN" sz="1400" dirty="0" smtClean="0">
                          <a:latin typeface="+mn-ea"/>
                          <a:ea typeface="+mn-ea"/>
                        </a:rPr>
                        <a:t>1</a:t>
                      </a:r>
                      <a:endParaRPr lang="zh-CN" altLang="en-US" sz="1400" b="0" dirty="0">
                        <a:solidFill>
                          <a:schemeClr val="bg2">
                            <a:lumMod val="50000"/>
                          </a:schemeClr>
                        </a:solidFill>
                        <a:latin typeface="+mn-ea"/>
                        <a:ea typeface="+mn-ea"/>
                      </a:endParaRPr>
                    </a:p>
                  </a:txBody>
                  <a:tcPr marL="91439" marR="91439" marT="45719" marB="45719" anchor="ctr" anchorCtr="1"/>
                </a:tc>
                <a:tc>
                  <a:txBody>
                    <a:bodyPr/>
                    <a:lstStyle/>
                    <a:p>
                      <a:pPr marL="0" indent="0">
                        <a:lnSpc>
                          <a:spcPts val="1800"/>
                        </a:lnSpc>
                        <a:buFont typeface="Arial" pitchFamily="34" charset="0"/>
                        <a:buNone/>
                      </a:pPr>
                      <a:r>
                        <a:rPr lang="en-US" altLang="zh-CN" sz="1400" dirty="0" smtClean="0"/>
                        <a:t>Low indoor comfort</a:t>
                      </a:r>
                      <a:endParaRPr lang="en-US" altLang="zh-CN" sz="1400" b="1" dirty="0" smtClean="0">
                        <a:solidFill>
                          <a:schemeClr val="bg1"/>
                        </a:solidFill>
                      </a:endParaRPr>
                    </a:p>
                  </a:txBody>
                  <a:tcPr marL="91439" marR="91439" marT="45719" marB="45719" anchor="ctr" anchorCtr="1"/>
                </a:tc>
                <a:tc>
                  <a:txBody>
                    <a:bodyPr/>
                    <a:lstStyle/>
                    <a:p>
                      <a:pPr marL="0" algn="l" defTabSz="914400" rtl="0" eaLnBrk="1" latinLnBrk="0" hangingPunct="1"/>
                      <a:r>
                        <a:rPr lang="en-US" altLang="zh-CN" sz="1400" b="0" i="0" kern="1200" dirty="0" smtClean="0">
                          <a:solidFill>
                            <a:schemeClr val="dk1"/>
                          </a:solidFill>
                          <a:effectLst/>
                          <a:latin typeface="+mn-lt"/>
                          <a:ea typeface="+mn-ea"/>
                          <a:cs typeface="+mn-cs"/>
                        </a:rPr>
                        <a:t>During the defrosting process, the indoor environment temperature drops by 2-7 ℃, and the thermal comfort is poor.</a:t>
                      </a:r>
                      <a:endParaRPr lang="zh-CN" altLang="en-US" sz="1400" b="0" i="0" kern="1200" dirty="0">
                        <a:solidFill>
                          <a:schemeClr val="dk1"/>
                        </a:solidFill>
                        <a:effectLst/>
                        <a:latin typeface="+mn-lt"/>
                        <a:ea typeface="+mn-ea"/>
                        <a:cs typeface="+mn-cs"/>
                      </a:endParaRPr>
                    </a:p>
                  </a:txBody>
                  <a:tcPr marL="91439" marR="91439" marT="45719" marB="45719" anchor="ctr"/>
                </a:tc>
              </a:tr>
              <a:tr h="850626">
                <a:tc>
                  <a:txBody>
                    <a:bodyPr/>
                    <a:lstStyle/>
                    <a:p>
                      <a:r>
                        <a:rPr lang="en-US" altLang="zh-CN" sz="1400" dirty="0" smtClean="0">
                          <a:latin typeface="+mn-ea"/>
                          <a:ea typeface="+mn-ea"/>
                        </a:rPr>
                        <a:t>2</a:t>
                      </a:r>
                      <a:endParaRPr lang="zh-CN" altLang="en-US" sz="1400" b="0" dirty="0">
                        <a:solidFill>
                          <a:schemeClr val="bg2">
                            <a:lumMod val="50000"/>
                          </a:schemeClr>
                        </a:solidFill>
                        <a:latin typeface="+mn-ea"/>
                        <a:ea typeface="+mn-ea"/>
                      </a:endParaRPr>
                    </a:p>
                  </a:txBody>
                  <a:tcPr marL="91439" marR="91439" marT="45719" marB="45719" anchor="ctr" anchorCtr="1"/>
                </a:tc>
                <a:tc>
                  <a:txBody>
                    <a:bodyPr/>
                    <a:lstStyle/>
                    <a:p>
                      <a:pPr algn="ctr"/>
                      <a:r>
                        <a:rPr lang="en-US" altLang="zh-CN" sz="1400" b="0" i="0" kern="1200" dirty="0" smtClean="0">
                          <a:solidFill>
                            <a:schemeClr val="dk1"/>
                          </a:solidFill>
                          <a:effectLst/>
                          <a:latin typeface="+mn-lt"/>
                          <a:ea typeface="+mn-ea"/>
                          <a:cs typeface="+mn-cs"/>
                        </a:rPr>
                        <a:t>The temperature of the indoor heat exchanger changes rapidly</a:t>
                      </a:r>
                      <a:endParaRPr lang="zh-CN" altLang="en-US" sz="1400" b="0" dirty="0">
                        <a:solidFill>
                          <a:schemeClr val="bg2">
                            <a:lumMod val="50000"/>
                          </a:schemeClr>
                        </a:solidFill>
                        <a:latin typeface="+mn-ea"/>
                        <a:ea typeface="+mn-ea"/>
                      </a:endParaRPr>
                    </a:p>
                  </a:txBody>
                  <a:tcPr marL="91439" marR="91439" marT="45719" marB="45719" anchor="ctr" anchorCtr="1"/>
                </a:tc>
                <a:tc>
                  <a:txBody>
                    <a:bodyPr/>
                    <a:lstStyle/>
                    <a:p>
                      <a:pPr marL="0" algn="l" defTabSz="914400" rtl="0" eaLnBrk="1" latinLnBrk="0" hangingPunct="1"/>
                      <a:r>
                        <a:rPr lang="en-US" altLang="zh-CN" sz="1400" b="0" i="0" kern="1200" dirty="0" smtClean="0">
                          <a:solidFill>
                            <a:schemeClr val="dk1"/>
                          </a:solidFill>
                          <a:effectLst/>
                          <a:latin typeface="+mn-lt"/>
                          <a:ea typeface="+mn-ea"/>
                          <a:cs typeface="+mn-cs"/>
                        </a:rPr>
                        <a:t>During the defrosting process, the indoor heat exchanger acts as a low-level heat source, and the temperature drops sharply, reaching below - 25 ℃.</a:t>
                      </a:r>
                      <a:endParaRPr lang="zh-CN" altLang="en-US" sz="1400" b="0" i="0" kern="1200" dirty="0">
                        <a:solidFill>
                          <a:schemeClr val="dk1"/>
                        </a:solidFill>
                        <a:effectLst/>
                        <a:latin typeface="+mn-lt"/>
                        <a:ea typeface="+mn-ea"/>
                        <a:cs typeface="+mn-cs"/>
                      </a:endParaRPr>
                    </a:p>
                  </a:txBody>
                  <a:tcPr marL="91439" marR="91439" marT="45719" marB="45719" anchor="ctr"/>
                </a:tc>
              </a:tr>
              <a:tr h="850626">
                <a:tc>
                  <a:txBody>
                    <a:bodyPr/>
                    <a:lstStyle/>
                    <a:p>
                      <a:r>
                        <a:rPr lang="en-US" altLang="zh-CN" sz="1400" dirty="0" smtClean="0">
                          <a:latin typeface="+mn-ea"/>
                          <a:ea typeface="+mn-ea"/>
                        </a:rPr>
                        <a:t>3</a:t>
                      </a:r>
                      <a:endParaRPr lang="zh-CN" altLang="en-US" sz="1400" b="0" dirty="0">
                        <a:solidFill>
                          <a:schemeClr val="bg2">
                            <a:lumMod val="50000"/>
                          </a:schemeClr>
                        </a:solidFill>
                        <a:latin typeface="+mn-ea"/>
                        <a:ea typeface="+mn-ea"/>
                      </a:endParaRPr>
                    </a:p>
                  </a:txBody>
                  <a:tcPr marL="91439" marR="91439" marT="45719" marB="45719" anchor="ctr" anchorCtr="1"/>
                </a:tc>
                <a:tc>
                  <a:txBody>
                    <a:bodyPr/>
                    <a:lstStyle/>
                    <a:p>
                      <a:pPr marL="0" indent="0">
                        <a:lnSpc>
                          <a:spcPts val="1800"/>
                        </a:lnSpc>
                        <a:buFont typeface="Arial" pitchFamily="34" charset="0"/>
                        <a:buNone/>
                      </a:pPr>
                      <a:r>
                        <a:rPr lang="en-US" altLang="zh-CN" sz="1400" dirty="0" smtClean="0"/>
                        <a:t>The temperature of </a:t>
                      </a:r>
                    </a:p>
                    <a:p>
                      <a:pPr>
                        <a:lnSpc>
                          <a:spcPts val="1800"/>
                        </a:lnSpc>
                      </a:pPr>
                      <a:r>
                        <a:rPr lang="en-US" altLang="zh-CN" sz="1400" dirty="0" smtClean="0"/>
                        <a:t> the room rises slowly</a:t>
                      </a:r>
                    </a:p>
                  </a:txBody>
                  <a:tcPr marL="91439" marR="91439" marT="45719" marB="45719" anchor="ctr" anchorCtr="1"/>
                </a:tc>
                <a:tc>
                  <a:txBody>
                    <a:bodyPr/>
                    <a:lstStyle/>
                    <a:p>
                      <a:pPr marL="0" algn="l" defTabSz="914400" rtl="0" eaLnBrk="1" latinLnBrk="0" hangingPunct="1"/>
                      <a:r>
                        <a:rPr lang="en-US" altLang="zh-CN" sz="1400" b="0" i="0" kern="1200" dirty="0" smtClean="0">
                          <a:solidFill>
                            <a:schemeClr val="dk1"/>
                          </a:solidFill>
                          <a:effectLst/>
                          <a:latin typeface="+mn-lt"/>
                          <a:ea typeface="+mn-ea"/>
                          <a:cs typeface="+mn-cs"/>
                        </a:rPr>
                        <a:t>After defrosting, the internal fan needs to wait for the inner pipe temperature to rise before it can be turned on again. </a:t>
                      </a:r>
                      <a:endParaRPr lang="zh-CN" altLang="en-US" sz="1400" b="0" i="0" kern="1200" dirty="0">
                        <a:solidFill>
                          <a:schemeClr val="dk1"/>
                        </a:solidFill>
                        <a:effectLst/>
                        <a:latin typeface="+mn-lt"/>
                        <a:ea typeface="+mn-ea"/>
                        <a:cs typeface="+mn-cs"/>
                      </a:endParaRPr>
                    </a:p>
                  </a:txBody>
                  <a:tcPr marL="91439" marR="91439" marT="45719" marB="45719" anchor="ctr"/>
                </a:tc>
              </a:tr>
              <a:tr h="850626">
                <a:tc>
                  <a:txBody>
                    <a:bodyPr/>
                    <a:lstStyle/>
                    <a:p>
                      <a:r>
                        <a:rPr lang="en-US" altLang="zh-CN" sz="1400" dirty="0" smtClean="0">
                          <a:latin typeface="+mn-ea"/>
                          <a:ea typeface="+mn-ea"/>
                        </a:rPr>
                        <a:t>4</a:t>
                      </a:r>
                      <a:endParaRPr lang="zh-CN" altLang="en-US" sz="1400" b="0" dirty="0">
                        <a:solidFill>
                          <a:schemeClr val="bg2">
                            <a:lumMod val="50000"/>
                          </a:schemeClr>
                        </a:solidFill>
                        <a:latin typeface="+mn-ea"/>
                        <a:ea typeface="+mn-ea"/>
                      </a:endParaRPr>
                    </a:p>
                  </a:txBody>
                  <a:tcPr marL="91439" marR="91439" marT="45719" marB="45719" anchor="ctr" anchorCtr="1"/>
                </a:tc>
                <a:tc>
                  <a:txBody>
                    <a:bodyPr/>
                    <a:lstStyle/>
                    <a:p>
                      <a:pPr marL="0" indent="0">
                        <a:lnSpc>
                          <a:spcPts val="1800"/>
                        </a:lnSpc>
                        <a:buFont typeface="Arial" pitchFamily="34" charset="0"/>
                        <a:buNone/>
                      </a:pPr>
                      <a:r>
                        <a:rPr lang="en-US" altLang="zh-CN" sz="1400" dirty="0" smtClean="0"/>
                        <a:t>Long defrosting time</a:t>
                      </a:r>
                      <a:r>
                        <a:rPr lang="en-US" altLang="zh-CN" sz="1400" b="1" dirty="0" smtClean="0">
                          <a:solidFill>
                            <a:schemeClr val="bg1"/>
                          </a:solidFill>
                        </a:rPr>
                        <a:t>    </a:t>
                      </a:r>
                    </a:p>
                  </a:txBody>
                  <a:tcPr marL="91439" marR="91439" marT="45719" marB="45719" anchor="ctr" anchorCtr="1"/>
                </a:tc>
                <a:tc>
                  <a:txBody>
                    <a:bodyPr/>
                    <a:lstStyle/>
                    <a:p>
                      <a:pPr marL="0" algn="l" defTabSz="914400" rtl="0" eaLnBrk="1" latinLnBrk="0" hangingPunct="1"/>
                      <a:r>
                        <a:rPr lang="en-US" altLang="zh-CN" sz="1400" b="0" i="0" kern="1200" dirty="0" smtClean="0">
                          <a:solidFill>
                            <a:schemeClr val="dk1"/>
                          </a:solidFill>
                          <a:effectLst/>
                          <a:latin typeface="+mn-lt"/>
                          <a:ea typeface="+mn-ea"/>
                          <a:cs typeface="+mn-cs"/>
                        </a:rPr>
                        <a:t>Moreover, the frequency rise of the compressor needs a period of time, which extends the time for heating recovery. The defrosting time is long, and in the case of severe frosting, the low-level heat source is insufficient, which further extends the defrosting time and heat recovery time.</a:t>
                      </a:r>
                      <a:endParaRPr lang="zh-CN" altLang="en-US" sz="1400" b="0" i="0" kern="1200" dirty="0">
                        <a:solidFill>
                          <a:schemeClr val="dk1"/>
                        </a:solidFill>
                        <a:effectLst/>
                        <a:latin typeface="+mn-lt"/>
                        <a:ea typeface="+mn-ea"/>
                        <a:cs typeface="+mn-cs"/>
                      </a:endParaRPr>
                    </a:p>
                  </a:txBody>
                  <a:tcPr marL="91439" marR="91439" marT="45719" marB="45719" anchor="ctr"/>
                </a:tc>
              </a:tr>
            </a:tbl>
          </a:graphicData>
        </a:graphic>
      </p:graphicFrame>
    </p:spTree>
    <p:extLst>
      <p:ext uri="{BB962C8B-B14F-4D97-AF65-F5344CB8AC3E}">
        <p14:creationId xmlns:p14="http://schemas.microsoft.com/office/powerpoint/2010/main" val="165592432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文本框 11"/>
          <p:cNvSpPr txBox="1"/>
          <p:nvPr/>
        </p:nvSpPr>
        <p:spPr>
          <a:xfrm>
            <a:off x="2123587" y="455041"/>
            <a:ext cx="9576044" cy="523220"/>
          </a:xfrm>
          <a:prstGeom prst="rect">
            <a:avLst/>
          </a:prstGeom>
          <a:noFill/>
          <a:ln w="9525">
            <a:noFill/>
          </a:ln>
        </p:spPr>
        <p:txBody>
          <a:bodyPr wrap="square">
            <a:spAutoFit/>
          </a:bodyPr>
          <a:lstStyle/>
          <a:p>
            <a:pPr eaLnBrk="1" hangingPunct="1"/>
            <a:r>
              <a:rPr lang="en-US" altLang="zh-CN" sz="2800" b="1" dirty="0">
                <a:solidFill>
                  <a:srgbClr val="152E52"/>
                </a:solidFill>
                <a:latin typeface="微软雅黑" panose="020B0503020204020204" pitchFamily="34" charset="-122"/>
              </a:rPr>
              <a:t>Advantages of </a:t>
            </a:r>
            <a:r>
              <a:rPr lang="en-US" altLang="zh-CN" sz="2800" b="1" dirty="0" smtClean="0">
                <a:solidFill>
                  <a:srgbClr val="152E52"/>
                </a:solidFill>
                <a:latin typeface="微软雅黑" panose="020B0503020204020204" pitchFamily="34" charset="-122"/>
              </a:rPr>
              <a:t>Regenerative Defrosting</a:t>
            </a:r>
            <a:endParaRPr lang="zh-CN" altLang="en-US" sz="2800" b="1" dirty="0">
              <a:solidFill>
                <a:srgbClr val="152E52"/>
              </a:solidFill>
              <a:latin typeface="微软雅黑" panose="020B0503020204020204" pitchFamily="34" charset="-122"/>
            </a:endParaRPr>
          </a:p>
        </p:txBody>
      </p:sp>
      <p:sp>
        <p:nvSpPr>
          <p:cNvPr id="29701" name="灯片编号占位符 3"/>
          <p:cNvSpPr txBox="1"/>
          <p:nvPr/>
        </p:nvSpPr>
        <p:spPr>
          <a:xfrm>
            <a:off x="7752398" y="10674985"/>
            <a:ext cx="1936750" cy="234950"/>
          </a:xfrm>
          <a:prstGeom prst="rect">
            <a:avLst/>
          </a:prstGeom>
          <a:noFill/>
          <a:ln w="9525">
            <a:noFill/>
          </a:ln>
        </p:spPr>
        <p:txBody>
          <a:bodyPr anchor="ctr" anchorCtr="0"/>
          <a:lstStyle/>
          <a:p>
            <a:pPr algn="r" eaLnBrk="1" hangingPunct="1"/>
            <a:endParaRPr lang="zh-CN" altLang="en-US" sz="1200" dirty="0">
              <a:solidFill>
                <a:srgbClr val="404040"/>
              </a:solidFill>
              <a:latin typeface="Arial" panose="020B0604020202020204" pitchFamily="34" charset="0"/>
            </a:endParaRPr>
          </a:p>
        </p:txBody>
      </p:sp>
      <p:sp>
        <p:nvSpPr>
          <p:cNvPr id="4" name="文本框 3"/>
          <p:cNvSpPr txBox="1"/>
          <p:nvPr/>
        </p:nvSpPr>
        <p:spPr>
          <a:xfrm>
            <a:off x="111578" y="599531"/>
            <a:ext cx="1733550" cy="398780"/>
          </a:xfrm>
          <a:prstGeom prst="rect">
            <a:avLst/>
          </a:prstGeom>
          <a:noFill/>
        </p:spPr>
        <p:txBody>
          <a:bodyPr wrap="square" rtlCol="0">
            <a:spAutoFit/>
          </a:bodyPr>
          <a:lstStyle/>
          <a:p>
            <a:pPr algn="ctr"/>
            <a:r>
              <a:rPr lang="en-US" altLang="zh-CN" sz="2000" dirty="0"/>
              <a:t>   </a:t>
            </a:r>
            <a:r>
              <a:rPr lang="zh-CN" altLang="en-US" sz="2000" b="1" dirty="0" smtClean="0">
                <a:solidFill>
                  <a:srgbClr val="152E52"/>
                </a:solidFill>
                <a:latin typeface="微软雅黑" panose="020B0503020204020204" pitchFamily="34" charset="-122"/>
                <a:sym typeface="+mn-ea"/>
              </a:rPr>
              <a:t> </a:t>
            </a:r>
            <a:r>
              <a:rPr lang="en-US" altLang="zh-CN" sz="2000" b="1" dirty="0" smtClean="0">
                <a:solidFill>
                  <a:srgbClr val="152E52"/>
                </a:solidFill>
                <a:latin typeface="微软雅黑" panose="020B0503020204020204" pitchFamily="34" charset="-122"/>
                <a:sym typeface="+mn-ea"/>
              </a:rPr>
              <a:t>Functions</a:t>
            </a:r>
            <a:endParaRPr lang="zh-CN" altLang="en-US" sz="2000" dirty="0"/>
          </a:p>
        </p:txBody>
      </p:sp>
      <p:graphicFrame>
        <p:nvGraphicFramePr>
          <p:cNvPr id="11" name="表格 10"/>
          <p:cNvGraphicFramePr>
            <a:graphicFrameLocks noGrp="1"/>
          </p:cNvGraphicFramePr>
          <p:nvPr>
            <p:extLst>
              <p:ext uri="{D42A27DB-BD31-4B8C-83A1-F6EECF244321}">
                <p14:modId xmlns:p14="http://schemas.microsoft.com/office/powerpoint/2010/main" val="392614287"/>
              </p:ext>
            </p:extLst>
          </p:nvPr>
        </p:nvGraphicFramePr>
        <p:xfrm>
          <a:off x="790784" y="1688728"/>
          <a:ext cx="10604047" cy="3520432"/>
        </p:xfrm>
        <a:graphic>
          <a:graphicData uri="http://schemas.openxmlformats.org/drawingml/2006/table">
            <a:tbl>
              <a:tblPr firstRow="1" bandRow="1">
                <a:tableStyleId>{5C22544A-7EE6-4342-B048-85BDC9FD1C3A}</a:tableStyleId>
              </a:tblPr>
              <a:tblGrid>
                <a:gridCol w="1030878"/>
                <a:gridCol w="2549327"/>
                <a:gridCol w="7023842"/>
              </a:tblGrid>
              <a:tr h="352584">
                <a:tc>
                  <a:txBody>
                    <a:bodyPr/>
                    <a:lstStyle/>
                    <a:p>
                      <a:pPr marL="0" algn="ctr" defTabSz="914400" rtl="0" eaLnBrk="1" latinLnBrk="0" hangingPunct="1"/>
                      <a:r>
                        <a:rPr lang="en-US" altLang="zh-CN" sz="1800" b="1" kern="1200" dirty="0" smtClean="0">
                          <a:solidFill>
                            <a:schemeClr val="accent1">
                              <a:lumMod val="25000"/>
                            </a:schemeClr>
                          </a:solidFill>
                          <a:latin typeface="+mn-lt"/>
                          <a:ea typeface="+mn-ea"/>
                          <a:cs typeface="+mn-cs"/>
                        </a:rPr>
                        <a:t>No.</a:t>
                      </a:r>
                      <a:endParaRPr lang="zh-CN" altLang="en-US" sz="1800" b="1" kern="1200" dirty="0">
                        <a:solidFill>
                          <a:schemeClr val="accent1">
                            <a:lumMod val="25000"/>
                          </a:schemeClr>
                        </a:solidFill>
                        <a:latin typeface="+mn-lt"/>
                        <a:ea typeface="+mn-ea"/>
                        <a:cs typeface="+mn-cs"/>
                      </a:endParaRPr>
                    </a:p>
                  </a:txBody>
                  <a:tcPr marL="91439" marR="91439" marT="45719" marB="45719" anchor="ctr" anchorCtr="1"/>
                </a:tc>
                <a:tc>
                  <a:txBody>
                    <a:bodyPr/>
                    <a:lstStyle/>
                    <a:p>
                      <a:pPr algn="ctr"/>
                      <a:r>
                        <a:rPr lang="en-US" altLang="zh-CN" sz="1800" b="1" dirty="0" smtClean="0">
                          <a:solidFill>
                            <a:schemeClr val="accent1">
                              <a:lumMod val="25000"/>
                            </a:schemeClr>
                          </a:solidFill>
                          <a:latin typeface="+mn-lt"/>
                          <a:ea typeface="+mn-ea"/>
                        </a:rPr>
                        <a:t>Advantage</a:t>
                      </a:r>
                      <a:endParaRPr lang="zh-CN" altLang="en-US" sz="1800" b="1" dirty="0">
                        <a:solidFill>
                          <a:schemeClr val="accent1">
                            <a:lumMod val="25000"/>
                          </a:schemeClr>
                        </a:solidFill>
                        <a:latin typeface="幼圆" pitchFamily="49" charset="-122"/>
                        <a:ea typeface="幼圆" pitchFamily="49" charset="-122"/>
                      </a:endParaRPr>
                    </a:p>
                  </a:txBody>
                  <a:tcPr marL="91439" marR="91439" marT="45719" marB="45719" anchor="ctr" anchorCtr="1"/>
                </a:tc>
                <a:tc>
                  <a:txBody>
                    <a:bodyPr/>
                    <a:lstStyle/>
                    <a:p>
                      <a:pPr algn="ctr"/>
                      <a:r>
                        <a:rPr lang="en-US" altLang="zh-CN" sz="1800" dirty="0" smtClean="0">
                          <a:solidFill>
                            <a:schemeClr val="accent1">
                              <a:lumMod val="25000"/>
                            </a:schemeClr>
                          </a:solidFill>
                        </a:rPr>
                        <a:t>Description</a:t>
                      </a:r>
                      <a:endParaRPr lang="zh-CN" altLang="en-US" sz="1800" b="1" dirty="0">
                        <a:solidFill>
                          <a:schemeClr val="accent1">
                            <a:lumMod val="25000"/>
                          </a:schemeClr>
                        </a:solidFill>
                        <a:latin typeface="幼圆" pitchFamily="49" charset="-122"/>
                        <a:ea typeface="幼圆" pitchFamily="49" charset="-122"/>
                      </a:endParaRPr>
                    </a:p>
                  </a:txBody>
                  <a:tcPr marL="91439" marR="91439" marT="45719" marB="45719" anchor="ctr" anchorCtr="1"/>
                </a:tc>
              </a:tr>
              <a:tr h="352584">
                <a:tc>
                  <a:txBody>
                    <a:bodyPr/>
                    <a:lstStyle/>
                    <a:p>
                      <a:r>
                        <a:rPr lang="en-US" altLang="zh-CN" sz="1400" dirty="0" smtClean="0">
                          <a:latin typeface="幼圆" pitchFamily="49" charset="-122"/>
                          <a:ea typeface="幼圆" pitchFamily="49" charset="-122"/>
                        </a:rPr>
                        <a:t>1</a:t>
                      </a:r>
                      <a:endParaRPr lang="zh-CN" altLang="en-US" sz="1400" b="0" dirty="0">
                        <a:solidFill>
                          <a:schemeClr val="bg2">
                            <a:lumMod val="50000"/>
                          </a:schemeClr>
                        </a:solidFill>
                        <a:latin typeface="幼圆" pitchFamily="49" charset="-122"/>
                        <a:ea typeface="幼圆" pitchFamily="49" charset="-122"/>
                      </a:endParaRPr>
                    </a:p>
                  </a:txBody>
                  <a:tcPr marL="91439" marR="91439" marT="45719" marB="45719" anchor="ctr" anchorCtr="1"/>
                </a:tc>
                <a:tc>
                  <a:txBody>
                    <a:bodyPr/>
                    <a:lstStyle/>
                    <a:p>
                      <a:pPr marL="0" indent="0">
                        <a:lnSpc>
                          <a:spcPts val="1800"/>
                        </a:lnSpc>
                        <a:buFont typeface="Arial" pitchFamily="34" charset="0"/>
                        <a:buNone/>
                      </a:pPr>
                      <a:r>
                        <a:rPr lang="en-US" altLang="zh-CN" sz="1400" dirty="0" smtClean="0"/>
                        <a:t>Short defrosting time</a:t>
                      </a:r>
                      <a:endParaRPr lang="en-US" altLang="zh-CN" sz="1400" b="1" dirty="0" smtClean="0">
                        <a:solidFill>
                          <a:srgbClr val="373737"/>
                        </a:solidFill>
                      </a:endParaRPr>
                    </a:p>
                  </a:txBody>
                  <a:tcPr marL="91439" marR="91439" marT="45719" marB="45719" anchor="ctr" anchorCtr="1"/>
                </a:tc>
                <a:tc>
                  <a:txBody>
                    <a:bodyPr/>
                    <a:lstStyle/>
                    <a:p>
                      <a:pPr marL="0" algn="l" defTabSz="914400" rtl="0" eaLnBrk="1" latinLnBrk="0" hangingPunct="1">
                        <a:lnSpc>
                          <a:spcPct val="150000"/>
                        </a:lnSpc>
                      </a:pPr>
                      <a:r>
                        <a:rPr lang="en-US" altLang="zh-CN" sz="1400" b="0" i="0" kern="1200" dirty="0" smtClean="0">
                          <a:solidFill>
                            <a:schemeClr val="dk1"/>
                          </a:solidFill>
                          <a:effectLst/>
                          <a:latin typeface="+mn-lt"/>
                          <a:ea typeface="+mn-ea"/>
                          <a:cs typeface="+mn-cs"/>
                        </a:rPr>
                        <a:t>The defrosting speed of heat storage is faster than that of conventional defrosting.</a:t>
                      </a:r>
                      <a:endParaRPr lang="en-US" altLang="zh-CN" sz="1400" b="0" i="0" kern="1200" dirty="0">
                        <a:solidFill>
                          <a:schemeClr val="dk1"/>
                        </a:solidFill>
                        <a:effectLst/>
                        <a:latin typeface="+mn-lt"/>
                        <a:ea typeface="+mn-ea"/>
                        <a:cs typeface="+mn-cs"/>
                      </a:endParaRPr>
                    </a:p>
                  </a:txBody>
                  <a:tcPr marL="91439" marR="91439" marT="45719" marB="45719" anchor="ctr"/>
                </a:tc>
              </a:tr>
              <a:tr h="608569">
                <a:tc>
                  <a:txBody>
                    <a:bodyPr/>
                    <a:lstStyle/>
                    <a:p>
                      <a:r>
                        <a:rPr lang="en-US" altLang="zh-CN" sz="1400" dirty="0" smtClean="0">
                          <a:latin typeface="幼圆" pitchFamily="49" charset="-122"/>
                          <a:ea typeface="幼圆" pitchFamily="49" charset="-122"/>
                        </a:rPr>
                        <a:t>2</a:t>
                      </a:r>
                      <a:endParaRPr lang="zh-CN" altLang="en-US" sz="1400" b="0" dirty="0">
                        <a:solidFill>
                          <a:schemeClr val="bg2">
                            <a:lumMod val="50000"/>
                          </a:schemeClr>
                        </a:solidFill>
                        <a:latin typeface="幼圆" pitchFamily="49" charset="-122"/>
                        <a:ea typeface="幼圆" pitchFamily="49" charset="-122"/>
                      </a:endParaRPr>
                    </a:p>
                  </a:txBody>
                  <a:tcPr marL="91439" marR="91439" marT="45719" marB="45719" anchor="ctr" anchorCtr="1"/>
                </a:tc>
                <a:tc>
                  <a:txBody>
                    <a:bodyPr/>
                    <a:lstStyle/>
                    <a:p>
                      <a:pPr marL="0" indent="0">
                        <a:lnSpc>
                          <a:spcPts val="1800"/>
                        </a:lnSpc>
                        <a:buFont typeface="Arial" pitchFamily="34" charset="0"/>
                        <a:buNone/>
                      </a:pPr>
                      <a:r>
                        <a:rPr lang="en-US" altLang="zh-CN" sz="1400" dirty="0" smtClean="0"/>
                        <a:t>High indoor comfort</a:t>
                      </a:r>
                    </a:p>
                  </a:txBody>
                  <a:tcPr marL="91439" marR="91439" marT="45719" marB="45719" anchor="ctr" anchorCtr="1"/>
                </a:tc>
                <a:tc>
                  <a:txBody>
                    <a:bodyPr/>
                    <a:lstStyle/>
                    <a:p>
                      <a:pPr marL="0" algn="l" defTabSz="914400" rtl="0" eaLnBrk="1" latinLnBrk="0" hangingPunct="1">
                        <a:lnSpc>
                          <a:spcPct val="150000"/>
                        </a:lnSpc>
                      </a:pPr>
                      <a:r>
                        <a:rPr lang="en-US" altLang="zh-CN" sz="1400" b="0" i="0" kern="1200" dirty="0" smtClean="0">
                          <a:solidFill>
                            <a:schemeClr val="dk1"/>
                          </a:solidFill>
                          <a:effectLst/>
                          <a:latin typeface="+mn-lt"/>
                          <a:ea typeface="+mn-ea"/>
                          <a:cs typeface="+mn-cs"/>
                        </a:rPr>
                        <a:t>After defrosting, the indoor temperature of regenerative defrosting is higher than that of conventional defrosting.</a:t>
                      </a:r>
                    </a:p>
                    <a:p>
                      <a:pPr marL="0" algn="l" defTabSz="914400" rtl="0" eaLnBrk="1" latinLnBrk="0" hangingPunct="1">
                        <a:lnSpc>
                          <a:spcPct val="150000"/>
                        </a:lnSpc>
                      </a:pPr>
                      <a:r>
                        <a:rPr lang="en-US" altLang="zh-CN" sz="1400" b="0" i="0" kern="1200" dirty="0" smtClean="0">
                          <a:solidFill>
                            <a:schemeClr val="dk1"/>
                          </a:solidFill>
                          <a:effectLst/>
                          <a:latin typeface="+mn-lt"/>
                          <a:ea typeface="+mn-ea"/>
                          <a:cs typeface="+mn-cs"/>
                        </a:rPr>
                        <a:t>5 minutes after defrosting, the indoor temperature of regenerative defrosting is higher than that of conventional defrosting.</a:t>
                      </a:r>
                    </a:p>
                    <a:p>
                      <a:pPr marL="0" algn="l" defTabSz="914400" rtl="0" eaLnBrk="1" latinLnBrk="0" hangingPunct="1">
                        <a:lnSpc>
                          <a:spcPct val="150000"/>
                        </a:lnSpc>
                      </a:pPr>
                      <a:r>
                        <a:rPr lang="en-US" altLang="zh-CN" sz="1400" b="0" i="0" kern="1200" dirty="0" smtClean="0">
                          <a:solidFill>
                            <a:schemeClr val="dk1"/>
                          </a:solidFill>
                          <a:effectLst/>
                          <a:latin typeface="+mn-lt"/>
                          <a:ea typeface="+mn-ea"/>
                          <a:cs typeface="+mn-cs"/>
                        </a:rPr>
                        <a:t>After 50 minutes of heating operation, the indoor temperature of regenerative defrosting is higher than that of conventional defrosting.</a:t>
                      </a:r>
                      <a:endParaRPr lang="en-US" altLang="zh-CN" sz="1400" b="0" i="0" kern="1200" dirty="0">
                        <a:solidFill>
                          <a:schemeClr val="dk1"/>
                        </a:solidFill>
                        <a:effectLst/>
                        <a:latin typeface="+mn-lt"/>
                        <a:ea typeface="+mn-ea"/>
                        <a:cs typeface="+mn-cs"/>
                      </a:endParaRPr>
                    </a:p>
                  </a:txBody>
                  <a:tcPr marL="91439" marR="91439" marT="45719" marB="45719" anchor="ctr"/>
                </a:tc>
              </a:tr>
              <a:tr h="608569">
                <a:tc>
                  <a:txBody>
                    <a:bodyPr/>
                    <a:lstStyle/>
                    <a:p>
                      <a:r>
                        <a:rPr lang="en-US" altLang="zh-CN" sz="1400" dirty="0" smtClean="0">
                          <a:latin typeface="幼圆" pitchFamily="49" charset="-122"/>
                          <a:ea typeface="幼圆" pitchFamily="49" charset="-122"/>
                        </a:rPr>
                        <a:t>3</a:t>
                      </a:r>
                      <a:endParaRPr lang="zh-CN" altLang="en-US" sz="1400" b="0" dirty="0">
                        <a:solidFill>
                          <a:schemeClr val="bg2">
                            <a:lumMod val="50000"/>
                          </a:schemeClr>
                        </a:solidFill>
                        <a:latin typeface="幼圆" pitchFamily="49" charset="-122"/>
                        <a:ea typeface="幼圆" pitchFamily="49" charset="-122"/>
                      </a:endParaRPr>
                    </a:p>
                  </a:txBody>
                  <a:tcPr marL="91439" marR="91439" marT="45719" marB="45719" anchor="ctr" anchorCtr="1"/>
                </a:tc>
                <a:tc>
                  <a:txBody>
                    <a:bodyPr/>
                    <a:lstStyle/>
                    <a:p>
                      <a:pPr marL="0" indent="0">
                        <a:lnSpc>
                          <a:spcPts val="1800"/>
                        </a:lnSpc>
                        <a:buFont typeface="Arial" pitchFamily="34" charset="0"/>
                        <a:buNone/>
                      </a:pPr>
                      <a:r>
                        <a:rPr lang="en-US" altLang="zh-CN" sz="1400" dirty="0" smtClean="0"/>
                        <a:t>The temperature of the room rises quickly</a:t>
                      </a:r>
                    </a:p>
                  </a:txBody>
                  <a:tcPr marL="91439" marR="91439" marT="45719" marB="45719"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b="0" i="0" kern="1200" dirty="0" smtClean="0">
                          <a:solidFill>
                            <a:schemeClr val="dk1"/>
                          </a:solidFill>
                          <a:effectLst/>
                          <a:latin typeface="+mn-lt"/>
                          <a:ea typeface="+mn-ea"/>
                          <a:cs typeface="+mn-cs"/>
                        </a:rPr>
                        <a:t>After defrosting, the outlet air temperature of regenerative defrosting is higher than that of conventional defrosting, and the high pressure rising speed after defrosting is faster.</a:t>
                      </a:r>
                      <a:endParaRPr lang="zh-CN" altLang="en-US" sz="1400" b="0" i="0" kern="1200" dirty="0" smtClean="0">
                        <a:solidFill>
                          <a:schemeClr val="dk1"/>
                        </a:solidFill>
                        <a:effectLst/>
                        <a:latin typeface="+mn-lt"/>
                        <a:ea typeface="+mn-ea"/>
                        <a:cs typeface="+mn-cs"/>
                      </a:endParaRPr>
                    </a:p>
                  </a:txBody>
                  <a:tcPr marL="91439" marR="91439" marT="45719" marB="45719" anchor="ctr"/>
                </a:tc>
              </a:tr>
            </a:tbl>
          </a:graphicData>
        </a:graphic>
      </p:graphicFrame>
    </p:spTree>
    <p:extLst>
      <p:ext uri="{BB962C8B-B14F-4D97-AF65-F5344CB8AC3E}">
        <p14:creationId xmlns:p14="http://schemas.microsoft.com/office/powerpoint/2010/main" val="165592432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文本框 11"/>
          <p:cNvSpPr txBox="1"/>
          <p:nvPr/>
        </p:nvSpPr>
        <p:spPr>
          <a:xfrm>
            <a:off x="2346325" y="337921"/>
            <a:ext cx="7055583" cy="523220"/>
          </a:xfrm>
          <a:prstGeom prst="rect">
            <a:avLst/>
          </a:prstGeom>
          <a:noFill/>
          <a:ln w="9525">
            <a:noFill/>
          </a:ln>
        </p:spPr>
        <p:txBody>
          <a:bodyPr wrap="square">
            <a:spAutoFit/>
          </a:bodyPr>
          <a:lstStyle/>
          <a:p>
            <a:pPr eaLnBrk="1" hangingPunct="1"/>
            <a:r>
              <a:rPr lang="fr-FR" altLang="zh-CN" sz="2800" b="1" dirty="0">
                <a:solidFill>
                  <a:srgbClr val="152E52"/>
                </a:solidFill>
                <a:latin typeface="微软雅黑" panose="020B0503020204020204" pitchFamily="34" charset="-122"/>
              </a:rPr>
              <a:t>Double </a:t>
            </a:r>
            <a:r>
              <a:rPr lang="en-US" altLang="zh-CN" sz="2800" b="1" dirty="0" smtClean="0">
                <a:solidFill>
                  <a:srgbClr val="152E52"/>
                </a:solidFill>
                <a:latin typeface="微软雅黑" panose="020B0503020204020204" pitchFamily="34" charset="-122"/>
              </a:rPr>
              <a:t>L</a:t>
            </a:r>
            <a:r>
              <a:rPr lang="fr-FR" altLang="zh-CN" sz="2800" b="1" dirty="0" smtClean="0">
                <a:solidFill>
                  <a:srgbClr val="152E52"/>
                </a:solidFill>
                <a:latin typeface="微软雅黑" panose="020B0503020204020204" pitchFamily="34" charset="-122"/>
              </a:rPr>
              <a:t>ayer </a:t>
            </a:r>
            <a:r>
              <a:rPr lang="en-US" altLang="zh-CN" sz="2800" b="1" dirty="0" smtClean="0">
                <a:solidFill>
                  <a:srgbClr val="152E52"/>
                </a:solidFill>
                <a:latin typeface="微软雅黑" panose="020B0503020204020204" pitchFamily="34" charset="-122"/>
              </a:rPr>
              <a:t>D</a:t>
            </a:r>
            <a:r>
              <a:rPr lang="fr-FR" altLang="zh-CN" sz="2800" b="1" dirty="0" smtClean="0">
                <a:solidFill>
                  <a:srgbClr val="152E52"/>
                </a:solidFill>
                <a:latin typeface="微软雅黑" panose="020B0503020204020204" pitchFamily="34" charset="-122"/>
              </a:rPr>
              <a:t>esign</a:t>
            </a:r>
            <a:endParaRPr lang="zh-CN" altLang="en-US" sz="2800" b="1" dirty="0">
              <a:solidFill>
                <a:srgbClr val="152E52"/>
              </a:solidFill>
              <a:latin typeface="微软雅黑" panose="020B0503020204020204" pitchFamily="34" charset="-122"/>
            </a:endParaRPr>
          </a:p>
        </p:txBody>
      </p:sp>
      <p:sp>
        <p:nvSpPr>
          <p:cNvPr id="29701" name="灯片编号占位符 3"/>
          <p:cNvSpPr txBox="1"/>
          <p:nvPr/>
        </p:nvSpPr>
        <p:spPr>
          <a:xfrm>
            <a:off x="7752398" y="10674985"/>
            <a:ext cx="1936750" cy="234950"/>
          </a:xfrm>
          <a:prstGeom prst="rect">
            <a:avLst/>
          </a:prstGeom>
          <a:noFill/>
          <a:ln w="9525">
            <a:noFill/>
          </a:ln>
        </p:spPr>
        <p:txBody>
          <a:bodyPr anchor="ctr" anchorCtr="0"/>
          <a:lstStyle/>
          <a:p>
            <a:pPr algn="r" eaLnBrk="1" hangingPunct="1"/>
            <a:endParaRPr lang="zh-CN" altLang="en-US" sz="1200" dirty="0">
              <a:solidFill>
                <a:srgbClr val="404040"/>
              </a:solidFill>
              <a:latin typeface="Arial" panose="020B0604020202020204" pitchFamily="34" charset="0"/>
            </a:endParaRPr>
          </a:p>
        </p:txBody>
      </p:sp>
      <p:sp>
        <p:nvSpPr>
          <p:cNvPr id="4" name="文本框 3"/>
          <p:cNvSpPr txBox="1"/>
          <p:nvPr/>
        </p:nvSpPr>
        <p:spPr>
          <a:xfrm>
            <a:off x="111578" y="599531"/>
            <a:ext cx="1733550" cy="398780"/>
          </a:xfrm>
          <a:prstGeom prst="rect">
            <a:avLst/>
          </a:prstGeom>
          <a:noFill/>
        </p:spPr>
        <p:txBody>
          <a:bodyPr wrap="square" rtlCol="0">
            <a:spAutoFit/>
          </a:bodyPr>
          <a:lstStyle/>
          <a:p>
            <a:pPr algn="ctr"/>
            <a:r>
              <a:rPr lang="en-US" altLang="zh-CN" sz="2000" dirty="0"/>
              <a:t>   </a:t>
            </a:r>
            <a:r>
              <a:rPr lang="zh-CN" altLang="en-US" sz="2000" b="1" dirty="0" smtClean="0">
                <a:solidFill>
                  <a:srgbClr val="152E52"/>
                </a:solidFill>
                <a:latin typeface="微软雅黑" panose="020B0503020204020204" pitchFamily="34" charset="-122"/>
                <a:sym typeface="+mn-ea"/>
              </a:rPr>
              <a:t> </a:t>
            </a:r>
            <a:r>
              <a:rPr lang="en-US" altLang="zh-CN" sz="2000" b="1" dirty="0" smtClean="0">
                <a:solidFill>
                  <a:srgbClr val="152E52"/>
                </a:solidFill>
                <a:latin typeface="微软雅黑" panose="020B0503020204020204" pitchFamily="34" charset="-122"/>
                <a:sym typeface="+mn-ea"/>
              </a:rPr>
              <a:t>Functions</a:t>
            </a:r>
            <a:endParaRPr lang="zh-CN" altLang="en-US" sz="2000" dirty="0"/>
          </a:p>
        </p:txBody>
      </p:sp>
      <p:sp>
        <p:nvSpPr>
          <p:cNvPr id="10" name="矩形 9"/>
          <p:cNvSpPr/>
          <p:nvPr/>
        </p:nvSpPr>
        <p:spPr>
          <a:xfrm>
            <a:off x="457199" y="1574520"/>
            <a:ext cx="4507243" cy="4154984"/>
          </a:xfrm>
          <a:prstGeom prst="rect">
            <a:avLst/>
          </a:prstGeom>
        </p:spPr>
        <p:txBody>
          <a:bodyPr wrap="square">
            <a:spAutoFit/>
          </a:bodyPr>
          <a:lstStyle/>
          <a:p>
            <a:pPr marL="0" lvl="2">
              <a:lnSpc>
                <a:spcPct val="150000"/>
              </a:lnSpc>
            </a:pPr>
            <a:r>
              <a:rPr lang="en-US" altLang="zh-CN" sz="1600" dirty="0" smtClean="0"/>
              <a:t>When </a:t>
            </a:r>
            <a:r>
              <a:rPr lang="en-US" altLang="zh-CN" sz="1600" dirty="0"/>
              <a:t>the flow rate is small, the heat transfer rate between the refrigerant and the heat storage material becomes slow. Under the action of gravity, the refrigerant will have gas-liquid stratification, which greatly reduces the heat transfer effect. The double-layer oblique parallel structure is adopted, and the inlet and outlet pipes are on the same horizontal plane, so as to solve the problems of uneven heat transfer and serious stratification when the refrigerant flow rate is small.</a:t>
            </a:r>
            <a:endParaRPr lang="en-US" altLang="zh-CN" sz="1600" dirty="0">
              <a:solidFill>
                <a:srgbClr val="000000"/>
              </a:solidFill>
              <a:latin typeface="+mn-ea"/>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689" y="1238429"/>
            <a:ext cx="6316906" cy="4929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4464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10645</TotalTime>
  <Words>1098</Words>
  <Application>Microsoft Office PowerPoint</Application>
  <PresentationFormat>自定义</PresentationFormat>
  <Paragraphs>198</Paragraphs>
  <Slides>19</Slides>
  <Notes>15</Notes>
  <HiddenSlides>0</HiddenSlides>
  <MMClips>0</MMClips>
  <ScaleCrop>false</ScaleCrop>
  <HeadingPairs>
    <vt:vector size="4" baseType="variant">
      <vt:variant>
        <vt:lpstr>主题</vt:lpstr>
      </vt:variant>
      <vt:variant>
        <vt:i4>4</vt:i4>
      </vt:variant>
      <vt:variant>
        <vt:lpstr>幻灯片标题</vt:lpstr>
      </vt:variant>
      <vt:variant>
        <vt:i4>19</vt:i4>
      </vt:variant>
    </vt:vector>
  </HeadingPairs>
  <TitlesOfParts>
    <vt:vector size="23" baseType="lpstr">
      <vt:lpstr>Office 主题​​</vt:lpstr>
      <vt:lpstr>2_自定义设计方案</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赵亮(商技二部)</cp:lastModifiedBy>
  <cp:revision>552</cp:revision>
  <dcterms:created xsi:type="dcterms:W3CDTF">2017-06-22T13:04:00Z</dcterms:created>
  <dcterms:modified xsi:type="dcterms:W3CDTF">2020-10-08T02:14:41Z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2052-11.8.2.8875</vt:lpwstr>
  </property>
</Properties>
</file>