
<file path=[Content_Types].xml><?xml version="1.0" encoding="utf-8"?>
<Types xmlns="http://schemas.openxmlformats.org/package/2006/content-types">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3"/>
    <p:sldMasterId id="2147483681" r:id="rId4"/>
    <p:sldMasterId id="2147483693" r:id="rId5"/>
    <p:sldMasterId id="2147483705" r:id="rId6"/>
  </p:sldMasterIdLst>
  <p:notesMasterIdLst>
    <p:notesMasterId r:id="rId8"/>
  </p:notesMasterIdLst>
  <p:handoutMasterIdLst>
    <p:handoutMasterId r:id="rId27"/>
  </p:handoutMasterIdLst>
  <p:sldIdLst>
    <p:sldId id="597" r:id="rId7"/>
    <p:sldId id="598" r:id="rId9"/>
    <p:sldId id="573" r:id="rId10"/>
    <p:sldId id="582" r:id="rId11"/>
    <p:sldId id="584" r:id="rId12"/>
    <p:sldId id="585" r:id="rId13"/>
    <p:sldId id="616" r:id="rId14"/>
    <p:sldId id="627" r:id="rId15"/>
    <p:sldId id="615" r:id="rId16"/>
    <p:sldId id="586" r:id="rId17"/>
    <p:sldId id="576" r:id="rId18"/>
    <p:sldId id="629" r:id="rId19"/>
    <p:sldId id="577" r:id="rId20"/>
    <p:sldId id="578" r:id="rId21"/>
    <p:sldId id="583" r:id="rId22"/>
    <p:sldId id="580" r:id="rId23"/>
    <p:sldId id="579" r:id="rId24"/>
    <p:sldId id="587" r:id="rId25"/>
    <p:sldId id="288" r:id="rId26"/>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E52"/>
    <a:srgbClr val="1A15EF"/>
    <a:srgbClr val="FFFFFF"/>
    <a:srgbClr val="6B0401"/>
    <a:srgbClr val="404040"/>
    <a:srgbClr val="A8D4F8"/>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72"/>
    <p:restoredTop sz="98825"/>
  </p:normalViewPr>
  <p:slideViewPr>
    <p:cSldViewPr snapToGrid="0" showGuides="1">
      <p:cViewPr>
        <p:scale>
          <a:sx n="100" d="100"/>
          <a:sy n="100" d="100"/>
        </p:scale>
        <p:origin x="-1224" y="-372"/>
      </p:cViewPr>
      <p:guideLst>
        <p:guide orient="horz" pos="2105"/>
        <p:guide pos="3868"/>
      </p:guideLst>
    </p:cSldViewPr>
  </p:slideViewPr>
  <p:notesTextViewPr>
    <p:cViewPr>
      <p:scale>
        <a:sx n="1" d="1"/>
        <a:sy n="1" d="1"/>
      </p:scale>
      <p:origin x="0" y="0"/>
    </p:cViewPr>
  </p:notesTextViewPr>
  <p:sorterViewPr>
    <p:cViewPr>
      <p:scale>
        <a:sx n="75" d="100"/>
        <a:sy n="75" d="100"/>
      </p:scale>
      <p:origin x="0" y="6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file:///E:\3.%20&#39033;&#30446;\02.&#28909;&#27700;&#22120;\2022&#24180;&#20135;&#21697;&#35268;&#21010;%2020220104\6.&#21335;&#32654;&#27891;&#27744;&#26426;\00.&#26041;&#26696;&#35774;&#35745;\&#33452;&#23612;&#20811;&#20857;&#27891;&#27744;&#21464;&#39057;&#20135;&#21697;&#31995;&#21015;&#23545;&#27604;.xlsx" TargetMode="External"/></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oleObject" Target="file:///E:\3.%20&#39033;&#30446;\02.&#28909;&#27700;&#22120;\2022&#24180;&#20135;&#21697;&#35268;&#21010;%2020220104\6.&#21335;&#32654;&#27891;&#27744;&#26426;\00.&#26041;&#26696;&#35774;&#35745;\&#33452;&#23612;&#20811;&#20857;&#27891;&#27744;&#21464;&#39057;&#20135;&#21697;&#31995;&#21015;&#23545;&#276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t>Curve of Water Temperature Control</a:t>
            </a:r>
            <a:endParaRPr lang="en-US"/>
          </a:p>
        </c:rich>
      </c:tx>
      <c:layout/>
      <c:overlay val="0"/>
      <c:spPr>
        <a:noFill/>
        <a:ln>
          <a:noFill/>
        </a:ln>
        <a:effectLst/>
      </c:spPr>
    </c:title>
    <c:autoTitleDeleted val="0"/>
    <c:plotArea>
      <c:layout/>
      <c:scatterChart>
        <c:scatterStyle val="smoothMarker"/>
        <c:varyColors val="0"/>
        <c:ser>
          <c:idx val="0"/>
          <c:order val="0"/>
          <c:tx>
            <c:strRef>
              <c:f>'[芬尼克兹泳池变频产品系列对比.xlsx] 北美说明书内容'!$F$40</c:f>
              <c:strCache>
                <c:ptCount val="1"/>
                <c:pt idx="0">
                  <c:v>Inverter</c:v>
                </c:pt>
              </c:strCache>
            </c:strRef>
          </c:tx>
          <c:spPr>
            <a:ln w="19050" cap="rnd" cmpd="sng" algn="ctr">
              <a:solidFill>
                <a:schemeClr val="accent1"/>
              </a:solidFill>
              <a:prstDash val="solid"/>
              <a:round/>
            </a:ln>
            <a:effectLst/>
          </c:spPr>
          <c:marker>
            <c:symbol val="none"/>
          </c:marker>
          <c:dLbls>
            <c:delete val="1"/>
          </c:dLbls>
          <c:yVal>
            <c:numRef>
              <c:f>'[芬尼克兹泳池变频产品系列对比.xlsx] 北美说明书内容'!$C$19:$C$64</c:f>
              <c:numCache>
                <c:formatCode>General</c:formatCode>
                <c:ptCount val="46"/>
                <c:pt idx="0">
                  <c:v>-30</c:v>
                </c:pt>
                <c:pt idx="1">
                  <c:v>-22</c:v>
                </c:pt>
                <c:pt idx="2">
                  <c:v>-17</c:v>
                </c:pt>
                <c:pt idx="3">
                  <c:v>-13</c:v>
                </c:pt>
                <c:pt idx="4">
                  <c:v>-10</c:v>
                </c:pt>
                <c:pt idx="5">
                  <c:v>-7</c:v>
                </c:pt>
                <c:pt idx="6">
                  <c:v>-5</c:v>
                </c:pt>
                <c:pt idx="7">
                  <c:v>-4</c:v>
                </c:pt>
                <c:pt idx="8">
                  <c:v>-3</c:v>
                </c:pt>
                <c:pt idx="9">
                  <c:v>-2</c:v>
                </c:pt>
                <c:pt idx="10">
                  <c:v>-1</c:v>
                </c:pt>
                <c:pt idx="11">
                  <c:v>-0.5</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yVal>
          <c:smooth val="1"/>
        </c:ser>
        <c:ser>
          <c:idx val="1"/>
          <c:order val="1"/>
          <c:tx>
            <c:strRef>
              <c:f>'[芬尼克兹泳池变频产品系列对比.xlsx] 北美说明书内容'!$F$39</c:f>
              <c:strCache>
                <c:ptCount val="1"/>
                <c:pt idx="0">
                  <c:v>Fixed-frequency</c:v>
                </c:pt>
              </c:strCache>
            </c:strRef>
          </c:tx>
          <c:spPr>
            <a:ln w="19050" cap="rnd" cmpd="sng" algn="ctr">
              <a:solidFill>
                <a:schemeClr val="accent2"/>
              </a:solidFill>
              <a:prstDash val="dash"/>
              <a:round/>
            </a:ln>
            <a:effectLst/>
          </c:spPr>
          <c:marker>
            <c:symbol val="none"/>
          </c:marker>
          <c:dLbls>
            <c:delete val="1"/>
          </c:dLbls>
          <c:yVal>
            <c:numRef>
              <c:f>'[芬尼克兹泳池变频产品系列对比.xlsx] 北美说明书内容'!$D$19:$D$64</c:f>
              <c:numCache>
                <c:formatCode>General</c:formatCode>
                <c:ptCount val="46"/>
                <c:pt idx="0">
                  <c:v>-30</c:v>
                </c:pt>
                <c:pt idx="1">
                  <c:v>-28</c:v>
                </c:pt>
                <c:pt idx="2">
                  <c:v>-26</c:v>
                </c:pt>
                <c:pt idx="3">
                  <c:v>-24</c:v>
                </c:pt>
                <c:pt idx="4">
                  <c:v>-22</c:v>
                </c:pt>
                <c:pt idx="5">
                  <c:v>-20</c:v>
                </c:pt>
                <c:pt idx="6">
                  <c:v>-18</c:v>
                </c:pt>
                <c:pt idx="7">
                  <c:v>-16</c:v>
                </c:pt>
                <c:pt idx="8">
                  <c:v>-14</c:v>
                </c:pt>
                <c:pt idx="9">
                  <c:v>-12</c:v>
                </c:pt>
                <c:pt idx="10">
                  <c:v>-10</c:v>
                </c:pt>
                <c:pt idx="11">
                  <c:v>-8</c:v>
                </c:pt>
                <c:pt idx="12">
                  <c:v>-6</c:v>
                </c:pt>
                <c:pt idx="13">
                  <c:v>-4</c:v>
                </c:pt>
                <c:pt idx="14">
                  <c:v>-2</c:v>
                </c:pt>
                <c:pt idx="15">
                  <c:v>0</c:v>
                </c:pt>
                <c:pt idx="16">
                  <c:v>2</c:v>
                </c:pt>
                <c:pt idx="17">
                  <c:v>1.8</c:v>
                </c:pt>
                <c:pt idx="18">
                  <c:v>1.5</c:v>
                </c:pt>
                <c:pt idx="19">
                  <c:v>1.3</c:v>
                </c:pt>
                <c:pt idx="20">
                  <c:v>1</c:v>
                </c:pt>
                <c:pt idx="21">
                  <c:v>0</c:v>
                </c:pt>
                <c:pt idx="22">
                  <c:v>-0.5</c:v>
                </c:pt>
                <c:pt idx="23">
                  <c:v>-1</c:v>
                </c:pt>
                <c:pt idx="24">
                  <c:v>-1.5</c:v>
                </c:pt>
                <c:pt idx="25">
                  <c:v>-2</c:v>
                </c:pt>
                <c:pt idx="26">
                  <c:v>-2.5</c:v>
                </c:pt>
                <c:pt idx="27">
                  <c:v>-1.5</c:v>
                </c:pt>
                <c:pt idx="28">
                  <c:v>-0.5</c:v>
                </c:pt>
                <c:pt idx="29">
                  <c:v>0.5</c:v>
                </c:pt>
                <c:pt idx="30">
                  <c:v>1.5</c:v>
                </c:pt>
                <c:pt idx="31">
                  <c:v>2.5</c:v>
                </c:pt>
                <c:pt idx="32">
                  <c:v>2</c:v>
                </c:pt>
                <c:pt idx="33">
                  <c:v>1.8</c:v>
                </c:pt>
                <c:pt idx="34">
                  <c:v>1.5</c:v>
                </c:pt>
                <c:pt idx="35">
                  <c:v>1.3</c:v>
                </c:pt>
                <c:pt idx="36">
                  <c:v>1</c:v>
                </c:pt>
                <c:pt idx="37">
                  <c:v>0</c:v>
                </c:pt>
                <c:pt idx="38">
                  <c:v>-0.5</c:v>
                </c:pt>
                <c:pt idx="39">
                  <c:v>-1</c:v>
                </c:pt>
                <c:pt idx="40">
                  <c:v>-1.5</c:v>
                </c:pt>
                <c:pt idx="41">
                  <c:v>-2</c:v>
                </c:pt>
                <c:pt idx="42">
                  <c:v>-2.5</c:v>
                </c:pt>
                <c:pt idx="43">
                  <c:v>-1.5</c:v>
                </c:pt>
                <c:pt idx="44">
                  <c:v>-0.5</c:v>
                </c:pt>
                <c:pt idx="45">
                  <c:v>0.5</c:v>
                </c:pt>
              </c:numCache>
            </c:numRef>
          </c:yVal>
          <c:smooth val="1"/>
        </c:ser>
        <c:dLbls>
          <c:showLegendKey val="0"/>
          <c:showVal val="0"/>
          <c:showCatName val="0"/>
          <c:showSerName val="0"/>
          <c:showPercent val="0"/>
          <c:showBubbleSize val="0"/>
        </c:dLbls>
        <c:axId val="298020864"/>
        <c:axId val="298022400"/>
      </c:scatterChart>
      <c:valAx>
        <c:axId val="298020864"/>
        <c:scaling>
          <c:orientation val="minMax"/>
        </c:scaling>
        <c:delete val="1"/>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298022400"/>
        <c:crosses val="autoZero"/>
        <c:crossBetween val="midCat"/>
      </c:valAx>
      <c:valAx>
        <c:axId val="298022400"/>
        <c:scaling>
          <c:orientation val="minMax"/>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298020864"/>
        <c:crosses val="autoZero"/>
        <c:crossBetween val="midCat"/>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defTabSz="914400">
              <a:defRPr lang="zh-CN" sz="1400" b="0" i="0" u="none" strike="noStrike" kern="1200" cap="none" spc="20" baseline="0">
                <a:solidFill>
                  <a:schemeClr val="tx1">
                    <a:lumMod val="50000"/>
                    <a:lumOff val="50000"/>
                  </a:schemeClr>
                </a:solidFill>
                <a:latin typeface="+mn-lt"/>
                <a:ea typeface="+mn-ea"/>
                <a:cs typeface="+mn-cs"/>
              </a:defRPr>
            </a:pPr>
            <a:r>
              <a:rPr lang="en-US" altLang="zh-CN"/>
              <a:t>Curve of Capacity and Energy efficiency</a:t>
            </a:r>
            <a:endParaRPr lang="en-US" altLang="zh-CN"/>
          </a:p>
        </c:rich>
      </c:tx>
      <c:layout>
        <c:manualLayout>
          <c:xMode val="edge"/>
          <c:yMode val="edge"/>
          <c:x val="0.256111111111111"/>
          <c:y val="0.0381944444444445"/>
        </c:manualLayout>
      </c:layout>
      <c:overlay val="0"/>
      <c:spPr>
        <a:noFill/>
        <a:ln>
          <a:noFill/>
        </a:ln>
        <a:effectLst/>
      </c:spPr>
    </c:title>
    <c:autoTitleDeleted val="0"/>
    <c:plotArea>
      <c:layout/>
      <c:lineChart>
        <c:grouping val="standard"/>
        <c:varyColors val="0"/>
        <c:ser>
          <c:idx val="2"/>
          <c:order val="0"/>
          <c:tx>
            <c:strRef>
              <c:f>'[芬尼克兹泳池变频产品系列对比.xlsx] 北美说明书内容'!$G$41</c:f>
              <c:strCache>
                <c:ptCount val="1"/>
                <c:pt idx="0">
                  <c:v>Energy efficiency</c:v>
                </c:pt>
              </c:strCache>
            </c:strRef>
          </c:tx>
          <c:spPr>
            <a:ln w="15875" cap="rnd" cmpd="sng" algn="ctr">
              <a:solidFill>
                <a:schemeClr val="accent3"/>
              </a:solidFill>
              <a:prstDash val="solid"/>
              <a:round/>
            </a:ln>
            <a:effectLst>
              <a:outerShdw blurRad="40000" dist="20000" dir="5400000" rotWithShape="0">
                <a:srgbClr val="000000">
                  <a:alpha val="38000"/>
                </a:srgbClr>
              </a:outerShdw>
            </a:effectLst>
          </c:spPr>
          <c:marker>
            <c:symbol val="none"/>
          </c:marker>
          <c:dLbls>
            <c:delete val="1"/>
          </c:dLbls>
          <c:cat>
            <c:numRef>
              <c:f>'[芬尼克兹泳池变频产品系列对比.xlsx] 北美说明书内容'!$H$39:$M$39</c:f>
              <c:numCache>
                <c:formatCode>General</c:formatCode>
                <c:ptCount val="6"/>
                <c:pt idx="0">
                  <c:v>-15</c:v>
                </c:pt>
                <c:pt idx="1">
                  <c:v>-7</c:v>
                </c:pt>
                <c:pt idx="2">
                  <c:v>0</c:v>
                </c:pt>
                <c:pt idx="3">
                  <c:v>10</c:v>
                </c:pt>
                <c:pt idx="4">
                  <c:v>15</c:v>
                </c:pt>
                <c:pt idx="5">
                  <c:v>27</c:v>
                </c:pt>
              </c:numCache>
            </c:numRef>
          </c:cat>
          <c:val>
            <c:numRef>
              <c:f>'[芬尼克兹泳池变频产品系列对比.xlsx] 北美说明书内容'!$H$64:$M$64</c:f>
              <c:numCache>
                <c:formatCode>General</c:formatCode>
                <c:ptCount val="6"/>
                <c:pt idx="0">
                  <c:v>2.1</c:v>
                </c:pt>
                <c:pt idx="1">
                  <c:v>2.4</c:v>
                </c:pt>
                <c:pt idx="2">
                  <c:v>2.8</c:v>
                </c:pt>
                <c:pt idx="3">
                  <c:v>3.9</c:v>
                </c:pt>
                <c:pt idx="4">
                  <c:v>4.5</c:v>
                </c:pt>
                <c:pt idx="5">
                  <c:v>5.4</c:v>
                </c:pt>
              </c:numCache>
            </c:numRef>
          </c:val>
          <c:smooth val="0"/>
        </c:ser>
        <c:dLbls>
          <c:showLegendKey val="0"/>
          <c:showVal val="0"/>
          <c:showCatName val="0"/>
          <c:showSerName val="0"/>
          <c:showPercent val="0"/>
          <c:showBubbleSize val="0"/>
        </c:dLbls>
        <c:marker val="0"/>
        <c:smooth val="0"/>
        <c:axId val="298055168"/>
        <c:axId val="298057088"/>
      </c:lineChart>
      <c:catAx>
        <c:axId val="298055168"/>
        <c:scaling>
          <c:orientation val="minMax"/>
        </c:scaling>
        <c:delete val="0"/>
        <c:axPos val="b"/>
        <c:title>
          <c:tx>
            <c:rich>
              <a:bodyPr rot="0" spcFirstLastPara="0" vertOverflow="ellipsis" vert="horz" wrap="square" anchor="ctr" anchorCtr="1"/>
              <a:lstStyle/>
              <a:p>
                <a:pPr defTabSz="914400">
                  <a:defRPr lang="zh-CN" sz="900" b="0" i="0" u="none" strike="noStrike" kern="1200" cap="all" baseline="0">
                    <a:solidFill>
                      <a:schemeClr val="tx1">
                        <a:lumMod val="50000"/>
                        <a:lumOff val="50000"/>
                      </a:schemeClr>
                    </a:solidFill>
                    <a:latin typeface="+mn-lt"/>
                    <a:ea typeface="+mn-ea"/>
                    <a:cs typeface="+mn-cs"/>
                  </a:defRPr>
                </a:pPr>
                <a:r>
                  <a:rPr lang="en-US" altLang="zh-CN"/>
                  <a:t>Ambient temperature</a:t>
                </a:r>
                <a:r>
                  <a:rPr lang="en-US" altLang="en-US"/>
                  <a:t>（℃）</a:t>
                </a:r>
                <a:endParaRPr lang="en-US" altLang="zh-CN"/>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p>
        </c:txPr>
        <c:crossAx val="298057088"/>
        <c:crosses val="autoZero"/>
        <c:auto val="1"/>
        <c:lblAlgn val="ctr"/>
        <c:lblOffset val="100"/>
        <c:noMultiLvlLbl val="0"/>
      </c:catAx>
      <c:valAx>
        <c:axId val="298057088"/>
        <c:scaling>
          <c:orientation val="minMax"/>
          <c:min val="0"/>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0" vertOverflow="ellipsis" vert="horz" wrap="square" anchor="ctr" anchorCtr="1"/>
              <a:lstStyle/>
              <a:p>
                <a:pPr defTabSz="914400">
                  <a:defRPr lang="zh-CN" sz="900" b="0" i="0" u="none" strike="noStrike" kern="1200" cap="all" baseline="0">
                    <a:solidFill>
                      <a:schemeClr val="tx1">
                        <a:lumMod val="50000"/>
                        <a:lumOff val="50000"/>
                      </a:schemeClr>
                    </a:solidFill>
                    <a:latin typeface="+mn-lt"/>
                    <a:ea typeface="+mn-ea"/>
                    <a:cs typeface="+mn-cs"/>
                  </a:defRPr>
                </a:pPr>
                <a:r>
                  <a:rPr lang="en-US" altLang="zh-CN"/>
                  <a:t>Energy Efficiency</a:t>
                </a:r>
                <a:endParaRPr lang="en-US" altLang="zh-CN"/>
              </a:p>
            </c:rich>
          </c:tx>
          <c:layout/>
          <c:overlay val="0"/>
          <c:spPr>
            <a:noFill/>
            <a:ln>
              <a:noFill/>
            </a:ln>
            <a:effectLst/>
          </c:spPr>
        </c:title>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p>
        </c:txPr>
        <c:crossAx val="298055168"/>
        <c:crosses val="autoZero"/>
        <c:crossBetween val="between"/>
      </c:valAx>
      <c:spPr>
        <a:noFill/>
        <a:ln>
          <a:noFill/>
        </a:ln>
        <a:effectLst/>
      </c:spPr>
    </c:plotArea>
    <c:legend>
      <c:legendPos val="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kumimoji="1" sz="1200" noProof="1">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kumimoji="1" sz="1200" noProof="1">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ACB22B2-5A9A-4A34-81DD-216FC046AC09}" type="datetimeFigureOut">
              <a:rPr kumimoji="1" lang="zh-CN" altLang="en-US" sz="1200" b="0" i="0" u="none" strike="noStrike" kern="1200" cap="none" spc="0" normalizeH="0" baseline="0" noProof="1">
                <a:ln>
                  <a:noFill/>
                </a:ln>
                <a:solidFill>
                  <a:schemeClr val="tx1"/>
                </a:solidFill>
                <a:effectLst/>
                <a:uLnTx/>
                <a:uFillTx/>
                <a:latin typeface="+mn-lt"/>
                <a:ea typeface="+mn-ea"/>
                <a:cs typeface="+mn-cs"/>
              </a:rPr>
            </a:fld>
            <a:endParaRPr kumimoji="1"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kumimoji="1" sz="1200" noProof="1">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5" name="幻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noProof="1">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noProof="1">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DC8E378-B60C-4925-BC98-2638B6AA230C}"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4096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4581"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等线" panose="02010600030101010101" pitchFamily="2" charset="-122"/>
              </a:rPr>
              <a:t>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等线" panose="02010600030101010101"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等线" panose="02010600030101010101" pitchFamily="2" charset="-122"/>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等线" panose="02010600030101010101"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等线" panose="02010600030101010101" pitchFamily="2" charset="-122"/>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等线" panose="02010600030101010101"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等线" panose="02010600030101010101" pitchFamily="2" charset="-122"/>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等线" panose="02010600030101010101"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等线" panose="02010600030101010101" pitchFamily="2" charset="-122"/>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等线" panose="02010600030101010101" pitchFamily="2" charset="-122"/>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noProof="1">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1pPr>
    <a:lvl2pPr marL="4572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2pPr>
    <a:lvl3pPr marL="9144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3pPr>
    <a:lvl4pPr marL="13716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4pPr>
    <a:lvl5pPr marL="18288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ln>
            <a:miter lim="800000"/>
          </a:ln>
        </p:spPr>
      </p:sp>
      <p:sp>
        <p:nvSpPr>
          <p:cNvPr id="41987"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19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eaLnBrk="1" hangingPunct="1"/>
            <a:fld id="{9A0DB2DC-4C9A-4742-B13C-FB6460FD3503}" type="slidenum">
              <a:rPr lang="zh-CN" altLang="en-US" dirty="0">
                <a:latin typeface="等线" panose="02010600030101010101" pitchFamily="2" charset="-122"/>
                <a:ea typeface="等线" panose="02010600030101010101" pitchFamily="2" charset="-122"/>
              </a:rPr>
            </a:fld>
            <a:endParaRPr lang="zh-CN" altLang="en-US" dirty="0">
              <a:latin typeface="等线" panose="02010600030101010101" pitchFamily="2" charset="-122"/>
              <a:ea typeface="等线"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miter lim="800000"/>
          </a:ln>
        </p:spPr>
      </p:sp>
      <p:sp>
        <p:nvSpPr>
          <p:cNvPr id="51203"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12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TextEdit="1"/>
          </p:cNvSpPr>
          <p:nvPr>
            <p:ph type="sldImg"/>
          </p:nvPr>
        </p:nvSpPr>
        <p:spPr>
          <a:ln>
            <a:miter lim="800000"/>
          </a:ln>
        </p:spPr>
      </p:sp>
      <p:sp>
        <p:nvSpPr>
          <p:cNvPr id="52227" name="文本占位符 2"/>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miter lim="800000"/>
          </a:ln>
        </p:spPr>
      </p:sp>
      <p:sp>
        <p:nvSpPr>
          <p:cNvPr id="40962" name="备注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等线" panose="02010600030101010101" pitchFamily="2" charset="-122"/>
                <a:sym typeface="+mn-ea"/>
              </a:rPr>
              <a:t>（依据CJJ+122-2017《+游泳池给水排水工程技术规程》</a:t>
            </a:r>
            <a:r>
              <a:rPr kumimoji="0" lang="zh-CN" altLang="en-US" sz="12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等线" panose="02010600030101010101" pitchFamily="2" charset="-122"/>
                <a:sym typeface="+mn-ea"/>
              </a:rPr>
              <a:t>，默认温度</a:t>
            </a:r>
            <a:r>
              <a:rPr kumimoji="0" lang="en-US" altLang="zh-CN" sz="12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等线" panose="02010600030101010101" pitchFamily="2" charset="-122"/>
                <a:sym typeface="+mn-ea"/>
              </a:rPr>
              <a:t>28℃</a:t>
            </a:r>
            <a:r>
              <a:rPr kumimoji="0" lang="zh-CN" altLang="en-US" sz="12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等线" panose="02010600030101010101" pitchFamily="2" charset="-122"/>
                <a:sym typeface="+mn-ea"/>
              </a:rPr>
              <a:t>，按照每日运行时间</a:t>
            </a:r>
            <a:r>
              <a:rPr kumimoji="0" lang="en-US" altLang="zh-CN" sz="12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等线" panose="02010600030101010101" pitchFamily="2" charset="-122"/>
                <a:sym typeface="+mn-ea"/>
              </a:rPr>
              <a:t>20h</a:t>
            </a:r>
            <a:r>
              <a:rPr kumimoji="0" lang="zh-CN" altLang="en-US" sz="12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等线" panose="02010600030101010101" pitchFamily="2" charset="-122"/>
                <a:sym typeface="+mn-ea"/>
              </a:rPr>
              <a:t>计算</a:t>
            </a:r>
            <a:r>
              <a:rPr kumimoji="0" lang="zh-CN" altLang="en-US" sz="12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等线" panose="02010600030101010101" pitchFamily="2" charset="-122"/>
                <a:sym typeface="+mn-ea"/>
              </a:rPr>
              <a:t>）</a:t>
            </a:r>
            <a:endParaRPr kumimoji="0" lang="zh-CN" altLang="en-US" sz="1200" b="0" i="0" u="none" strike="noStrike" kern="1200" cap="none" spc="0" normalizeH="0" baseline="0" noProof="1">
              <a:ln>
                <a:noFill/>
              </a:ln>
              <a:solidFill>
                <a:schemeClr val="tx1"/>
              </a:solidFill>
              <a:effectLst/>
              <a:uLnTx/>
              <a:uFillTx/>
              <a:latin typeface="+mn-lt"/>
              <a:ea typeface="+mn-ea"/>
              <a:cs typeface="等线" panose="02010600030101010101" pitchFamily="2" charset="-122"/>
            </a:endParaRPr>
          </a:p>
        </p:txBody>
      </p:sp>
      <p:sp>
        <p:nvSpPr>
          <p:cNvPr id="532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ln>
            <a:miter lim="800000"/>
          </a:ln>
        </p:spPr>
      </p:sp>
      <p:sp>
        <p:nvSpPr>
          <p:cNvPr id="5427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427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a:miter lim="800000"/>
          </a:ln>
        </p:spPr>
      </p:sp>
      <p:sp>
        <p:nvSpPr>
          <p:cNvPr id="55299" name="备注占位符 2"/>
          <p:cNvSpPr>
            <a:spLocks noGrp="1"/>
          </p:cNvSpPr>
          <p:nvPr>
            <p:ph type="body"/>
          </p:nvPr>
        </p:nvSpPr>
        <p:spPr/>
        <p:txBody>
          <a:bodyPr wrap="square" lIns="91440" tIns="45720" rIns="91440" bIns="45720" anchor="t" anchorCtr="0"/>
          <a:p>
            <a:pPr lvl="0" eaLnBrk="1" hangingPunct="1">
              <a:spcBef>
                <a:spcPct val="0"/>
              </a:spcBef>
            </a:pPr>
            <a:r>
              <a:rPr lang="zh-CN" altLang="en-US" dirty="0"/>
              <a:t>水质数据来源于北美产品资料</a:t>
            </a:r>
            <a:endParaRPr lang="zh-CN" altLang="en-US" dirty="0"/>
          </a:p>
        </p:txBody>
      </p:sp>
      <p:sp>
        <p:nvSpPr>
          <p:cNvPr id="5530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ln>
            <a:miter lim="800000"/>
          </a:ln>
        </p:spPr>
      </p:sp>
      <p:sp>
        <p:nvSpPr>
          <p:cNvPr id="56323"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63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a:miter lim="800000"/>
          </a:ln>
        </p:spPr>
      </p:sp>
      <p:sp>
        <p:nvSpPr>
          <p:cNvPr id="57347"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734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miter lim="800000"/>
          </a:ln>
        </p:spPr>
      </p:sp>
      <p:sp>
        <p:nvSpPr>
          <p:cNvPr id="58371"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83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a:ln>
            <a:miter lim="800000"/>
          </a:ln>
        </p:spPr>
      </p:sp>
      <p:sp>
        <p:nvSpPr>
          <p:cNvPr id="5939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939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a:ln>
            <a:miter lim="800000"/>
          </a:ln>
        </p:spPr>
      </p:sp>
      <p:sp>
        <p:nvSpPr>
          <p:cNvPr id="43011"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30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eaLnBrk="1" hangingPunct="1"/>
            <a:fld id="{9A0DB2DC-4C9A-4742-B13C-FB6460FD3503}" type="slidenum">
              <a:rPr lang="zh-CN" altLang="en-US" dirty="0">
                <a:latin typeface="等线" panose="02010600030101010101" pitchFamily="2" charset="-122"/>
                <a:ea typeface="等线" panose="02010600030101010101" pitchFamily="2" charset="-122"/>
              </a:rPr>
            </a:fld>
            <a:endParaRPr lang="zh-CN" altLang="en-US" dirty="0">
              <a:latin typeface="等线" panose="02010600030101010101" pitchFamily="2" charset="-122"/>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幻灯片图像占位符 1"/>
          <p:cNvSpPr>
            <a:spLocks noGrp="1" noRot="1" noChangeAspect="1" noTextEdit="1"/>
          </p:cNvSpPr>
          <p:nvPr>
            <p:ph type="sldImg"/>
          </p:nvPr>
        </p:nvSpPr>
        <p:spPr>
          <a:ln>
            <a:miter lim="800000"/>
          </a:ln>
        </p:spPr>
      </p:sp>
      <p:sp>
        <p:nvSpPr>
          <p:cNvPr id="4403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40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a:miter lim="800000"/>
          </a:ln>
        </p:spPr>
      </p:sp>
      <p:sp>
        <p:nvSpPr>
          <p:cNvPr id="45059"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50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a:miter lim="800000"/>
          </a:ln>
        </p:spPr>
      </p:sp>
      <p:sp>
        <p:nvSpPr>
          <p:cNvPr id="46083"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60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miter lim="800000"/>
          </a:ln>
        </p:spPr>
      </p:sp>
      <p:sp>
        <p:nvSpPr>
          <p:cNvPr id="47107"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71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miter lim="800000"/>
          </a:ln>
        </p:spPr>
      </p:sp>
      <p:sp>
        <p:nvSpPr>
          <p:cNvPr id="48131"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81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miter lim="800000"/>
          </a:ln>
        </p:spPr>
      </p:sp>
      <p:sp>
        <p:nvSpPr>
          <p:cNvPr id="49155"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491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a:miter lim="800000"/>
          </a:ln>
        </p:spPr>
      </p:sp>
      <p:sp>
        <p:nvSpPr>
          <p:cNvPr id="50179"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dirty="0"/>
          </a:p>
        </p:txBody>
      </p:sp>
      <p:sp>
        <p:nvSpPr>
          <p:cNvPr id="501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261140" y="-7828"/>
            <a:ext cx="8944219" cy="6865831"/>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00870" y="1641487"/>
            <a:ext cx="3708002" cy="2347284"/>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1" name="图片占位符 10"/>
          <p:cNvSpPr>
            <a:spLocks noGrp="1"/>
          </p:cNvSpPr>
          <p:nvPr>
            <p:ph type="pic" sz="quarter" idx="11"/>
          </p:nvPr>
        </p:nvSpPr>
        <p:spPr>
          <a:xfrm>
            <a:off x="7979202" y="1641489"/>
            <a:ext cx="3323559" cy="2051173"/>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2" name="图片占位符 11"/>
          <p:cNvSpPr>
            <a:spLocks noGrp="1"/>
          </p:cNvSpPr>
          <p:nvPr>
            <p:ph type="pic" sz="quarter" idx="12"/>
          </p:nvPr>
        </p:nvSpPr>
        <p:spPr>
          <a:xfrm>
            <a:off x="874718" y="4172231"/>
            <a:ext cx="6934156" cy="176500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844247" y="1694329"/>
            <a:ext cx="4548647" cy="2861134"/>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354013" y="3273330"/>
            <a:ext cx="1514686" cy="2442137"/>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980162" y="3662278"/>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8" name="图片占位符 7"/>
          <p:cNvSpPr>
            <a:spLocks noGrp="1"/>
          </p:cNvSpPr>
          <p:nvPr>
            <p:ph type="pic" sz="quarter" idx="11"/>
          </p:nvPr>
        </p:nvSpPr>
        <p:spPr>
          <a:xfrm>
            <a:off x="4057739" y="3351144"/>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页-1">
    <p:bg>
      <p:bgPr>
        <a:solidFill>
          <a:srgbClr val="F2F2F2"/>
        </a:solidFill>
        <a:effectLst/>
      </p:bgPr>
    </p:bg>
    <p:spTree>
      <p:nvGrpSpPr>
        <p:cNvPr id="1" name=""/>
        <p:cNvGrpSpPr/>
        <p:nvPr/>
      </p:nvGrpSpPr>
      <p:grpSpPr>
        <a:xfrm>
          <a:off x="0" y="0"/>
          <a:ext cx="0" cy="0"/>
          <a:chOff x="0" y="0"/>
          <a:chExt cx="0" cy="0"/>
        </a:xfrm>
      </p:grpSpPr>
    </p:spTree>
  </p:cSld>
  <p:clrMapOvr>
    <a:masterClrMapping/>
  </p:clrMapOvr>
  <p:transition spd="slow" advClick="0"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标题幻灯片">
    <p:bg>
      <p:bgPr>
        <a:solidFill>
          <a:srgbClr val="F2F2F2"/>
        </a:solidFill>
        <a:effectLst/>
      </p:bgPr>
    </p:bg>
    <p:spTree>
      <p:nvGrpSpPr>
        <p:cNvPr id="1" name=""/>
        <p:cNvGrpSpPr/>
        <p:nvPr/>
      </p:nvGrpSpPr>
      <p:grpSpPr>
        <a:xfrm>
          <a:off x="0" y="0"/>
          <a:ext cx="0" cy="0"/>
          <a:chOff x="0" y="0"/>
          <a:chExt cx="0" cy="0"/>
        </a:xfrm>
      </p:grpSpPr>
    </p:spTree>
  </p:cSld>
  <p:clrMapOvr>
    <a:masterClrMapping/>
  </p:clrMapOvr>
  <p:transition spd="slow"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 1_Title Slide">
    <p:bg>
      <p:bgPr>
        <a:solidFill>
          <a:srgbClr val="F2F2F2"/>
        </a:solidFill>
        <a:effectLst/>
      </p:bgPr>
    </p:bg>
    <p:spTree>
      <p:nvGrpSpPr>
        <p:cNvPr id="1" name=""/>
        <p:cNvGrpSpPr/>
        <p:nvPr/>
      </p:nvGrpSpPr>
      <p:grpSpPr>
        <a:xfrm>
          <a:off x="0" y="0"/>
          <a:ext cx="0" cy="0"/>
          <a:chOff x="0" y="0"/>
          <a:chExt cx="0" cy="0"/>
        </a:xfrm>
      </p:grpSpPr>
      <p:sp>
        <p:nvSpPr>
          <p:cNvPr id="6146" name="矩形 1"/>
          <p:cNvSpPr/>
          <p:nvPr userDrawn="1"/>
        </p:nvSpPr>
        <p:spPr>
          <a:xfrm>
            <a:off x="3052763" y="280988"/>
            <a:ext cx="6096000" cy="698500"/>
          </a:xfrm>
          <a:prstGeom prst="rect">
            <a:avLst/>
          </a:prstGeom>
          <a:noFill/>
          <a:ln w="9525">
            <a:noFill/>
          </a:ln>
        </p:spPr>
        <p:txBody>
          <a:bodyPr lIns="121917" tIns="60958" rIns="121917" bIns="60958">
            <a:spAutoFit/>
          </a:bodyPr>
          <a:p>
            <a:pPr lvl="0" algn="ctr" defTabSz="1219200" eaLnBrk="1" hangingPunct="1"/>
            <a:r>
              <a:rPr lang="zh-CN" altLang="en-US" sz="3700" b="1" dirty="0">
                <a:solidFill>
                  <a:srgbClr val="595959"/>
                </a:solidFill>
                <a:latin typeface="微软雅黑" panose="020B0503020204020204" pitchFamily="34" charset="-122"/>
              </a:rPr>
              <a:t>世界地图动态图表</a:t>
            </a:r>
            <a:endParaRPr lang="zh-CN" altLang="en-US" sz="6400" b="1" dirty="0">
              <a:solidFill>
                <a:srgbClr val="595959"/>
              </a:solidFill>
              <a:latin typeface="微软雅黑" panose="020B0503020204020204" pitchFamily="34" charset="-122"/>
            </a:endParaRPr>
          </a:p>
        </p:txBody>
      </p:sp>
    </p:spTree>
  </p:cSld>
  <p:clrMapOvr>
    <a:masterClrMapping/>
  </p:clrMapOvr>
  <p:transition spd="slow" advTm="3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7_Пользовательский макет">
    <p:bg>
      <p:bgPr>
        <a:solidFill>
          <a:srgbClr val="F2F2F2"/>
        </a:solidFill>
        <a:effectLst/>
      </p:bgPr>
    </p:bg>
    <p:spTree>
      <p:nvGrpSpPr>
        <p:cNvPr id="1" name="Shape 30"/>
        <p:cNvGrpSpPr/>
        <p:nvPr/>
      </p:nvGrpSpPr>
      <p:grpSpPr>
        <a:xfrm>
          <a:off x="0" y="0"/>
          <a:ext cx="0" cy="0"/>
          <a:chOff x="0" y="0"/>
          <a:chExt cx="0" cy="0"/>
        </a:xfrm>
      </p:grpSpPr>
    </p:spTree>
  </p:cSld>
  <p:clrMapOvr>
    <a:masterClrMapping/>
  </p:clrMapOvr>
  <p:transition spd="slow"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8_Пользовательский макет">
    <p:bg>
      <p:bgPr>
        <a:solidFill>
          <a:srgbClr val="F2F2F2"/>
        </a:solidFill>
        <a:effectLst/>
      </p:bgPr>
    </p:bg>
    <p:spTree>
      <p:nvGrpSpPr>
        <p:cNvPr id="1" name="Shape 39"/>
        <p:cNvGrpSpPr/>
        <p:nvPr/>
      </p:nvGrpSpPr>
      <p:grpSpPr>
        <a:xfrm>
          <a:off x="0" y="0"/>
          <a:ext cx="0" cy="0"/>
          <a:chOff x="0" y="0"/>
          <a:chExt cx="0" cy="0"/>
        </a:xfrm>
      </p:grpSpPr>
      <p:sp>
        <p:nvSpPr>
          <p:cNvPr id="40" name="Shape 40"/>
          <p:cNvSpPr>
            <a:spLocks noGrp="1"/>
          </p:cNvSpPr>
          <p:nvPr>
            <p:ph type="pic" idx="2"/>
          </p:nvPr>
        </p:nvSpPr>
        <p:spPr>
          <a:xfrm>
            <a:off x="2" y="0"/>
            <a:ext cx="4431695" cy="6858000"/>
          </a:xfrm>
          <a:prstGeom prst="rect">
            <a:avLst/>
          </a:prstGeom>
          <a:solidFill>
            <a:schemeClr val="dk1">
              <a:alpha val="11372"/>
            </a:schemeClr>
          </a:solidFill>
          <a:ln>
            <a:noFill/>
          </a:ln>
        </p:spPr>
        <p:txBody>
          <a:bodyPr lIns="121897" tIns="121897" rIns="121897" bIns="121897" anchor="t" anchorCtr="0"/>
          <a:lstStyle>
            <a:lvl1pPr marL="0" marR="0" lvl="0" indent="0" algn="l" rtl="0">
              <a:lnSpc>
                <a:spcPct val="90000"/>
              </a:lnSpc>
              <a:spcBef>
                <a:spcPts val="1000"/>
              </a:spcBef>
              <a:spcAft>
                <a:spcPts val="0"/>
              </a:spcAft>
              <a:buClr>
                <a:srgbClr val="D8D8D8"/>
              </a:buClr>
              <a:buFont typeface="Arial" panose="020B0604020202020204"/>
              <a:buNone/>
              <a:defRPr sz="2100" b="0" i="0" u="none" strike="noStrike" cap="none">
                <a:solidFill>
                  <a:srgbClr val="D8D8D8"/>
                </a:solidFill>
                <a:latin typeface="Lato"/>
                <a:ea typeface="Lato"/>
                <a:cs typeface="Lato"/>
                <a:sym typeface="Lato"/>
              </a:defRPr>
            </a:lvl1pPr>
            <a:lvl2pPr marL="685800" marR="0" lvl="1" indent="76200" algn="l" rtl="0">
              <a:lnSpc>
                <a:spcPct val="90000"/>
              </a:lnSpc>
              <a:spcBef>
                <a:spcPts val="500"/>
              </a:spcBef>
              <a:spcAft>
                <a:spcPts val="0"/>
              </a:spcAft>
              <a:buClr>
                <a:schemeClr val="dk1"/>
              </a:buClr>
              <a:buSzPct val="1000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143000" marR="0" lvl="2" indent="25400" algn="l" rtl="0">
              <a:lnSpc>
                <a:spcPct val="90000"/>
              </a:lnSpc>
              <a:spcBef>
                <a:spcPts val="500"/>
              </a:spcBef>
              <a:spcAft>
                <a:spcPts val="0"/>
              </a:spcAft>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600200" marR="0" lvl="3"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057400" marR="0" lvl="4"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514600" marR="0" lvl="5"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971165" marR="0" lvl="6"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428365" marR="0" lvl="7"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3885565" marR="0" lvl="8"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0" marR="0" lvl="0" indent="0" algn="l" defTabSz="914400" rtl="0" eaLnBrk="0" fontAlgn="base" latinLnBrk="0" hangingPunct="0">
              <a:lnSpc>
                <a:spcPct val="90000"/>
              </a:lnSpc>
              <a:spcBef>
                <a:spcPts val="1000"/>
              </a:spcBef>
              <a:spcAft>
                <a:spcPts val="0"/>
              </a:spcAft>
              <a:buClr>
                <a:srgbClr val="D8D8D8"/>
              </a:buClr>
              <a:buSzTx/>
              <a:buFont typeface="Arial" panose="020B0604020202020204"/>
              <a:buNone/>
              <a:defRPr/>
            </a:pPr>
            <a:endParaRPr kumimoji="0" sz="2100" b="0" i="0" u="none" strike="noStrike" kern="1200" cap="none" spc="0" normalizeH="0" baseline="0" noProof="0">
              <a:ln>
                <a:noFill/>
              </a:ln>
              <a:solidFill>
                <a:srgbClr val="D8D8D8"/>
              </a:solidFill>
              <a:effectLst/>
              <a:uLnTx/>
              <a:uFillTx/>
              <a:latin typeface="Lato"/>
              <a:ea typeface="Lato"/>
              <a:cs typeface="Lato"/>
              <a:sym typeface="Lato"/>
            </a:endParaRPr>
          </a:p>
        </p:txBody>
      </p:sp>
      <p:sp>
        <p:nvSpPr>
          <p:cNvPr id="41" name="Shape 41"/>
          <p:cNvSpPr>
            <a:spLocks noGrp="1"/>
          </p:cNvSpPr>
          <p:nvPr>
            <p:ph type="pic" idx="3"/>
          </p:nvPr>
        </p:nvSpPr>
        <p:spPr>
          <a:xfrm>
            <a:off x="5762171" y="0"/>
            <a:ext cx="6429828" cy="6858000"/>
          </a:xfrm>
          <a:prstGeom prst="rect">
            <a:avLst/>
          </a:prstGeom>
          <a:solidFill>
            <a:schemeClr val="dk1">
              <a:alpha val="11372"/>
            </a:schemeClr>
          </a:solidFill>
          <a:ln>
            <a:noFill/>
          </a:ln>
        </p:spPr>
        <p:txBody>
          <a:bodyPr lIns="121897" tIns="121897" rIns="121897" bIns="121897" anchor="t" anchorCtr="0"/>
          <a:lstStyle>
            <a:lvl1pPr marL="0" marR="0" lvl="0" indent="0" algn="l" rtl="0">
              <a:lnSpc>
                <a:spcPct val="90000"/>
              </a:lnSpc>
              <a:spcBef>
                <a:spcPts val="1000"/>
              </a:spcBef>
              <a:spcAft>
                <a:spcPts val="0"/>
              </a:spcAft>
              <a:buClr>
                <a:srgbClr val="D8D8D8"/>
              </a:buClr>
              <a:buFont typeface="Arial" panose="020B0604020202020204"/>
              <a:buNone/>
              <a:defRPr sz="2100" b="0" i="0" u="none" strike="noStrike" cap="none">
                <a:solidFill>
                  <a:srgbClr val="D8D8D8"/>
                </a:solidFill>
                <a:latin typeface="Lato"/>
                <a:ea typeface="Lato"/>
                <a:cs typeface="Lato"/>
                <a:sym typeface="Lato"/>
              </a:defRPr>
            </a:lvl1pPr>
            <a:lvl2pPr marL="685800" marR="0" lvl="1" indent="76200" algn="l" rtl="0">
              <a:lnSpc>
                <a:spcPct val="90000"/>
              </a:lnSpc>
              <a:spcBef>
                <a:spcPts val="500"/>
              </a:spcBef>
              <a:spcAft>
                <a:spcPts val="0"/>
              </a:spcAft>
              <a:buClr>
                <a:schemeClr val="dk1"/>
              </a:buClr>
              <a:buSzPct val="1000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143000" marR="0" lvl="2" indent="25400" algn="l" rtl="0">
              <a:lnSpc>
                <a:spcPct val="90000"/>
              </a:lnSpc>
              <a:spcBef>
                <a:spcPts val="500"/>
              </a:spcBef>
              <a:spcAft>
                <a:spcPts val="0"/>
              </a:spcAft>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600200" marR="0" lvl="3"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057400" marR="0" lvl="4"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514600" marR="0" lvl="5"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971165" marR="0" lvl="6"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428365" marR="0" lvl="7"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3885565" marR="0" lvl="8"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0" marR="0" lvl="0" indent="0" algn="l" defTabSz="914400" rtl="0" eaLnBrk="0" fontAlgn="base" latinLnBrk="0" hangingPunct="0">
              <a:lnSpc>
                <a:spcPct val="90000"/>
              </a:lnSpc>
              <a:spcBef>
                <a:spcPts val="1000"/>
              </a:spcBef>
              <a:spcAft>
                <a:spcPts val="0"/>
              </a:spcAft>
              <a:buClr>
                <a:srgbClr val="D8D8D8"/>
              </a:buClr>
              <a:buSzTx/>
              <a:buFont typeface="Arial" panose="020B0604020202020204"/>
              <a:buNone/>
              <a:defRPr/>
            </a:pPr>
            <a:endParaRPr kumimoji="0" sz="2100" b="0" i="0" u="none" strike="noStrike" kern="1200" cap="none" spc="0" normalizeH="0" baseline="0" noProof="0">
              <a:ln>
                <a:noFill/>
              </a:ln>
              <a:solidFill>
                <a:srgbClr val="D8D8D8"/>
              </a:solidFill>
              <a:effectLst/>
              <a:uLnTx/>
              <a:uFillTx/>
              <a:latin typeface="Lato"/>
              <a:ea typeface="Lato"/>
              <a:cs typeface="Lato"/>
              <a:sym typeface="Lato"/>
            </a:endParaRPr>
          </a:p>
        </p:txBody>
      </p:sp>
    </p:spTree>
  </p:cSld>
  <p:clrMapOvr>
    <a:masterClrMapping/>
  </p:clrMapOvr>
  <p:transition spd="slow" advTm="3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2F2F2"/>
        </a:solidFill>
        <a:effectLst/>
      </p:bgPr>
    </p:bg>
    <p:spTree>
      <p:nvGrpSpPr>
        <p:cNvPr id="1" name=""/>
        <p:cNvGrpSpPr/>
        <p:nvPr/>
      </p:nvGrpSpPr>
      <p:grpSpPr>
        <a:xfrm>
          <a:off x="0" y="0"/>
          <a:ext cx="0" cy="0"/>
          <a:chOff x="0" y="0"/>
          <a:chExt cx="0" cy="0"/>
        </a:xfrm>
      </p:grpSpPr>
      <p:pic>
        <p:nvPicPr>
          <p:cNvPr id="4098" name="图片 407"/>
          <p:cNvPicPr>
            <a:picLocks noChangeAspect="1"/>
          </p:cNvPicPr>
          <p:nvPr userDrawn="1"/>
        </p:nvPicPr>
        <p:blipFill>
          <a:blip r:embed="rId2"/>
          <a:srcRect r="43582"/>
          <a:stretch>
            <a:fillRect/>
          </a:stretch>
        </p:blipFill>
        <p:spPr>
          <a:xfrm>
            <a:off x="5726113" y="0"/>
            <a:ext cx="6478587" cy="6858000"/>
          </a:xfrm>
          <a:prstGeom prst="rect">
            <a:avLst/>
          </a:prstGeom>
          <a:noFill/>
          <a:ln w="9525">
            <a:noFill/>
          </a:ln>
        </p:spPr>
      </p:pic>
      <p:sp>
        <p:nvSpPr>
          <p:cNvPr id="3" name="圆角矩形 2"/>
          <p:cNvSpPr/>
          <p:nvPr/>
        </p:nvSpPr>
        <p:spPr>
          <a:xfrm>
            <a:off x="11842000" y="6491194"/>
            <a:ext cx="350000" cy="366806"/>
          </a:xfrm>
          <a:prstGeom prst="roundRect">
            <a:avLst/>
          </a:prstGeom>
          <a:solidFill>
            <a:srgbClr val="152E5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152E52"/>
              </a:solidFill>
              <a:effectLst/>
              <a:uLnTx/>
              <a:uFillTx/>
              <a:latin typeface="+mn-lt"/>
              <a:ea typeface="+mn-ea"/>
              <a:cs typeface="+mn-cs"/>
            </a:endParaRPr>
          </a:p>
        </p:txBody>
      </p:sp>
      <p:grpSp>
        <p:nvGrpSpPr>
          <p:cNvPr id="4102" name="组合 32"/>
          <p:cNvGrpSpPr/>
          <p:nvPr userDrawn="1"/>
        </p:nvGrpSpPr>
        <p:grpSpPr>
          <a:xfrm>
            <a:off x="0" y="0"/>
            <a:ext cx="12192000" cy="6858000"/>
            <a:chOff x="-6" y="0"/>
            <a:chExt cx="12192007" cy="6858000"/>
          </a:xfrm>
        </p:grpSpPr>
        <p:sp>
          <p:nvSpPr>
            <p:cNvPr id="5" name="矩形 4"/>
            <p:cNvSpPr/>
            <p:nvPr/>
          </p:nvSpPr>
          <p:spPr>
            <a:xfrm flipH="1">
              <a:off x="-6" y="0"/>
              <a:ext cx="46038"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6" name="矩形 5"/>
            <p:cNvSpPr/>
            <p:nvPr/>
          </p:nvSpPr>
          <p:spPr>
            <a:xfrm>
              <a:off x="-6" y="0"/>
              <a:ext cx="1955801" cy="606425"/>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pic>
          <p:nvPicPr>
            <p:cNvPr id="4106" name="Picture 2" descr="D:\外邮\公司企业vi\白色标志-01.png"/>
            <p:cNvPicPr>
              <a:picLocks noChangeAspect="1"/>
            </p:cNvPicPr>
            <p:nvPr/>
          </p:nvPicPr>
          <p:blipFill>
            <a:blip r:embed="rId3"/>
            <a:stretch>
              <a:fillRect/>
            </a:stretch>
          </p:blipFill>
          <p:spPr>
            <a:xfrm>
              <a:off x="109971" y="154271"/>
              <a:ext cx="1722004" cy="323335"/>
            </a:xfrm>
            <a:prstGeom prst="rect">
              <a:avLst/>
            </a:prstGeom>
            <a:noFill/>
            <a:ln w="9525">
              <a:noFill/>
            </a:ln>
          </p:spPr>
        </p:pic>
        <p:sp>
          <p:nvSpPr>
            <p:cNvPr id="8" name="矩形 7"/>
            <p:cNvSpPr/>
            <p:nvPr/>
          </p:nvSpPr>
          <p:spPr>
            <a:xfrm flipH="1">
              <a:off x="12145964" y="0"/>
              <a:ext cx="46037"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9" name="矩形 8"/>
            <p:cNvSpPr/>
            <p:nvPr/>
          </p:nvSpPr>
          <p:spPr>
            <a:xfrm>
              <a:off x="-6" y="0"/>
              <a:ext cx="12192007" cy="46038"/>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10" name="矩形 9"/>
            <p:cNvSpPr/>
            <p:nvPr/>
          </p:nvSpPr>
          <p:spPr>
            <a:xfrm>
              <a:off x="-6" y="6811963"/>
              <a:ext cx="12192007" cy="46037"/>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11" name="矩形: 圆角 12"/>
            <p:cNvSpPr/>
            <p:nvPr/>
          </p:nvSpPr>
          <p:spPr bwMode="auto">
            <a:xfrm rot="10800000" flipV="1">
              <a:off x="-6" y="1000125"/>
              <a:ext cx="12192007" cy="4921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圆角 12"/>
            <p:cNvSpPr/>
            <p:nvPr/>
          </p:nvSpPr>
          <p:spPr bwMode="auto">
            <a:xfrm>
              <a:off x="1930395" y="0"/>
              <a:ext cx="44450" cy="103346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pic>
          <p:nvPicPr>
            <p:cNvPr id="4112" name="Picture 4" descr="D:\工作记录\2018 5月工作\5月 PPT模板设计\素材-3-7-10-09.png"/>
            <p:cNvPicPr>
              <a:picLocks noChangeAspect="1"/>
            </p:cNvPicPr>
            <p:nvPr/>
          </p:nvPicPr>
          <p:blipFill>
            <a:blip r:embed="rId4"/>
            <a:stretch>
              <a:fillRect/>
            </a:stretch>
          </p:blipFill>
          <p:spPr>
            <a:xfrm>
              <a:off x="10545415" y="6500192"/>
              <a:ext cx="1255496" cy="298173"/>
            </a:xfrm>
            <a:prstGeom prst="rect">
              <a:avLst/>
            </a:prstGeom>
            <a:noFill/>
            <a:ln w="9525">
              <a:noFill/>
            </a:ln>
          </p:spPr>
        </p:pic>
      </p:grpSp>
      <p:sp>
        <p:nvSpPr>
          <p:cNvPr id="14" name="TextBox 15"/>
          <p:cNvSpPr txBox="1">
            <a:spLocks noChangeArrowheads="1"/>
          </p:cNvSpPr>
          <p:nvPr/>
        </p:nvSpPr>
        <p:spPr bwMode="auto">
          <a:xfrm>
            <a:off x="11641138" y="6519863"/>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0" hangingPunct="0"/>
            <a:fld id="{9A0DB2DC-4C9A-4742-B13C-FB6460FD3503}" type="slidenum">
              <a:rPr lang="en-US" altLang="zh-CN" sz="1200" dirty="0">
                <a:solidFill>
                  <a:schemeClr val="bg1"/>
                </a:solidFill>
                <a:latin typeface="Arial" panose="020B0604020202020204" pitchFamily="34" charset="0"/>
              </a:rPr>
            </a:fld>
            <a:endParaRPr lang="en-US" altLang="zh-CN" sz="1200" dirty="0">
              <a:solidFill>
                <a:schemeClr val="bg1"/>
              </a:solidFill>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2F2F2"/>
        </a:solidFill>
        <a:effectLst/>
      </p:bgPr>
    </p:bg>
    <p:spTree>
      <p:nvGrpSpPr>
        <p:cNvPr id="1" name=""/>
        <p:cNvGrpSpPr/>
        <p:nvPr/>
      </p:nvGrpSpPr>
      <p:grpSpPr>
        <a:xfrm>
          <a:off x="0" y="0"/>
          <a:ext cx="0" cy="0"/>
          <a:chOff x="0" y="0"/>
          <a:chExt cx="0" cy="0"/>
        </a:xfrm>
      </p:grpSpPr>
      <p:pic>
        <p:nvPicPr>
          <p:cNvPr id="5122" name="图片 407"/>
          <p:cNvPicPr>
            <a:picLocks noChangeAspect="1"/>
          </p:cNvPicPr>
          <p:nvPr userDrawn="1"/>
        </p:nvPicPr>
        <p:blipFill>
          <a:blip r:embed="rId2"/>
          <a:srcRect r="43582"/>
          <a:stretch>
            <a:fillRect/>
          </a:stretch>
        </p:blipFill>
        <p:spPr>
          <a:xfrm>
            <a:off x="5726113" y="0"/>
            <a:ext cx="6478587" cy="6858000"/>
          </a:xfrm>
          <a:prstGeom prst="rect">
            <a:avLst/>
          </a:prstGeom>
          <a:noFill/>
          <a:ln w="9525">
            <a:noFill/>
          </a:ln>
        </p:spPr>
      </p:pic>
      <p:sp>
        <p:nvSpPr>
          <p:cNvPr id="3" name="圆角矩形 2"/>
          <p:cNvSpPr/>
          <p:nvPr/>
        </p:nvSpPr>
        <p:spPr>
          <a:xfrm>
            <a:off x="11842000" y="6491194"/>
            <a:ext cx="350000" cy="366806"/>
          </a:xfrm>
          <a:prstGeom prst="roundRect">
            <a:avLst/>
          </a:prstGeom>
          <a:solidFill>
            <a:srgbClr val="152E5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152E52"/>
              </a:solidFill>
              <a:effectLst/>
              <a:uLnTx/>
              <a:uFillTx/>
              <a:latin typeface="+mn-lt"/>
              <a:ea typeface="+mn-ea"/>
              <a:cs typeface="+mn-cs"/>
            </a:endParaRPr>
          </a:p>
        </p:txBody>
      </p:sp>
      <p:grpSp>
        <p:nvGrpSpPr>
          <p:cNvPr id="5126" name="组合 1"/>
          <p:cNvGrpSpPr/>
          <p:nvPr userDrawn="1"/>
        </p:nvGrpSpPr>
        <p:grpSpPr>
          <a:xfrm>
            <a:off x="0" y="0"/>
            <a:ext cx="12192000" cy="6858000"/>
            <a:chOff x="-6" y="0"/>
            <a:chExt cx="12192007" cy="6858000"/>
          </a:xfrm>
        </p:grpSpPr>
        <p:sp>
          <p:nvSpPr>
            <p:cNvPr id="5" name="矩形 4"/>
            <p:cNvSpPr/>
            <p:nvPr/>
          </p:nvSpPr>
          <p:spPr>
            <a:xfrm flipH="1">
              <a:off x="-6" y="0"/>
              <a:ext cx="46038"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6" name="矩形 5"/>
            <p:cNvSpPr/>
            <p:nvPr/>
          </p:nvSpPr>
          <p:spPr>
            <a:xfrm>
              <a:off x="-6" y="0"/>
              <a:ext cx="3652840" cy="606425"/>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7" name="矩形 6"/>
            <p:cNvSpPr/>
            <p:nvPr/>
          </p:nvSpPr>
          <p:spPr>
            <a:xfrm flipH="1">
              <a:off x="12145964" y="0"/>
              <a:ext cx="46037"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8" name="矩形 7"/>
            <p:cNvSpPr/>
            <p:nvPr/>
          </p:nvSpPr>
          <p:spPr>
            <a:xfrm>
              <a:off x="-6" y="0"/>
              <a:ext cx="12192007" cy="46038"/>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9" name="矩形 8"/>
            <p:cNvSpPr/>
            <p:nvPr/>
          </p:nvSpPr>
          <p:spPr>
            <a:xfrm>
              <a:off x="-6" y="6811963"/>
              <a:ext cx="12192007" cy="46037"/>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10" name="矩形: 圆角 12"/>
            <p:cNvSpPr/>
            <p:nvPr/>
          </p:nvSpPr>
          <p:spPr bwMode="auto">
            <a:xfrm rot="10800000" flipV="1">
              <a:off x="-6" y="1000125"/>
              <a:ext cx="12192007" cy="4921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圆角 12"/>
            <p:cNvSpPr/>
            <p:nvPr/>
          </p:nvSpPr>
          <p:spPr bwMode="auto">
            <a:xfrm>
              <a:off x="3652834" y="0"/>
              <a:ext cx="44450" cy="103346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pic>
          <p:nvPicPr>
            <p:cNvPr id="5136" name="Picture 2" descr="D:\外邮\公司企业vi\白色标志-01.png"/>
            <p:cNvPicPr>
              <a:picLocks noChangeAspect="1"/>
            </p:cNvPicPr>
            <p:nvPr userDrawn="1"/>
          </p:nvPicPr>
          <p:blipFill>
            <a:blip r:embed="rId3"/>
            <a:srcRect r="27718"/>
            <a:stretch>
              <a:fillRect/>
            </a:stretch>
          </p:blipFill>
          <p:spPr>
            <a:xfrm>
              <a:off x="88422" y="66090"/>
              <a:ext cx="1798918" cy="467296"/>
            </a:xfrm>
            <a:prstGeom prst="rect">
              <a:avLst/>
            </a:prstGeom>
            <a:noFill/>
            <a:ln w="9525">
              <a:noFill/>
            </a:ln>
          </p:spPr>
        </p:pic>
      </p:grpSp>
      <p:sp>
        <p:nvSpPr>
          <p:cNvPr id="13" name="TextBox 15"/>
          <p:cNvSpPr txBox="1">
            <a:spLocks noChangeArrowheads="1"/>
          </p:cNvSpPr>
          <p:nvPr/>
        </p:nvSpPr>
        <p:spPr bwMode="auto">
          <a:xfrm>
            <a:off x="11641138" y="6519863"/>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0" hangingPunct="0"/>
            <a:fld id="{9A0DB2DC-4C9A-4742-B13C-FB6460FD3503}" type="slidenum">
              <a:rPr lang="en-US" altLang="zh-CN" sz="1200" dirty="0">
                <a:solidFill>
                  <a:schemeClr val="bg1"/>
                </a:solidFill>
                <a:latin typeface="Arial" panose="020B0604020202020204" pitchFamily="34" charset="0"/>
              </a:rPr>
            </a:fld>
            <a:endParaRPr lang="en-US" altLang="zh-CN" sz="1200" dirty="0">
              <a:solidFill>
                <a:schemeClr val="bg1"/>
              </a:solidFill>
              <a:latin typeface="Arial" panose="020B0604020202020204" pitchFamily="34" charset="0"/>
            </a:endParaRPr>
          </a:p>
        </p:txBody>
      </p:sp>
      <p:sp>
        <p:nvSpPr>
          <p:cNvPr id="14" name="文本框 13"/>
          <p:cNvSpPr txBox="1">
            <a:spLocks noChangeArrowheads="1"/>
          </p:cNvSpPr>
          <p:nvPr/>
        </p:nvSpPr>
        <p:spPr bwMode="auto">
          <a:xfrm>
            <a:off x="8453438" y="6438900"/>
            <a:ext cx="3386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3C3C3C"/>
                </a:solidFill>
                <a:effectLst/>
                <a:uLnTx/>
                <a:uFillTx/>
                <a:latin typeface="Arial" panose="020B0604020202020204" pitchFamily="34" charset="0"/>
                <a:ea typeface="微软雅黑" panose="020B0503020204020204" pitchFamily="34" charset="-122"/>
                <a:cs typeface="+mn-cs"/>
              </a:rPr>
              <a:t>Make In China, Loved by the World</a:t>
            </a:r>
            <a:endParaRPr kumimoji="0" lang="zh-CN" altLang="en-US" sz="1600" b="0" i="0" u="none" strike="noStrike" kern="1200" cap="none" spc="0" normalizeH="0" baseline="0" noProof="0" smtClean="0">
              <a:ln>
                <a:noFill/>
              </a:ln>
              <a:solidFill>
                <a:srgbClr val="3C3C3C"/>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7" name="日期占位符 2"/>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3"/>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4"/>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2F2F2"/>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2"/>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3"/>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875078" y="1694145"/>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1"/>
          </p:nvPr>
        </p:nvSpPr>
        <p:spPr>
          <a:xfrm>
            <a:off x="5053590" y="1694145"/>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6" name="图片占位符 15"/>
          <p:cNvSpPr>
            <a:spLocks noGrp="1"/>
          </p:cNvSpPr>
          <p:nvPr>
            <p:ph type="pic" sz="quarter" idx="12"/>
          </p:nvPr>
        </p:nvSpPr>
        <p:spPr>
          <a:xfrm>
            <a:off x="9219987" y="1694145"/>
            <a:ext cx="2100208" cy="2088868"/>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8" name="图片占位符 17"/>
          <p:cNvSpPr>
            <a:spLocks noGrp="1"/>
          </p:cNvSpPr>
          <p:nvPr>
            <p:ph type="pic" sz="quarter" idx="13"/>
          </p:nvPr>
        </p:nvSpPr>
        <p:spPr>
          <a:xfrm>
            <a:off x="7148705" y="3783011"/>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7" name="图片占位符 16"/>
          <p:cNvSpPr>
            <a:spLocks noGrp="1"/>
          </p:cNvSpPr>
          <p:nvPr>
            <p:ph type="pic" sz="quarter" idx="14"/>
          </p:nvPr>
        </p:nvSpPr>
        <p:spPr>
          <a:xfrm>
            <a:off x="2973743" y="3783011"/>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rgbClr val="F2F2F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rtlCol="0" anchor="ctr" anchorCtr="0" compatLnSpc="1"/>
          <a:p>
            <a:pPr algn="r">
              <a:buNone/>
            </a:pPr>
            <a:fld id="{9A0DB2DC-4C9A-4742-B13C-FB6460FD3503}" type="slidenum">
              <a:rPr lang="en-US" altLang="en-US" dirty="0">
                <a:solidFill>
                  <a:srgbClr val="898989"/>
                </a:solidFill>
              </a:rPr>
            </a:fld>
            <a:endParaRPr lang="en-US" altLang="en-US" dirty="0">
              <a:solidFill>
                <a:srgbClr val="898989"/>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261140" y="-7828"/>
            <a:ext cx="8944219" cy="6865831"/>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2F2F2"/>
        </a:solidFill>
        <a:effectLst/>
      </p:bgPr>
    </p:bg>
    <p:spTree>
      <p:nvGrpSpPr>
        <p:cNvPr id="1" name=""/>
        <p:cNvGrpSpPr/>
        <p:nvPr/>
      </p:nvGrpSpPr>
      <p:grpSpPr>
        <a:xfrm>
          <a:off x="0" y="0"/>
          <a:ext cx="0" cy="0"/>
          <a:chOff x="0" y="0"/>
          <a:chExt cx="0" cy="0"/>
        </a:xfrm>
      </p:grpSpPr>
      <p:pic>
        <p:nvPicPr>
          <p:cNvPr id="18434" name="图片 407"/>
          <p:cNvPicPr>
            <a:picLocks noChangeAspect="1"/>
          </p:cNvPicPr>
          <p:nvPr userDrawn="1"/>
        </p:nvPicPr>
        <p:blipFill>
          <a:blip r:embed="rId2"/>
          <a:srcRect r="43582"/>
          <a:stretch>
            <a:fillRect/>
          </a:stretch>
        </p:blipFill>
        <p:spPr>
          <a:xfrm>
            <a:off x="5726113" y="0"/>
            <a:ext cx="6478587" cy="6858000"/>
          </a:xfrm>
          <a:prstGeom prst="rect">
            <a:avLst/>
          </a:prstGeom>
          <a:noFill/>
          <a:ln w="9525">
            <a:noFill/>
          </a:ln>
        </p:spPr>
      </p:pic>
      <p:sp>
        <p:nvSpPr>
          <p:cNvPr id="3" name="圆角矩形 2"/>
          <p:cNvSpPr/>
          <p:nvPr/>
        </p:nvSpPr>
        <p:spPr>
          <a:xfrm>
            <a:off x="11842000" y="6491194"/>
            <a:ext cx="350000" cy="366806"/>
          </a:xfrm>
          <a:prstGeom prst="roundRect">
            <a:avLst/>
          </a:prstGeom>
          <a:solidFill>
            <a:srgbClr val="152E5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152E52"/>
              </a:solidFill>
              <a:effectLst/>
              <a:uLnTx/>
              <a:uFillTx/>
              <a:latin typeface="+mn-lt"/>
              <a:ea typeface="+mn-ea"/>
              <a:cs typeface="+mn-cs"/>
            </a:endParaRPr>
          </a:p>
        </p:txBody>
      </p:sp>
      <p:grpSp>
        <p:nvGrpSpPr>
          <p:cNvPr id="18438" name="组合 32"/>
          <p:cNvGrpSpPr/>
          <p:nvPr userDrawn="1"/>
        </p:nvGrpSpPr>
        <p:grpSpPr>
          <a:xfrm>
            <a:off x="0" y="0"/>
            <a:ext cx="12192000" cy="6858000"/>
            <a:chOff x="-6" y="0"/>
            <a:chExt cx="12192007" cy="6858000"/>
          </a:xfrm>
        </p:grpSpPr>
        <p:sp>
          <p:nvSpPr>
            <p:cNvPr id="5" name="矩形 4"/>
            <p:cNvSpPr/>
            <p:nvPr/>
          </p:nvSpPr>
          <p:spPr>
            <a:xfrm flipH="1">
              <a:off x="-6" y="0"/>
              <a:ext cx="46038"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6" name="矩形 5"/>
            <p:cNvSpPr/>
            <p:nvPr/>
          </p:nvSpPr>
          <p:spPr>
            <a:xfrm>
              <a:off x="-6" y="0"/>
              <a:ext cx="1955801" cy="606425"/>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pic>
          <p:nvPicPr>
            <p:cNvPr id="18442" name="Picture 2" descr="D:\外邮\公司企业vi\白色标志-01.png"/>
            <p:cNvPicPr>
              <a:picLocks noChangeAspect="1"/>
            </p:cNvPicPr>
            <p:nvPr/>
          </p:nvPicPr>
          <p:blipFill>
            <a:blip r:embed="rId3"/>
            <a:stretch>
              <a:fillRect/>
            </a:stretch>
          </p:blipFill>
          <p:spPr>
            <a:xfrm>
              <a:off x="109971" y="154271"/>
              <a:ext cx="1722004" cy="323335"/>
            </a:xfrm>
            <a:prstGeom prst="rect">
              <a:avLst/>
            </a:prstGeom>
            <a:noFill/>
            <a:ln w="9525">
              <a:noFill/>
            </a:ln>
          </p:spPr>
        </p:pic>
        <p:sp>
          <p:nvSpPr>
            <p:cNvPr id="8" name="矩形 7"/>
            <p:cNvSpPr/>
            <p:nvPr/>
          </p:nvSpPr>
          <p:spPr>
            <a:xfrm flipH="1">
              <a:off x="12145964" y="0"/>
              <a:ext cx="46037"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9" name="矩形 8"/>
            <p:cNvSpPr/>
            <p:nvPr/>
          </p:nvSpPr>
          <p:spPr>
            <a:xfrm>
              <a:off x="-6" y="0"/>
              <a:ext cx="12192007" cy="46038"/>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10" name="矩形 9"/>
            <p:cNvSpPr/>
            <p:nvPr/>
          </p:nvSpPr>
          <p:spPr>
            <a:xfrm>
              <a:off x="-6" y="6811963"/>
              <a:ext cx="12192007" cy="46037"/>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11" name="矩形: 圆角 12"/>
            <p:cNvSpPr/>
            <p:nvPr/>
          </p:nvSpPr>
          <p:spPr bwMode="auto">
            <a:xfrm rot="10800000" flipV="1">
              <a:off x="-6" y="1000125"/>
              <a:ext cx="12192007" cy="4921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圆角 12"/>
            <p:cNvSpPr/>
            <p:nvPr/>
          </p:nvSpPr>
          <p:spPr bwMode="auto">
            <a:xfrm>
              <a:off x="1930395" y="0"/>
              <a:ext cx="44450" cy="103346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pic>
          <p:nvPicPr>
            <p:cNvPr id="18448" name="Picture 4" descr="D:\工作记录\2018 5月工作\5月 PPT模板设计\素材-3-7-10-09.png"/>
            <p:cNvPicPr>
              <a:picLocks noChangeAspect="1"/>
            </p:cNvPicPr>
            <p:nvPr/>
          </p:nvPicPr>
          <p:blipFill>
            <a:blip r:embed="rId4"/>
            <a:stretch>
              <a:fillRect/>
            </a:stretch>
          </p:blipFill>
          <p:spPr>
            <a:xfrm>
              <a:off x="10545415" y="6500192"/>
              <a:ext cx="1255496" cy="298173"/>
            </a:xfrm>
            <a:prstGeom prst="rect">
              <a:avLst/>
            </a:prstGeom>
            <a:noFill/>
            <a:ln w="9525">
              <a:noFill/>
            </a:ln>
          </p:spPr>
        </p:pic>
      </p:grpSp>
      <p:sp>
        <p:nvSpPr>
          <p:cNvPr id="14" name="TextBox 15"/>
          <p:cNvSpPr txBox="1">
            <a:spLocks noChangeArrowheads="1"/>
          </p:cNvSpPr>
          <p:nvPr/>
        </p:nvSpPr>
        <p:spPr bwMode="auto">
          <a:xfrm>
            <a:off x="11641138" y="6519863"/>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0" hangingPunct="0"/>
            <a:fld id="{9A0DB2DC-4C9A-4742-B13C-FB6460FD3503}" type="slidenum">
              <a:rPr lang="en-US" altLang="zh-CN" sz="1200" dirty="0">
                <a:solidFill>
                  <a:schemeClr val="bg1"/>
                </a:solidFill>
                <a:latin typeface="Arial" panose="020B0604020202020204" pitchFamily="34" charset="0"/>
              </a:rPr>
            </a:fld>
            <a:endParaRPr lang="en-US" altLang="zh-CN" sz="1200" dirty="0">
              <a:solidFill>
                <a:schemeClr val="bg1"/>
              </a:solidFill>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2F2F2"/>
        </a:solidFill>
        <a:effectLst/>
      </p:bgPr>
    </p:bg>
    <p:spTree>
      <p:nvGrpSpPr>
        <p:cNvPr id="1" name=""/>
        <p:cNvGrpSpPr/>
        <p:nvPr/>
      </p:nvGrpSpPr>
      <p:grpSpPr>
        <a:xfrm>
          <a:off x="0" y="0"/>
          <a:ext cx="0" cy="0"/>
          <a:chOff x="0" y="0"/>
          <a:chExt cx="0" cy="0"/>
        </a:xfrm>
      </p:grpSpPr>
      <p:pic>
        <p:nvPicPr>
          <p:cNvPr id="19458" name="图片 407"/>
          <p:cNvPicPr>
            <a:picLocks noChangeAspect="1"/>
          </p:cNvPicPr>
          <p:nvPr userDrawn="1"/>
        </p:nvPicPr>
        <p:blipFill>
          <a:blip r:embed="rId2"/>
          <a:srcRect r="43582"/>
          <a:stretch>
            <a:fillRect/>
          </a:stretch>
        </p:blipFill>
        <p:spPr>
          <a:xfrm>
            <a:off x="5726113" y="0"/>
            <a:ext cx="6478587" cy="6858000"/>
          </a:xfrm>
          <a:prstGeom prst="rect">
            <a:avLst/>
          </a:prstGeom>
          <a:noFill/>
          <a:ln w="9525">
            <a:noFill/>
          </a:ln>
        </p:spPr>
      </p:pic>
      <p:sp>
        <p:nvSpPr>
          <p:cNvPr id="3" name="圆角矩形 2"/>
          <p:cNvSpPr/>
          <p:nvPr/>
        </p:nvSpPr>
        <p:spPr>
          <a:xfrm>
            <a:off x="11842000" y="6491194"/>
            <a:ext cx="350000" cy="366806"/>
          </a:xfrm>
          <a:prstGeom prst="roundRect">
            <a:avLst/>
          </a:prstGeom>
          <a:solidFill>
            <a:srgbClr val="152E5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152E52"/>
              </a:solidFill>
              <a:effectLst/>
              <a:uLnTx/>
              <a:uFillTx/>
              <a:latin typeface="+mn-lt"/>
              <a:ea typeface="+mn-ea"/>
              <a:cs typeface="+mn-cs"/>
            </a:endParaRPr>
          </a:p>
        </p:txBody>
      </p:sp>
      <p:grpSp>
        <p:nvGrpSpPr>
          <p:cNvPr id="19462" name="组合 1"/>
          <p:cNvGrpSpPr/>
          <p:nvPr userDrawn="1"/>
        </p:nvGrpSpPr>
        <p:grpSpPr>
          <a:xfrm>
            <a:off x="0" y="0"/>
            <a:ext cx="12192000" cy="6858000"/>
            <a:chOff x="-6" y="0"/>
            <a:chExt cx="12192007" cy="6858000"/>
          </a:xfrm>
        </p:grpSpPr>
        <p:sp>
          <p:nvSpPr>
            <p:cNvPr id="5" name="矩形 4"/>
            <p:cNvSpPr/>
            <p:nvPr/>
          </p:nvSpPr>
          <p:spPr>
            <a:xfrm flipH="1">
              <a:off x="-6" y="0"/>
              <a:ext cx="46038"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6" name="矩形 5"/>
            <p:cNvSpPr/>
            <p:nvPr/>
          </p:nvSpPr>
          <p:spPr>
            <a:xfrm>
              <a:off x="-6" y="0"/>
              <a:ext cx="3652840" cy="606425"/>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7" name="矩形 6"/>
            <p:cNvSpPr/>
            <p:nvPr/>
          </p:nvSpPr>
          <p:spPr>
            <a:xfrm flipH="1">
              <a:off x="12145964" y="0"/>
              <a:ext cx="46037" cy="6858000"/>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8" name="矩形 7"/>
            <p:cNvSpPr/>
            <p:nvPr/>
          </p:nvSpPr>
          <p:spPr>
            <a:xfrm>
              <a:off x="-6" y="0"/>
              <a:ext cx="12192007" cy="46038"/>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9" name="矩形 8"/>
            <p:cNvSpPr/>
            <p:nvPr/>
          </p:nvSpPr>
          <p:spPr>
            <a:xfrm>
              <a:off x="-6" y="6811963"/>
              <a:ext cx="12192007" cy="46037"/>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1">
                <a:ln>
                  <a:noFill/>
                </a:ln>
                <a:solidFill>
                  <a:srgbClr val="152E52"/>
                </a:solidFill>
                <a:effectLst/>
                <a:uLnTx/>
                <a:uFillTx/>
                <a:latin typeface="+mn-lt"/>
                <a:ea typeface="+mn-ea"/>
                <a:cs typeface="+mn-cs"/>
              </a:endParaRPr>
            </a:p>
          </p:txBody>
        </p:sp>
        <p:sp>
          <p:nvSpPr>
            <p:cNvPr id="10" name="矩形: 圆角 12"/>
            <p:cNvSpPr/>
            <p:nvPr/>
          </p:nvSpPr>
          <p:spPr bwMode="auto">
            <a:xfrm rot="10800000" flipV="1">
              <a:off x="-6" y="1000125"/>
              <a:ext cx="12192007" cy="4921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圆角 12"/>
            <p:cNvSpPr/>
            <p:nvPr/>
          </p:nvSpPr>
          <p:spPr bwMode="auto">
            <a:xfrm>
              <a:off x="3652834" y="0"/>
              <a:ext cx="44450" cy="1033463"/>
            </a:xfrm>
            <a:prstGeom prst="rect">
              <a:avLst/>
            </a:prstGeom>
            <a:solidFill>
              <a:srgbClr val="152E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pic>
          <p:nvPicPr>
            <p:cNvPr id="19472" name="Picture 2" descr="D:\外邮\公司企业vi\白色标志-01.png"/>
            <p:cNvPicPr>
              <a:picLocks noChangeAspect="1"/>
            </p:cNvPicPr>
            <p:nvPr userDrawn="1"/>
          </p:nvPicPr>
          <p:blipFill>
            <a:blip r:embed="rId3"/>
            <a:srcRect r="27718"/>
            <a:stretch>
              <a:fillRect/>
            </a:stretch>
          </p:blipFill>
          <p:spPr>
            <a:xfrm>
              <a:off x="88422" y="66090"/>
              <a:ext cx="1798918" cy="467296"/>
            </a:xfrm>
            <a:prstGeom prst="rect">
              <a:avLst/>
            </a:prstGeom>
            <a:noFill/>
            <a:ln w="9525">
              <a:noFill/>
            </a:ln>
          </p:spPr>
        </p:pic>
      </p:grpSp>
      <p:sp>
        <p:nvSpPr>
          <p:cNvPr id="13" name="TextBox 15"/>
          <p:cNvSpPr txBox="1">
            <a:spLocks noChangeArrowheads="1"/>
          </p:cNvSpPr>
          <p:nvPr/>
        </p:nvSpPr>
        <p:spPr bwMode="auto">
          <a:xfrm>
            <a:off x="11641138" y="6519863"/>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lvl="0" algn="r" eaLnBrk="0" hangingPunct="0"/>
            <a:fld id="{9A0DB2DC-4C9A-4742-B13C-FB6460FD3503}" type="slidenum">
              <a:rPr lang="en-US" altLang="zh-CN" sz="1200" dirty="0">
                <a:solidFill>
                  <a:schemeClr val="bg1"/>
                </a:solidFill>
                <a:latin typeface="Arial" panose="020B0604020202020204" pitchFamily="34" charset="0"/>
              </a:rPr>
            </a:fld>
            <a:endParaRPr lang="en-US" altLang="zh-CN" sz="1200" dirty="0">
              <a:solidFill>
                <a:schemeClr val="bg1"/>
              </a:solidFill>
              <a:latin typeface="Arial" panose="020B0604020202020204" pitchFamily="34" charset="0"/>
            </a:endParaRPr>
          </a:p>
        </p:txBody>
      </p:sp>
      <p:sp>
        <p:nvSpPr>
          <p:cNvPr id="14" name="文本框 13"/>
          <p:cNvSpPr txBox="1">
            <a:spLocks noChangeArrowheads="1"/>
          </p:cNvSpPr>
          <p:nvPr/>
        </p:nvSpPr>
        <p:spPr bwMode="auto">
          <a:xfrm>
            <a:off x="8453438" y="6438900"/>
            <a:ext cx="3386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3C3C3C"/>
                </a:solidFill>
                <a:effectLst/>
                <a:uLnTx/>
                <a:uFillTx/>
                <a:latin typeface="Arial" panose="020B0604020202020204" pitchFamily="34" charset="0"/>
                <a:ea typeface="微软雅黑" panose="020B0503020204020204" pitchFamily="34" charset="-122"/>
                <a:cs typeface="+mn-cs"/>
              </a:rPr>
              <a:t>Make In China, Loved by the World</a:t>
            </a:r>
            <a:endParaRPr kumimoji="0" lang="zh-CN" altLang="en-US" sz="1600" b="0" i="0" u="none" strike="noStrike" kern="1200" cap="none" spc="0" normalizeH="0" baseline="0" noProof="0" smtClean="0">
              <a:ln>
                <a:noFill/>
              </a:ln>
              <a:solidFill>
                <a:srgbClr val="3C3C3C"/>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875078" y="1694145"/>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1"/>
          </p:nvPr>
        </p:nvSpPr>
        <p:spPr>
          <a:xfrm>
            <a:off x="5053590" y="1694145"/>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6" name="图片占位符 15"/>
          <p:cNvSpPr>
            <a:spLocks noGrp="1"/>
          </p:cNvSpPr>
          <p:nvPr>
            <p:ph type="pic" sz="quarter" idx="12"/>
          </p:nvPr>
        </p:nvSpPr>
        <p:spPr>
          <a:xfrm>
            <a:off x="9219987" y="1694145"/>
            <a:ext cx="2100208" cy="2088868"/>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8" name="图片占位符 17"/>
          <p:cNvSpPr>
            <a:spLocks noGrp="1"/>
          </p:cNvSpPr>
          <p:nvPr>
            <p:ph type="pic" sz="quarter" idx="13"/>
          </p:nvPr>
        </p:nvSpPr>
        <p:spPr>
          <a:xfrm>
            <a:off x="7148705" y="3783011"/>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7" name="图片占位符 16"/>
          <p:cNvSpPr>
            <a:spLocks noGrp="1"/>
          </p:cNvSpPr>
          <p:nvPr>
            <p:ph type="pic" sz="quarter" idx="14"/>
          </p:nvPr>
        </p:nvSpPr>
        <p:spPr>
          <a:xfrm>
            <a:off x="2973743" y="3783011"/>
            <a:ext cx="2099436"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3" name="图片占位符 12"/>
          <p:cNvSpPr>
            <a:spLocks noGrp="1"/>
          </p:cNvSpPr>
          <p:nvPr>
            <p:ph type="pic" sz="quarter" idx="11"/>
          </p:nvPr>
        </p:nvSpPr>
        <p:spPr>
          <a:xfrm>
            <a:off x="357612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4" name="图片占位符 13"/>
          <p:cNvSpPr>
            <a:spLocks noGrp="1"/>
          </p:cNvSpPr>
          <p:nvPr>
            <p:ph type="pic" sz="quarter" idx="12"/>
          </p:nvPr>
        </p:nvSpPr>
        <p:spPr>
          <a:xfrm>
            <a:off x="629225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3"/>
          </p:nvPr>
        </p:nvSpPr>
        <p:spPr>
          <a:xfrm>
            <a:off x="8996560"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3" name="图片占位符 12"/>
          <p:cNvSpPr>
            <a:spLocks noGrp="1"/>
          </p:cNvSpPr>
          <p:nvPr>
            <p:ph type="pic" sz="quarter" idx="11"/>
          </p:nvPr>
        </p:nvSpPr>
        <p:spPr>
          <a:xfrm>
            <a:off x="357612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4" name="图片占位符 13"/>
          <p:cNvSpPr>
            <a:spLocks noGrp="1"/>
          </p:cNvSpPr>
          <p:nvPr>
            <p:ph type="pic" sz="quarter" idx="12"/>
          </p:nvPr>
        </p:nvSpPr>
        <p:spPr>
          <a:xfrm>
            <a:off x="629225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3"/>
          </p:nvPr>
        </p:nvSpPr>
        <p:spPr>
          <a:xfrm>
            <a:off x="8996560"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616103"/>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4" name="图片占位符 13"/>
          <p:cNvSpPr>
            <a:spLocks noGrp="1"/>
          </p:cNvSpPr>
          <p:nvPr>
            <p:ph type="pic" sz="quarter" idx="11"/>
          </p:nvPr>
        </p:nvSpPr>
        <p:spPr>
          <a:xfrm>
            <a:off x="874712" y="3793787"/>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3" name="图片占位符 12"/>
          <p:cNvSpPr>
            <a:spLocks noGrp="1"/>
          </p:cNvSpPr>
          <p:nvPr>
            <p:ph type="pic" sz="quarter" idx="12"/>
          </p:nvPr>
        </p:nvSpPr>
        <p:spPr>
          <a:xfrm>
            <a:off x="6200318" y="1616103"/>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3"/>
          </p:nvPr>
        </p:nvSpPr>
        <p:spPr>
          <a:xfrm>
            <a:off x="6200318" y="3793787"/>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13037"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1" name="图片占位符 10"/>
          <p:cNvSpPr>
            <a:spLocks noGrp="1"/>
          </p:cNvSpPr>
          <p:nvPr>
            <p:ph type="pic" sz="quarter" idx="11"/>
          </p:nvPr>
        </p:nvSpPr>
        <p:spPr>
          <a:xfrm>
            <a:off x="4670587"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2" name="图片占位符 11"/>
          <p:cNvSpPr>
            <a:spLocks noGrp="1"/>
          </p:cNvSpPr>
          <p:nvPr>
            <p:ph type="pic" sz="quarter" idx="12"/>
          </p:nvPr>
        </p:nvSpPr>
        <p:spPr>
          <a:xfrm>
            <a:off x="7928135"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2966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3" name="图片占位符 12"/>
          <p:cNvSpPr>
            <a:spLocks noGrp="1"/>
          </p:cNvSpPr>
          <p:nvPr>
            <p:ph type="pic" sz="quarter" idx="11"/>
          </p:nvPr>
        </p:nvSpPr>
        <p:spPr>
          <a:xfrm>
            <a:off x="3841929"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4" name="图片占位符 13"/>
          <p:cNvSpPr>
            <a:spLocks noGrp="1"/>
          </p:cNvSpPr>
          <p:nvPr>
            <p:ph type="pic" sz="quarter" idx="12"/>
          </p:nvPr>
        </p:nvSpPr>
        <p:spPr>
          <a:xfrm>
            <a:off x="645419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3"/>
          </p:nvPr>
        </p:nvSpPr>
        <p:spPr>
          <a:xfrm>
            <a:off x="9066458"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00870" y="1641487"/>
            <a:ext cx="3708002" cy="2347284"/>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1" name="图片占位符 10"/>
          <p:cNvSpPr>
            <a:spLocks noGrp="1"/>
          </p:cNvSpPr>
          <p:nvPr>
            <p:ph type="pic" sz="quarter" idx="11"/>
          </p:nvPr>
        </p:nvSpPr>
        <p:spPr>
          <a:xfrm>
            <a:off x="7979202" y="1641489"/>
            <a:ext cx="3323559" cy="2051173"/>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2" name="图片占位符 11"/>
          <p:cNvSpPr>
            <a:spLocks noGrp="1"/>
          </p:cNvSpPr>
          <p:nvPr>
            <p:ph type="pic" sz="quarter" idx="12"/>
          </p:nvPr>
        </p:nvSpPr>
        <p:spPr>
          <a:xfrm>
            <a:off x="874718" y="4172231"/>
            <a:ext cx="6934156" cy="176500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844247" y="1694329"/>
            <a:ext cx="4548647" cy="2861134"/>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354013" y="3273330"/>
            <a:ext cx="1514686" cy="2442137"/>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980162" y="3662278"/>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8" name="图片占位符 7"/>
          <p:cNvSpPr>
            <a:spLocks noGrp="1"/>
          </p:cNvSpPr>
          <p:nvPr>
            <p:ph type="pic" sz="quarter" idx="11"/>
          </p:nvPr>
        </p:nvSpPr>
        <p:spPr>
          <a:xfrm>
            <a:off x="4057739" y="3351144"/>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内页-1">
    <p:bg>
      <p:bgPr>
        <a:solidFill>
          <a:srgbClr val="F2F2F2"/>
        </a:solidFill>
        <a:effectLst/>
      </p:bgPr>
    </p:bg>
    <p:spTree>
      <p:nvGrpSpPr>
        <p:cNvPr id="1" name=""/>
        <p:cNvGrpSpPr/>
        <p:nvPr/>
      </p:nvGrpSpPr>
      <p:grpSpPr>
        <a:xfrm>
          <a:off x="0" y="0"/>
          <a:ext cx="0" cy="0"/>
          <a:chOff x="0" y="0"/>
          <a:chExt cx="0" cy="0"/>
        </a:xfrm>
      </p:grpSpPr>
    </p:spTree>
  </p:cSld>
  <p:clrMapOvr>
    <a:masterClrMapping/>
  </p:clrMapOvr>
  <p:transition spd="slow" advClick="0" advTm="500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616103"/>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4" name="图片占位符 13"/>
          <p:cNvSpPr>
            <a:spLocks noGrp="1"/>
          </p:cNvSpPr>
          <p:nvPr>
            <p:ph type="pic" sz="quarter" idx="11"/>
          </p:nvPr>
        </p:nvSpPr>
        <p:spPr>
          <a:xfrm>
            <a:off x="874712" y="3793787"/>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3" name="图片占位符 12"/>
          <p:cNvSpPr>
            <a:spLocks noGrp="1"/>
          </p:cNvSpPr>
          <p:nvPr>
            <p:ph type="pic" sz="quarter" idx="12"/>
          </p:nvPr>
        </p:nvSpPr>
        <p:spPr>
          <a:xfrm>
            <a:off x="6200318" y="1616103"/>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3"/>
          </p:nvPr>
        </p:nvSpPr>
        <p:spPr>
          <a:xfrm>
            <a:off x="6200318" y="3793787"/>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2_标题幻灯片">
    <p:bg>
      <p:bgPr>
        <a:solidFill>
          <a:srgbClr val="F2F2F2"/>
        </a:solidFill>
        <a:effectLst/>
      </p:bgPr>
    </p:bg>
    <p:spTree>
      <p:nvGrpSpPr>
        <p:cNvPr id="1" name=""/>
        <p:cNvGrpSpPr/>
        <p:nvPr/>
      </p:nvGrpSpPr>
      <p:grpSpPr>
        <a:xfrm>
          <a:off x="0" y="0"/>
          <a:ext cx="0" cy="0"/>
          <a:chOff x="0" y="0"/>
          <a:chExt cx="0" cy="0"/>
        </a:xfrm>
      </p:grpSpPr>
    </p:spTree>
  </p:cSld>
  <p:clrMapOvr>
    <a:masterClrMapping/>
  </p:clrMapOvr>
  <p:transition spd="slow" advClick="0" advTm="3000">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efault - 1_Title Slide">
    <p:bg>
      <p:bgPr>
        <a:solidFill>
          <a:srgbClr val="F2F2F2"/>
        </a:solidFill>
        <a:effectLst/>
      </p:bgPr>
    </p:bg>
    <p:spTree>
      <p:nvGrpSpPr>
        <p:cNvPr id="1" name=""/>
        <p:cNvGrpSpPr/>
        <p:nvPr/>
      </p:nvGrpSpPr>
      <p:grpSpPr>
        <a:xfrm>
          <a:off x="0" y="0"/>
          <a:ext cx="0" cy="0"/>
          <a:chOff x="0" y="0"/>
          <a:chExt cx="0" cy="0"/>
        </a:xfrm>
      </p:grpSpPr>
      <p:sp>
        <p:nvSpPr>
          <p:cNvPr id="20482" name="矩形 1"/>
          <p:cNvSpPr/>
          <p:nvPr userDrawn="1"/>
        </p:nvSpPr>
        <p:spPr>
          <a:xfrm>
            <a:off x="3052763" y="280988"/>
            <a:ext cx="6096000" cy="698500"/>
          </a:xfrm>
          <a:prstGeom prst="rect">
            <a:avLst/>
          </a:prstGeom>
          <a:noFill/>
          <a:ln w="9525">
            <a:noFill/>
          </a:ln>
        </p:spPr>
        <p:txBody>
          <a:bodyPr lIns="121917" tIns="60958" rIns="121917" bIns="60958">
            <a:spAutoFit/>
          </a:bodyPr>
          <a:p>
            <a:pPr lvl="0" algn="ctr" defTabSz="1219200" eaLnBrk="1" hangingPunct="1"/>
            <a:r>
              <a:rPr lang="zh-CN" altLang="en-US" sz="3700" b="1" dirty="0">
                <a:solidFill>
                  <a:srgbClr val="595959"/>
                </a:solidFill>
                <a:latin typeface="微软雅黑" panose="020B0503020204020204" pitchFamily="34" charset="-122"/>
              </a:rPr>
              <a:t>世界地图动态图表</a:t>
            </a:r>
            <a:endParaRPr lang="zh-CN" altLang="en-US" sz="6400" b="1" dirty="0">
              <a:solidFill>
                <a:srgbClr val="595959"/>
              </a:solidFill>
              <a:latin typeface="微软雅黑" panose="020B0503020204020204" pitchFamily="34" charset="-122"/>
            </a:endParaRPr>
          </a:p>
        </p:txBody>
      </p:sp>
    </p:spTree>
  </p:cSld>
  <p:clrMapOvr>
    <a:masterClrMapping/>
  </p:clrMapOvr>
  <p:transition spd="slow" advTm="300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7_Пользовательский макет">
    <p:bg>
      <p:bgPr>
        <a:solidFill>
          <a:srgbClr val="F2F2F2"/>
        </a:solidFill>
        <a:effectLst/>
      </p:bgPr>
    </p:bg>
    <p:spTree>
      <p:nvGrpSpPr>
        <p:cNvPr id="1" name="Shape 30"/>
        <p:cNvGrpSpPr/>
        <p:nvPr/>
      </p:nvGrpSpPr>
      <p:grpSpPr>
        <a:xfrm>
          <a:off x="0" y="0"/>
          <a:ext cx="0" cy="0"/>
          <a:chOff x="0" y="0"/>
          <a:chExt cx="0" cy="0"/>
        </a:xfrm>
      </p:grpSpPr>
    </p:spTree>
  </p:cSld>
  <p:clrMapOvr>
    <a:masterClrMapping/>
  </p:clrMapOvr>
  <p:transition spd="slow" advTm="300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8_Пользовательский макет">
    <p:bg>
      <p:bgPr>
        <a:solidFill>
          <a:srgbClr val="F2F2F2"/>
        </a:solidFill>
        <a:effectLst/>
      </p:bgPr>
    </p:bg>
    <p:spTree>
      <p:nvGrpSpPr>
        <p:cNvPr id="1" name="Shape 39"/>
        <p:cNvGrpSpPr/>
        <p:nvPr/>
      </p:nvGrpSpPr>
      <p:grpSpPr>
        <a:xfrm>
          <a:off x="0" y="0"/>
          <a:ext cx="0" cy="0"/>
          <a:chOff x="0" y="0"/>
          <a:chExt cx="0" cy="0"/>
        </a:xfrm>
      </p:grpSpPr>
      <p:sp>
        <p:nvSpPr>
          <p:cNvPr id="40" name="Shape 40"/>
          <p:cNvSpPr>
            <a:spLocks noGrp="1"/>
          </p:cNvSpPr>
          <p:nvPr>
            <p:ph type="pic" idx="2"/>
          </p:nvPr>
        </p:nvSpPr>
        <p:spPr>
          <a:xfrm>
            <a:off x="2" y="0"/>
            <a:ext cx="4431695" cy="6858000"/>
          </a:xfrm>
          <a:prstGeom prst="rect">
            <a:avLst/>
          </a:prstGeom>
          <a:solidFill>
            <a:schemeClr val="dk1">
              <a:alpha val="11372"/>
            </a:schemeClr>
          </a:solidFill>
          <a:ln>
            <a:noFill/>
          </a:ln>
        </p:spPr>
        <p:txBody>
          <a:bodyPr lIns="121897" tIns="121897" rIns="121897" bIns="121897" anchor="t" anchorCtr="0"/>
          <a:lstStyle>
            <a:lvl1pPr marL="0" marR="0" lvl="0" indent="0" algn="l" rtl="0">
              <a:lnSpc>
                <a:spcPct val="90000"/>
              </a:lnSpc>
              <a:spcBef>
                <a:spcPts val="1000"/>
              </a:spcBef>
              <a:spcAft>
                <a:spcPts val="0"/>
              </a:spcAft>
              <a:buClr>
                <a:srgbClr val="D8D8D8"/>
              </a:buClr>
              <a:buFont typeface="Arial" panose="020B0604020202020204"/>
              <a:buNone/>
              <a:defRPr sz="2100" b="0" i="0" u="none" strike="noStrike" cap="none">
                <a:solidFill>
                  <a:srgbClr val="D8D8D8"/>
                </a:solidFill>
                <a:latin typeface="Lato"/>
                <a:ea typeface="Lato"/>
                <a:cs typeface="Lato"/>
                <a:sym typeface="Lato"/>
              </a:defRPr>
            </a:lvl1pPr>
            <a:lvl2pPr marL="685800" marR="0" lvl="1" indent="76200" algn="l" rtl="0">
              <a:lnSpc>
                <a:spcPct val="90000"/>
              </a:lnSpc>
              <a:spcBef>
                <a:spcPts val="500"/>
              </a:spcBef>
              <a:spcAft>
                <a:spcPts val="0"/>
              </a:spcAft>
              <a:buClr>
                <a:schemeClr val="dk1"/>
              </a:buClr>
              <a:buSzPct val="1000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143000" marR="0" lvl="2" indent="25400" algn="l" rtl="0">
              <a:lnSpc>
                <a:spcPct val="90000"/>
              </a:lnSpc>
              <a:spcBef>
                <a:spcPts val="500"/>
              </a:spcBef>
              <a:spcAft>
                <a:spcPts val="0"/>
              </a:spcAft>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600200" marR="0" lvl="3"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057400" marR="0" lvl="4"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514600" marR="0" lvl="5"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971165" marR="0" lvl="6"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428365" marR="0" lvl="7"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3885565" marR="0" lvl="8"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0" marR="0" lvl="0" indent="0" algn="l" defTabSz="914400" rtl="0" eaLnBrk="0" fontAlgn="base" latinLnBrk="0" hangingPunct="0">
              <a:lnSpc>
                <a:spcPct val="90000"/>
              </a:lnSpc>
              <a:spcBef>
                <a:spcPts val="1000"/>
              </a:spcBef>
              <a:spcAft>
                <a:spcPts val="0"/>
              </a:spcAft>
              <a:buClr>
                <a:srgbClr val="D8D8D8"/>
              </a:buClr>
              <a:buSzTx/>
              <a:buFont typeface="Arial" panose="020B0604020202020204"/>
              <a:buNone/>
              <a:defRPr/>
            </a:pPr>
            <a:endParaRPr kumimoji="0" sz="2100" b="0" i="0" u="none" strike="noStrike" kern="1200" cap="none" spc="0" normalizeH="0" baseline="0" noProof="0">
              <a:ln>
                <a:noFill/>
              </a:ln>
              <a:solidFill>
                <a:srgbClr val="D8D8D8"/>
              </a:solidFill>
              <a:effectLst/>
              <a:uLnTx/>
              <a:uFillTx/>
              <a:latin typeface="Lato"/>
              <a:ea typeface="Lato"/>
              <a:cs typeface="Lato"/>
              <a:sym typeface="Lato"/>
            </a:endParaRPr>
          </a:p>
        </p:txBody>
      </p:sp>
      <p:sp>
        <p:nvSpPr>
          <p:cNvPr id="41" name="Shape 41"/>
          <p:cNvSpPr>
            <a:spLocks noGrp="1"/>
          </p:cNvSpPr>
          <p:nvPr>
            <p:ph type="pic" idx="3"/>
          </p:nvPr>
        </p:nvSpPr>
        <p:spPr>
          <a:xfrm>
            <a:off x="5762171" y="0"/>
            <a:ext cx="6429828" cy="6858000"/>
          </a:xfrm>
          <a:prstGeom prst="rect">
            <a:avLst/>
          </a:prstGeom>
          <a:solidFill>
            <a:schemeClr val="dk1">
              <a:alpha val="11372"/>
            </a:schemeClr>
          </a:solidFill>
          <a:ln>
            <a:noFill/>
          </a:ln>
        </p:spPr>
        <p:txBody>
          <a:bodyPr lIns="121897" tIns="121897" rIns="121897" bIns="121897" anchor="t" anchorCtr="0"/>
          <a:lstStyle>
            <a:lvl1pPr marL="0" marR="0" lvl="0" indent="0" algn="l" rtl="0">
              <a:lnSpc>
                <a:spcPct val="90000"/>
              </a:lnSpc>
              <a:spcBef>
                <a:spcPts val="1000"/>
              </a:spcBef>
              <a:spcAft>
                <a:spcPts val="0"/>
              </a:spcAft>
              <a:buClr>
                <a:srgbClr val="D8D8D8"/>
              </a:buClr>
              <a:buFont typeface="Arial" panose="020B0604020202020204"/>
              <a:buNone/>
              <a:defRPr sz="2100" b="0" i="0" u="none" strike="noStrike" cap="none">
                <a:solidFill>
                  <a:srgbClr val="D8D8D8"/>
                </a:solidFill>
                <a:latin typeface="Lato"/>
                <a:ea typeface="Lato"/>
                <a:cs typeface="Lato"/>
                <a:sym typeface="Lato"/>
              </a:defRPr>
            </a:lvl1pPr>
            <a:lvl2pPr marL="685800" marR="0" lvl="1" indent="76200" algn="l" rtl="0">
              <a:lnSpc>
                <a:spcPct val="90000"/>
              </a:lnSpc>
              <a:spcBef>
                <a:spcPts val="500"/>
              </a:spcBef>
              <a:spcAft>
                <a:spcPts val="0"/>
              </a:spcAft>
              <a:buClr>
                <a:schemeClr val="dk1"/>
              </a:buClr>
              <a:buSzPct val="1000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143000" marR="0" lvl="2" indent="25400" algn="l" rtl="0">
              <a:lnSpc>
                <a:spcPct val="90000"/>
              </a:lnSpc>
              <a:spcBef>
                <a:spcPts val="500"/>
              </a:spcBef>
              <a:spcAft>
                <a:spcPts val="0"/>
              </a:spcAft>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600200" marR="0" lvl="3"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057400" marR="0" lvl="4"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514600" marR="0" lvl="5"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971165" marR="0" lvl="6"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428365" marR="0" lvl="7"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3885565" marR="0" lvl="8" indent="-4445" algn="l" rtl="0">
              <a:lnSpc>
                <a:spcPct val="90000"/>
              </a:lnSpc>
              <a:spcBef>
                <a:spcPts val="500"/>
              </a:spcBef>
              <a:spcAft>
                <a:spcPts val="0"/>
              </a:spcAft>
              <a:buClr>
                <a:schemeClr val="dk1"/>
              </a:buClr>
              <a:buSzPct val="1000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0" marR="0" lvl="0" indent="0" algn="l" defTabSz="914400" rtl="0" eaLnBrk="0" fontAlgn="base" latinLnBrk="0" hangingPunct="0">
              <a:lnSpc>
                <a:spcPct val="90000"/>
              </a:lnSpc>
              <a:spcBef>
                <a:spcPts val="1000"/>
              </a:spcBef>
              <a:spcAft>
                <a:spcPts val="0"/>
              </a:spcAft>
              <a:buClr>
                <a:srgbClr val="D8D8D8"/>
              </a:buClr>
              <a:buSzTx/>
              <a:buFont typeface="Arial" panose="020B0604020202020204"/>
              <a:buNone/>
              <a:defRPr/>
            </a:pPr>
            <a:endParaRPr kumimoji="0" sz="2100" b="0" i="0" u="none" strike="noStrike" kern="1200" cap="none" spc="0" normalizeH="0" baseline="0" noProof="0">
              <a:ln>
                <a:noFill/>
              </a:ln>
              <a:solidFill>
                <a:srgbClr val="D8D8D8"/>
              </a:solidFill>
              <a:effectLst/>
              <a:uLnTx/>
              <a:uFillTx/>
              <a:latin typeface="Lato"/>
              <a:ea typeface="Lato"/>
              <a:cs typeface="Lato"/>
              <a:sym typeface="Lato"/>
            </a:endParaRPr>
          </a:p>
        </p:txBody>
      </p:sp>
    </p:spTree>
  </p:cSld>
  <p:clrMapOvr>
    <a:masterClrMapping/>
  </p:clrMapOvr>
  <p:transition spd="slow"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13037"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1" name="图片占位符 10"/>
          <p:cNvSpPr>
            <a:spLocks noGrp="1"/>
          </p:cNvSpPr>
          <p:nvPr>
            <p:ph type="pic" sz="quarter" idx="11"/>
          </p:nvPr>
        </p:nvSpPr>
        <p:spPr>
          <a:xfrm>
            <a:off x="4670587"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2" name="图片占位符 11"/>
          <p:cNvSpPr>
            <a:spLocks noGrp="1"/>
          </p:cNvSpPr>
          <p:nvPr>
            <p:ph type="pic" sz="quarter" idx="12"/>
          </p:nvPr>
        </p:nvSpPr>
        <p:spPr>
          <a:xfrm>
            <a:off x="7928135"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2966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3" name="图片占位符 12"/>
          <p:cNvSpPr>
            <a:spLocks noGrp="1"/>
          </p:cNvSpPr>
          <p:nvPr>
            <p:ph type="pic" sz="quarter" idx="11"/>
          </p:nvPr>
        </p:nvSpPr>
        <p:spPr>
          <a:xfrm>
            <a:off x="3841929"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
        <p:nvSpPr>
          <p:cNvPr id="14" name="图片占位符 13"/>
          <p:cNvSpPr>
            <a:spLocks noGrp="1"/>
          </p:cNvSpPr>
          <p:nvPr>
            <p:ph type="pic" sz="quarter" idx="12"/>
          </p:nvPr>
        </p:nvSpPr>
        <p:spPr>
          <a:xfrm>
            <a:off x="645419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微软雅黑" panose="020B0503020204020204" pitchFamily="34" charset="-122"/>
            </a:endParaRPr>
          </a:p>
        </p:txBody>
      </p:sp>
      <p:sp>
        <p:nvSpPr>
          <p:cNvPr id="15" name="图片占位符 14"/>
          <p:cNvSpPr>
            <a:spLocks noGrp="1"/>
          </p:cNvSpPr>
          <p:nvPr>
            <p:ph type="pic" sz="quarter" idx="13"/>
          </p:nvPr>
        </p:nvSpPr>
        <p:spPr>
          <a:xfrm>
            <a:off x="9066458"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2" Type="http://schemas.openxmlformats.org/officeDocument/2006/relationships/theme" Target="../theme/theme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2" Type="http://schemas.openxmlformats.org/officeDocument/2006/relationships/theme" Target="../theme/theme3.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2" Type="http://schemas.openxmlformats.org/officeDocument/2006/relationships/theme" Target="../theme/theme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2.xml"/><Relationship Id="rId8" Type="http://schemas.openxmlformats.org/officeDocument/2006/relationships/slideLayout" Target="../slideLayouts/slideLayout61.xml"/><Relationship Id="rId7" Type="http://schemas.openxmlformats.org/officeDocument/2006/relationships/slideLayout" Target="../slideLayouts/slideLayout60.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3" Type="http://schemas.openxmlformats.org/officeDocument/2006/relationships/slideLayout" Target="../slideLayouts/slideLayout56.xml"/><Relationship Id="rId21" Type="http://schemas.openxmlformats.org/officeDocument/2006/relationships/theme" Target="../theme/theme5.xml"/><Relationship Id="rId20" Type="http://schemas.openxmlformats.org/officeDocument/2006/relationships/slideLayout" Target="../slideLayouts/slideLayout73.xml"/><Relationship Id="rId2" Type="http://schemas.openxmlformats.org/officeDocument/2006/relationships/slideLayout" Target="../slideLayouts/slideLayout55.xml"/><Relationship Id="rId19" Type="http://schemas.openxmlformats.org/officeDocument/2006/relationships/slideLayout" Target="../slideLayouts/slideLayout72.xml"/><Relationship Id="rId18" Type="http://schemas.openxmlformats.org/officeDocument/2006/relationships/slideLayout" Target="../slideLayouts/slideLayout71.xml"/><Relationship Id="rId17" Type="http://schemas.openxmlformats.org/officeDocument/2006/relationships/slideLayout" Target="../slideLayouts/slideLayout70.xml"/><Relationship Id="rId16" Type="http://schemas.openxmlformats.org/officeDocument/2006/relationships/slideLayout" Target="../slideLayouts/slideLayout69.xml"/><Relationship Id="rId15" Type="http://schemas.openxmlformats.org/officeDocument/2006/relationships/slideLayout" Target="../slideLayouts/slideLayout68.xml"/><Relationship Id="rId14" Type="http://schemas.openxmlformats.org/officeDocument/2006/relationships/slideLayout" Target="../slideLayouts/slideLayout67.xml"/><Relationship Id="rId13" Type="http://schemas.openxmlformats.org/officeDocument/2006/relationships/slideLayout" Target="../slideLayouts/slideLayout66.xml"/><Relationship Id="rId12" Type="http://schemas.openxmlformats.org/officeDocument/2006/relationships/slideLayout" Target="../slideLayouts/slideLayout65.xml"/><Relationship Id="rId11" Type="http://schemas.openxmlformats.org/officeDocument/2006/relationships/slideLayout" Target="../slideLayouts/slideLayout64.xml"/><Relationship Id="rId10" Type="http://schemas.openxmlformats.org/officeDocument/2006/relationships/slideLayout" Target="../slideLayouts/slideLayout63.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微软雅黑" panose="020B0503020204020204" pitchFamily="34" charset="-122"/>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微软雅黑" panose="020B0503020204020204" pitchFamily="34"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微软雅黑" panose="020B0503020204020204" pitchFamily="34"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pitchFamily="34"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pitchFamily="34"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p:sp>
        <p:nvSpPr>
          <p:cNvPr id="3074"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noProof="1">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noProof="1">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t>1</a:t>
            </a: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微软雅黑" panose="020B0503020204020204" pitchFamily="34" charset="-122"/>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微软雅黑" panose="020B0503020204020204" pitchFamily="34"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微软雅黑" panose="020B0503020204020204" pitchFamily="34"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pitchFamily="34"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pitchFamily="34"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6.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6.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6.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6.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6.xml"/><Relationship Id="rId2" Type="http://schemas.openxmlformats.org/officeDocument/2006/relationships/image" Target="../media/image9.png"/><Relationship Id="rId1"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6.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6.xml"/><Relationship Id="rId5" Type="http://schemas.openxmlformats.org/officeDocument/2006/relationships/image" Target="../media/image14.png"/><Relationship Id="rId4" Type="http://schemas.openxmlformats.org/officeDocument/2006/relationships/image" Target="../media/image13.emf"/><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16.emf"/><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7.em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descr="D:\工作记录\2018 3月工作\2018部门评奖评审PPT设计\四期—格力全景图.jpg"/>
          <p:cNvPicPr>
            <a:picLocks noChangeAspect="1"/>
          </p:cNvPicPr>
          <p:nvPr/>
        </p:nvPicPr>
        <p:blipFill>
          <a:blip r:embed="rId1"/>
          <a:srcRect t="18274"/>
          <a:stretch>
            <a:fillRect/>
          </a:stretch>
        </p:blipFill>
        <p:spPr>
          <a:xfrm>
            <a:off x="0" y="0"/>
            <a:ext cx="12192000" cy="6858000"/>
          </a:xfrm>
          <a:prstGeom prst="rect">
            <a:avLst/>
          </a:prstGeom>
          <a:noFill/>
          <a:ln w="9525">
            <a:noFill/>
          </a:ln>
        </p:spPr>
      </p:pic>
      <p:sp>
        <p:nvSpPr>
          <p:cNvPr id="13" name="Rectangle 8"/>
          <p:cNvSpPr/>
          <p:nvPr/>
        </p:nvSpPr>
        <p:spPr>
          <a:xfrm>
            <a:off x="0" y="9525"/>
            <a:ext cx="12192000" cy="6858000"/>
          </a:xfrm>
          <a:prstGeom prst="rect">
            <a:avLst/>
          </a:prstGeom>
          <a:gradFill flip="none" rotWithShape="0">
            <a:gsLst>
              <a:gs pos="0">
                <a:srgbClr val="002452">
                  <a:alpha val="98000"/>
                </a:srgbClr>
              </a:gs>
              <a:gs pos="96000">
                <a:srgbClr val="002452">
                  <a:alpha val="76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417" name="任意多边形: 形状 416"/>
          <p:cNvSpPr/>
          <p:nvPr/>
        </p:nvSpPr>
        <p:spPr>
          <a:xfrm>
            <a:off x="0" y="5068888"/>
            <a:ext cx="1789113" cy="178911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pic>
        <p:nvPicPr>
          <p:cNvPr id="21511" name="图片 407"/>
          <p:cNvPicPr>
            <a:picLocks noChangeAspect="1"/>
          </p:cNvPicPr>
          <p:nvPr/>
        </p:nvPicPr>
        <p:blipFill>
          <a:blip r:embed="rId2"/>
          <a:srcRect r="43582"/>
          <a:stretch>
            <a:fillRect/>
          </a:stretch>
        </p:blipFill>
        <p:spPr>
          <a:xfrm>
            <a:off x="5726113" y="-4762"/>
            <a:ext cx="6478587" cy="6858000"/>
          </a:xfrm>
          <a:prstGeom prst="rect">
            <a:avLst/>
          </a:prstGeom>
          <a:noFill/>
          <a:ln w="9525">
            <a:noFill/>
          </a:ln>
        </p:spPr>
      </p:pic>
      <p:sp>
        <p:nvSpPr>
          <p:cNvPr id="18" name="文本框 4"/>
          <p:cNvSpPr txBox="1"/>
          <p:nvPr/>
        </p:nvSpPr>
        <p:spPr>
          <a:xfrm>
            <a:off x="1371600" y="1692275"/>
            <a:ext cx="9571038" cy="3352800"/>
          </a:xfrm>
          <a:prstGeom prst="rect">
            <a:avLst/>
          </a:prstGeom>
          <a:noFill/>
          <a:ln>
            <a:solidFill>
              <a:schemeClr val="bg1"/>
            </a:solidFill>
          </a:ln>
        </p:spPr>
        <p:txBody>
          <a:bodyPr>
            <a:spAutoFit/>
          </a:bodyPr>
          <a:lstStyle/>
          <a:p>
            <a:pPr marR="0" algn="ctr" defTabSz="914400">
              <a:buClrTx/>
              <a:buSzTx/>
              <a:buFontTx/>
              <a:buNone/>
              <a:defRPr/>
            </a:pPr>
            <a:endParaRPr kumimoji="0" lang="en-US" altLang="zh-HK" sz="7065" kern="1200" cap="none" spc="225" normalizeH="0" baseline="0" noProof="1">
              <a:solidFill>
                <a:schemeClr val="bg1"/>
              </a:solidFill>
              <a:latin typeface="微软雅黑" panose="020B0503020204020204" pitchFamily="34" charset="-122"/>
              <a:ea typeface="微软雅黑" panose="020B0503020204020204" pitchFamily="34" charset="-122"/>
              <a:cs typeface="+mn-cs"/>
            </a:endParaRPr>
          </a:p>
          <a:p>
            <a:pPr marR="0" algn="ctr" defTabSz="914400">
              <a:buClrTx/>
              <a:buSzTx/>
              <a:buFontTx/>
              <a:buNone/>
              <a:defRPr/>
            </a:pPr>
            <a:endParaRPr kumimoji="0" lang="en-US" altLang="zh-HK" sz="7065" kern="1200" cap="none" spc="225" normalizeH="0" baseline="0" noProof="1">
              <a:solidFill>
                <a:schemeClr val="bg1"/>
              </a:solidFill>
              <a:latin typeface="微软雅黑" panose="020B0503020204020204" pitchFamily="34" charset="-122"/>
              <a:ea typeface="微软雅黑" panose="020B0503020204020204" pitchFamily="34" charset="-122"/>
              <a:cs typeface="+mn-cs"/>
            </a:endParaRPr>
          </a:p>
          <a:p>
            <a:pPr marR="0" algn="ctr" defTabSz="914400">
              <a:buClrTx/>
              <a:buSzTx/>
              <a:buFontTx/>
              <a:buNone/>
              <a:defRPr/>
            </a:pPr>
            <a:endParaRPr kumimoji="0" lang="zh-HK" altLang="en-US" sz="7065" kern="1200" cap="none" spc="225" normalizeH="0" baseline="0" noProof="1">
              <a:solidFill>
                <a:schemeClr val="bg1"/>
              </a:solidFill>
              <a:latin typeface="微软雅黑" panose="020B0503020204020204" pitchFamily="34" charset="-122"/>
              <a:ea typeface="微软雅黑" panose="020B0503020204020204" pitchFamily="34" charset="-122"/>
              <a:cs typeface="+mn-cs"/>
            </a:endParaRPr>
          </a:p>
        </p:txBody>
      </p:sp>
      <p:sp>
        <p:nvSpPr>
          <p:cNvPr id="19" name="文本框 4"/>
          <p:cNvSpPr txBox="1"/>
          <p:nvPr/>
        </p:nvSpPr>
        <p:spPr>
          <a:xfrm>
            <a:off x="152400" y="2409825"/>
            <a:ext cx="11950700" cy="1547813"/>
          </a:xfrm>
          <a:prstGeom prst="rect">
            <a:avLst/>
          </a:prstGeom>
          <a:noFill/>
          <a:ln>
            <a:noFill/>
          </a:ln>
        </p:spPr>
        <p:txBody>
          <a:bodyPr>
            <a:spAutoFit/>
          </a:bodyPr>
          <a:lstStyle/>
          <a:p>
            <a:pPr marR="0" algn="ctr" defTabSz="914400">
              <a:buClrTx/>
              <a:buSzTx/>
              <a:buFontTx/>
              <a:buNone/>
              <a:defRPr/>
            </a:pPr>
            <a:r>
              <a:rPr kumimoji="0" lang="en-US" altLang="zh-CN" sz="5465" kern="1200" cap="none" spc="0" normalizeH="0" baseline="0" noProof="1">
                <a:solidFill>
                  <a:schemeClr val="bg1"/>
                </a:solidFill>
                <a:latin typeface="+mn-lt"/>
                <a:ea typeface="微软雅黑" panose="020B0503020204020204" pitchFamily="34" charset="-122"/>
                <a:cs typeface="+mn-cs"/>
              </a:rPr>
              <a:t>2023 GREE PROMOTION</a:t>
            </a:r>
            <a:endParaRPr kumimoji="0" lang="en-US" altLang="zh-CN" sz="5465" kern="1200" cap="none" spc="0" normalizeH="0" baseline="0" noProof="1">
              <a:solidFill>
                <a:schemeClr val="bg1"/>
              </a:solidFill>
              <a:latin typeface="+mn-lt"/>
              <a:ea typeface="微软雅黑" panose="020B0503020204020204" pitchFamily="34" charset="-122"/>
              <a:cs typeface="+mn-cs"/>
            </a:endParaRPr>
          </a:p>
          <a:p>
            <a:pPr marR="0" algn="ctr" defTabSz="914400">
              <a:buClrTx/>
              <a:buSzTx/>
              <a:buFontTx/>
              <a:buNone/>
              <a:defRPr/>
            </a:pPr>
            <a:r>
              <a:rPr kumimoji="0" lang="en-US" altLang="zh-CN" sz="4000" kern="1200" cap="none" spc="0" normalizeH="0" baseline="0" noProof="1">
                <a:solidFill>
                  <a:srgbClr val="FFC000"/>
                </a:solidFill>
                <a:latin typeface="+mn-lt"/>
                <a:ea typeface="微软雅黑" panose="020B0503020204020204" pitchFamily="34" charset="-122"/>
                <a:cs typeface="+mn-cs"/>
                <a:sym typeface="+mn-ea"/>
              </a:rPr>
              <a:t>Swimming Pool Heat Pump</a:t>
            </a:r>
            <a:endParaRPr kumimoji="0" lang="en-US" altLang="zh-CN" sz="4000" kern="1200" cap="none" spc="0" normalizeH="0" baseline="0" noProof="1">
              <a:solidFill>
                <a:srgbClr val="FFC000"/>
              </a:solidFill>
              <a:latin typeface="+mn-lt"/>
              <a:ea typeface="微软雅黑" panose="020B0503020204020204" pitchFamily="34" charset="-122"/>
              <a:cs typeface="+mn-cs"/>
              <a:sym typeface="+mn-ea"/>
            </a:endParaRPr>
          </a:p>
        </p:txBody>
      </p:sp>
      <p:cxnSp>
        <p:nvCxnSpPr>
          <p:cNvPr id="20" name="Straight Connector 15"/>
          <p:cNvCxnSpPr/>
          <p:nvPr/>
        </p:nvCxnSpPr>
        <p:spPr>
          <a:xfrm>
            <a:off x="1882775" y="4054475"/>
            <a:ext cx="8424863"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文本框 12"/>
          <p:cNvSpPr txBox="1"/>
          <p:nvPr/>
        </p:nvSpPr>
        <p:spPr>
          <a:xfrm>
            <a:off x="-187325" y="606425"/>
            <a:ext cx="2346325" cy="398463"/>
          </a:xfrm>
          <a:prstGeom prst="rect">
            <a:avLst/>
          </a:prstGeom>
          <a:noFill/>
          <a:ln w="9525">
            <a:noFill/>
          </a:ln>
        </p:spPr>
        <p:txBody>
          <a:bodyPr>
            <a:spAutoFit/>
          </a:bodyPr>
          <a:p>
            <a:pPr algn="ctr" eaLnBrk="0" hangingPunct="0"/>
            <a:r>
              <a:rPr lang="en-US" altLang="zh-CN" sz="2000" b="1" dirty="0">
                <a:solidFill>
                  <a:srgbClr val="152E52"/>
                </a:solidFill>
                <a:latin typeface="微软雅黑" panose="020B0503020204020204" pitchFamily="34" charset="-122"/>
                <a:sym typeface="微软雅黑" panose="020B0503020204020204" pitchFamily="34" charset="-122"/>
              </a:rPr>
              <a:t>Anti-corrosion</a:t>
            </a:r>
            <a:endParaRPr lang="zh-CN" altLang="en-US" sz="2000" b="1" dirty="0">
              <a:solidFill>
                <a:srgbClr val="152E52"/>
              </a:solidFill>
              <a:latin typeface="微软雅黑" panose="020B0503020204020204" pitchFamily="34" charset="-122"/>
            </a:endParaRPr>
          </a:p>
        </p:txBody>
      </p:sp>
      <p:sp>
        <p:nvSpPr>
          <p:cNvPr id="30724" name="文本框 11"/>
          <p:cNvSpPr txBox="1"/>
          <p:nvPr/>
        </p:nvSpPr>
        <p:spPr>
          <a:xfrm>
            <a:off x="2263775" y="196850"/>
            <a:ext cx="6108700"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02 Product Highlights</a:t>
            </a:r>
            <a:endParaRPr lang="zh-CN" altLang="en-US" sz="3600" b="1" dirty="0">
              <a:solidFill>
                <a:srgbClr val="152E52"/>
              </a:solidFill>
              <a:latin typeface="微软雅黑" panose="020B0503020204020204" pitchFamily="34" charset="-122"/>
            </a:endParaRPr>
          </a:p>
        </p:txBody>
      </p:sp>
      <p:pic>
        <p:nvPicPr>
          <p:cNvPr id="30725" name="Picture 2"/>
          <p:cNvPicPr>
            <a:picLocks noChangeAspect="1"/>
          </p:cNvPicPr>
          <p:nvPr/>
        </p:nvPicPr>
        <p:blipFill>
          <a:blip r:embed="rId1"/>
          <a:stretch>
            <a:fillRect/>
          </a:stretch>
        </p:blipFill>
        <p:spPr>
          <a:xfrm>
            <a:off x="1320800" y="4003993"/>
            <a:ext cx="4529138" cy="2563812"/>
          </a:xfrm>
          <a:prstGeom prst="rect">
            <a:avLst/>
          </a:prstGeom>
          <a:noFill/>
          <a:ln w="9525">
            <a:noFill/>
          </a:ln>
        </p:spPr>
      </p:pic>
      <p:sp>
        <p:nvSpPr>
          <p:cNvPr id="30726" name="矩形 10"/>
          <p:cNvSpPr/>
          <p:nvPr/>
        </p:nvSpPr>
        <p:spPr>
          <a:xfrm>
            <a:off x="2012950" y="6501130"/>
            <a:ext cx="3144838" cy="338138"/>
          </a:xfrm>
          <a:prstGeom prst="rect">
            <a:avLst/>
          </a:prstGeom>
          <a:noFill/>
          <a:ln w="9525">
            <a:noFill/>
          </a:ln>
        </p:spPr>
        <p:txBody>
          <a:bodyPr wrap="none">
            <a:spAutoFit/>
          </a:bodyPr>
          <a:p>
            <a:r>
              <a:rPr lang="en-US" altLang="zh-CN" sz="1600" dirty="0">
                <a:latin typeface="微软雅黑" panose="020B0503020204020204" pitchFamily="34" charset="-122"/>
                <a:sym typeface="微软雅黑" panose="020B0503020204020204" pitchFamily="34" charset="-122"/>
              </a:rPr>
              <a:t>Titanium Tube Heat Exchanger</a:t>
            </a:r>
            <a:endParaRPr lang="en-US" altLang="zh-CN" sz="1600" dirty="0">
              <a:latin typeface="微软雅黑" panose="020B0503020204020204" pitchFamily="34" charset="-122"/>
              <a:sym typeface="微软雅黑" panose="020B0503020204020204" pitchFamily="34" charset="-122"/>
            </a:endParaRPr>
          </a:p>
        </p:txBody>
      </p:sp>
      <p:sp>
        <p:nvSpPr>
          <p:cNvPr id="30727" name="文本框 8"/>
          <p:cNvSpPr txBox="1"/>
          <p:nvPr/>
        </p:nvSpPr>
        <p:spPr>
          <a:xfrm>
            <a:off x="750888" y="1181418"/>
            <a:ext cx="11107737" cy="2952750"/>
          </a:xfrm>
          <a:prstGeom prst="rect">
            <a:avLst/>
          </a:prstGeom>
          <a:noFill/>
          <a:ln w="9525">
            <a:noFill/>
          </a:ln>
        </p:spPr>
        <p:txBody>
          <a:bodyPr>
            <a:spAutoFit/>
          </a:bodyPr>
          <a:p>
            <a:pPr algn="just">
              <a:lnSpc>
                <a:spcPct val="150000"/>
              </a:lnSpc>
            </a:pPr>
            <a:r>
              <a:rPr lang="en-US" altLang="zh-CN" sz="2400" b="1" dirty="0">
                <a:latin typeface="微软雅黑" panose="020B0503020204020204" pitchFamily="34" charset="-122"/>
              </a:rPr>
              <a:t>Anti-corrosion</a:t>
            </a:r>
            <a:endParaRPr lang="en-US" altLang="zh-CN" sz="2400" b="1" dirty="0">
              <a:latin typeface="微软雅黑" panose="020B0503020204020204" pitchFamily="34" charset="-122"/>
            </a:endParaRPr>
          </a:p>
          <a:p>
            <a:pPr algn="just">
              <a:lnSpc>
                <a:spcPct val="150000"/>
              </a:lnSpc>
            </a:pPr>
            <a:r>
              <a:rPr lang="en-US" altLang="zh-CN" sz="2000" dirty="0">
                <a:solidFill>
                  <a:srgbClr val="152E52"/>
                </a:solidFill>
                <a:latin typeface="微软雅黑" panose="020B0503020204020204" pitchFamily="34" charset="-122"/>
                <a:sym typeface="微软雅黑" panose="020B0503020204020204" pitchFamily="34" charset="-122"/>
              </a:rPr>
              <a:t>Due to the adoption of seamless titanium tube for the water side, and rigid polyvinyl chloride (PVC) material by the outer shell, Gree swimming pool heat pump can achieve high acid resistance, great alkali resistance, excellent corrosion resistance, and with low fluid resistance, which makes it more suitable for the heat exchange of frequently-disinfected swimming pool water.</a:t>
            </a:r>
            <a:endParaRPr lang="zh-CN" altLang="en-US" sz="2000" dirty="0">
              <a:solidFill>
                <a:srgbClr val="152E52"/>
              </a:solidFill>
              <a:latin typeface="微软雅黑" panose="020B0503020204020204" pitchFamily="34" charset="-122"/>
              <a:sym typeface="微软雅黑" panose="020B0503020204020204" pitchFamily="34" charset="-122"/>
            </a:endParaRPr>
          </a:p>
        </p:txBody>
      </p:sp>
      <p:sp>
        <p:nvSpPr>
          <p:cNvPr id="49" name="椭圆 20"/>
          <p:cNvSpPr/>
          <p:nvPr/>
        </p:nvSpPr>
        <p:spPr>
          <a:xfrm>
            <a:off x="349250" y="1416050"/>
            <a:ext cx="260350" cy="260350"/>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12"/>
          <p:cNvSpPr txBox="1"/>
          <p:nvPr/>
        </p:nvSpPr>
        <p:spPr>
          <a:xfrm>
            <a:off x="-266700" y="633413"/>
            <a:ext cx="2503488" cy="306387"/>
          </a:xfrm>
          <a:prstGeom prst="rect">
            <a:avLst/>
          </a:prstGeom>
          <a:noFill/>
          <a:ln w="9525">
            <a:noFill/>
          </a:ln>
        </p:spPr>
        <p:txBody>
          <a:bodyPr>
            <a:spAutoFit/>
          </a:bodyPr>
          <a:p>
            <a:pPr algn="ctr" eaLnBrk="0" hangingPunct="0"/>
            <a:r>
              <a:rPr lang="en-US" altLang="zh-CN" sz="1400" b="1" dirty="0">
                <a:solidFill>
                  <a:srgbClr val="152E52"/>
                </a:solidFill>
                <a:latin typeface="微软雅黑" panose="020B0503020204020204" pitchFamily="34" charset="-122"/>
                <a:sym typeface="微软雅黑" panose="020B0503020204020204" pitchFamily="34" charset="-122"/>
              </a:rPr>
              <a:t>Products</a:t>
            </a:r>
            <a:r>
              <a:rPr lang="en-US" altLang="zh-CN" sz="700" b="1" dirty="0">
                <a:solidFill>
                  <a:srgbClr val="152E52"/>
                </a:solidFill>
                <a:latin typeface="微软雅黑" panose="020B0503020204020204" pitchFamily="34" charset="-122"/>
                <a:sym typeface="微软雅黑" panose="020B0503020204020204" pitchFamily="34" charset="-122"/>
              </a:rPr>
              <a:t> </a:t>
            </a:r>
            <a:r>
              <a:rPr lang="en-US" altLang="zh-CN" sz="1400" b="1" dirty="0">
                <a:solidFill>
                  <a:srgbClr val="152E52"/>
                </a:solidFill>
                <a:latin typeface="微软雅黑" panose="020B0503020204020204" pitchFamily="34" charset="-122"/>
                <a:sym typeface="微软雅黑" panose="020B0503020204020204" pitchFamily="34" charset="-122"/>
              </a:rPr>
              <a:t>Comparison</a:t>
            </a:r>
            <a:endParaRPr lang="en-US" altLang="zh-CN" sz="1400" b="1" dirty="0">
              <a:solidFill>
                <a:srgbClr val="152E52"/>
              </a:solidFill>
              <a:latin typeface="微软雅黑" panose="020B0503020204020204" pitchFamily="34" charset="-122"/>
              <a:sym typeface="微软雅黑" panose="020B0503020204020204" pitchFamily="34" charset="-122"/>
            </a:endParaRPr>
          </a:p>
        </p:txBody>
      </p:sp>
      <p:sp>
        <p:nvSpPr>
          <p:cNvPr id="31747" name="文本框 11"/>
          <p:cNvSpPr txBox="1"/>
          <p:nvPr/>
        </p:nvSpPr>
        <p:spPr>
          <a:xfrm>
            <a:off x="2263775" y="196850"/>
            <a:ext cx="9294813"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03 Competition Products Comparison</a:t>
            </a:r>
            <a:endParaRPr lang="en-US" altLang="zh-CN" sz="3600" b="1" dirty="0">
              <a:solidFill>
                <a:srgbClr val="152E52"/>
              </a:solidFill>
              <a:latin typeface="微软雅黑" panose="020B0503020204020204" pitchFamily="34" charset="-122"/>
            </a:endParaRPr>
          </a:p>
        </p:txBody>
      </p:sp>
      <p:graphicFrame>
        <p:nvGraphicFramePr>
          <p:cNvPr id="2" name="表格 1"/>
          <p:cNvGraphicFramePr>
            <a:graphicFrameLocks noGrp="1"/>
          </p:cNvGraphicFramePr>
          <p:nvPr/>
        </p:nvGraphicFramePr>
        <p:xfrm>
          <a:off x="346075" y="1289050"/>
          <a:ext cx="10279063" cy="4622800"/>
        </p:xfrm>
        <a:graphic>
          <a:graphicData uri="http://schemas.openxmlformats.org/drawingml/2006/table">
            <a:tbl>
              <a:tblPr/>
              <a:tblGrid>
                <a:gridCol w="4752975"/>
                <a:gridCol w="2801938"/>
                <a:gridCol w="2724150"/>
              </a:tblGrid>
              <a:tr h="4889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Brand</a:t>
                      </a:r>
                      <a:endParaRPr kumimoji="0" lang="en-US" altLang="zh-CN" sz="18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 (11kw)</a:t>
                      </a:r>
                      <a:endPar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Gree</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 (11kw)</a:t>
                      </a:r>
                      <a:endPar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Heating Capacity under High Temperature (kw)</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1.97~11.66</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2.20~11.8</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Outline </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sym typeface="+mn-ea"/>
                        </a:rPr>
                        <a:t>Dimension</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(W*D*H)(mm)</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1000*418*605</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980</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376*554</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Net Weight/Gross Weight (kg)</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51/62</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43/52</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Energy Efficiency </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sym typeface="+mn-ea"/>
                        </a:rPr>
                        <a:t>under High Temperature</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12.57-5.84</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13.0-5.8</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r>
              <a:tr h="7747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Setting Water Temperature</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sym typeface="+mn-ea"/>
                        </a:rPr>
                        <a:t> (℃)</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Cooling: 8</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35</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Heating: 15</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35</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Cooling: </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10</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40</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Heating: </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15~40</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sym typeface="+mn-ea"/>
                        </a:rPr>
                        <a:t>Operating Ambient Temperature Range (℃)</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-5~43</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-15~45</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r>
              <a:tr h="1092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Function</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Heating, Cooling, </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AUTO</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 timing, Quite mode, </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WiFi (isolated module)</a:t>
                      </a:r>
                      <a:endParaRPr kumimoji="0" lang="en-US"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Heating, Cooling, AUTO, Timing, Energy saving mode,  WiFi (integrated in the controller)</a:t>
                      </a:r>
                      <a:endParaRPr kumimoji="0" lang="en-US"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r>
            </a:tbl>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框 12"/>
          <p:cNvSpPr txBox="1"/>
          <p:nvPr/>
        </p:nvSpPr>
        <p:spPr>
          <a:xfrm>
            <a:off x="-266700" y="633413"/>
            <a:ext cx="2503488" cy="306387"/>
          </a:xfrm>
          <a:prstGeom prst="rect">
            <a:avLst/>
          </a:prstGeom>
          <a:noFill/>
          <a:ln w="9525">
            <a:noFill/>
          </a:ln>
        </p:spPr>
        <p:txBody>
          <a:bodyPr>
            <a:spAutoFit/>
          </a:bodyPr>
          <a:p>
            <a:pPr algn="ctr" eaLnBrk="0" hangingPunct="0"/>
            <a:r>
              <a:rPr lang="en-US" altLang="zh-CN" sz="1400" b="1" dirty="0">
                <a:solidFill>
                  <a:srgbClr val="152E52"/>
                </a:solidFill>
                <a:latin typeface="微软雅黑" panose="020B0503020204020204" pitchFamily="34" charset="-122"/>
                <a:sym typeface="微软雅黑" panose="020B0503020204020204" pitchFamily="34" charset="-122"/>
              </a:rPr>
              <a:t>Products</a:t>
            </a:r>
            <a:r>
              <a:rPr lang="en-US" altLang="zh-CN" sz="700" b="1" dirty="0">
                <a:solidFill>
                  <a:srgbClr val="152E52"/>
                </a:solidFill>
                <a:latin typeface="微软雅黑" panose="020B0503020204020204" pitchFamily="34" charset="-122"/>
                <a:sym typeface="微软雅黑" panose="020B0503020204020204" pitchFamily="34" charset="-122"/>
              </a:rPr>
              <a:t> </a:t>
            </a:r>
            <a:r>
              <a:rPr lang="en-US" altLang="zh-CN" sz="1400" b="1" dirty="0">
                <a:solidFill>
                  <a:srgbClr val="152E52"/>
                </a:solidFill>
                <a:latin typeface="微软雅黑" panose="020B0503020204020204" pitchFamily="34" charset="-122"/>
                <a:sym typeface="微软雅黑" panose="020B0503020204020204" pitchFamily="34" charset="-122"/>
              </a:rPr>
              <a:t>Comparison</a:t>
            </a:r>
            <a:endParaRPr lang="en-US" altLang="zh-CN" sz="1400" b="1" dirty="0">
              <a:solidFill>
                <a:srgbClr val="152E52"/>
              </a:solidFill>
              <a:latin typeface="微软雅黑" panose="020B0503020204020204" pitchFamily="34" charset="-122"/>
              <a:sym typeface="微软雅黑" panose="020B0503020204020204" pitchFamily="34" charset="-122"/>
            </a:endParaRPr>
          </a:p>
        </p:txBody>
      </p:sp>
      <p:sp>
        <p:nvSpPr>
          <p:cNvPr id="32771" name="文本框 11"/>
          <p:cNvSpPr txBox="1"/>
          <p:nvPr/>
        </p:nvSpPr>
        <p:spPr>
          <a:xfrm>
            <a:off x="2263775" y="196850"/>
            <a:ext cx="9294813"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03 Competition Products Comparison</a:t>
            </a:r>
            <a:endParaRPr lang="en-US" altLang="zh-CN" sz="3600" b="1" dirty="0">
              <a:solidFill>
                <a:srgbClr val="152E52"/>
              </a:solidFill>
              <a:latin typeface="微软雅黑" panose="020B0503020204020204" pitchFamily="34" charset="-122"/>
            </a:endParaRPr>
          </a:p>
        </p:txBody>
      </p:sp>
      <p:graphicFrame>
        <p:nvGraphicFramePr>
          <p:cNvPr id="2" name="表格 1"/>
          <p:cNvGraphicFramePr>
            <a:graphicFrameLocks noGrp="1"/>
          </p:cNvGraphicFramePr>
          <p:nvPr/>
        </p:nvGraphicFramePr>
        <p:xfrm>
          <a:off x="307975" y="1298575"/>
          <a:ext cx="10279063" cy="4622800"/>
        </p:xfrm>
        <a:graphic>
          <a:graphicData uri="http://schemas.openxmlformats.org/drawingml/2006/table">
            <a:tbl>
              <a:tblPr/>
              <a:tblGrid>
                <a:gridCol w="4752975"/>
                <a:gridCol w="2801938"/>
                <a:gridCol w="2724150"/>
              </a:tblGrid>
              <a:tr h="4889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Brand</a:t>
                      </a:r>
                      <a:endParaRPr kumimoji="0" lang="en-US" altLang="zh-CN" sz="18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 (18kw)</a:t>
                      </a:r>
                      <a:endPar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Gree</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 (18kw)</a:t>
                      </a:r>
                      <a:endPar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Heating Capacity under High Temperature (kw)</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3.5~18.7</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5.5~18.8</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Outline </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sym typeface="+mn-ea"/>
                        </a:rPr>
                        <a:t>Dimension</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 (W*D*H)(mm)</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1160x490x862</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1100×402×660</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Net Weight/Gross Weight (kg)</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74/-</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52.5/62.5</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Energy Efficiency </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sym typeface="+mn-ea"/>
                        </a:rPr>
                        <a:t>under High Temperature</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10.94-5.12</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rPr>
                        <a:t>11.0~5.2</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523" marR="9523" marT="952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r>
              <a:tr h="7747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Setting Water Temperature</a:t>
                      </a: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sym typeface="+mn-ea"/>
                        </a:rPr>
                        <a:t> (℃)</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Cooling: 8</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35</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Heating: 15</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35</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Cooling: </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10</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40</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mn-ea"/>
                        </a:rPr>
                        <a:t>Heating: </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15~40</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r>
              <a:tr h="4476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sym typeface="+mn-ea"/>
                        </a:rPr>
                        <a:t>Operating Ambient Temperature Range (℃)</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-5~43</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-15~45</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7"/>
                    </a:solidFill>
                  </a:tcPr>
                </a:tc>
              </a:tr>
              <a:tr h="1092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Function</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Heating, Cooling, </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mn-ea"/>
                        </a:rPr>
                        <a:t>Auto</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timer, Silence mode, </a:t>
                      </a:r>
                      <a:r>
                        <a:rPr kumimoji="0" lang="en-US" altLang="zh-CN" sz="1600" b="0" i="0" u="none" strike="noStrike" cap="none" normalizeH="0" baseline="0" dirty="0" err="1" smtClean="0">
                          <a:ln>
                            <a:noFill/>
                          </a:ln>
                          <a:solidFill>
                            <a:schemeClr val="tx1"/>
                          </a:solidFill>
                          <a:effectLst/>
                          <a:latin typeface="微软雅黑" panose="020B0503020204020204" pitchFamily="34" charset="-122"/>
                          <a:ea typeface="微软雅黑" panose="020B0503020204020204" pitchFamily="34" charset="-122"/>
                          <a:sym typeface="+mn-ea"/>
                        </a:rPr>
                        <a:t>WiFi</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mn-ea"/>
                        </a:rPr>
                        <a:t> (isolated module)</a:t>
                      </a:r>
                      <a:endParaRPr kumimoji="0" lang="en-US"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mn-ea"/>
                        </a:rPr>
                        <a:t>Heating, Cooling, Auto, Timer, Energy saving mode,  </a:t>
                      </a:r>
                      <a:r>
                        <a:rPr kumimoji="0" lang="en-US" altLang="zh-CN" sz="1600" b="0" i="0" u="none" strike="noStrike" cap="none" normalizeH="0" baseline="0" dirty="0" err="1" smtClean="0">
                          <a:ln>
                            <a:noFill/>
                          </a:ln>
                          <a:solidFill>
                            <a:schemeClr val="tx1"/>
                          </a:solidFill>
                          <a:effectLst/>
                          <a:latin typeface="微软雅黑" panose="020B0503020204020204" pitchFamily="34" charset="-122"/>
                          <a:ea typeface="微软雅黑" panose="020B0503020204020204" pitchFamily="34" charset="-122"/>
                          <a:sym typeface="+mn-ea"/>
                        </a:rPr>
                        <a:t>WiFi</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mn-ea"/>
                        </a:rPr>
                        <a:t> (integrated in the controller)</a:t>
                      </a:r>
                      <a:endParaRPr kumimoji="0" lang="en-US"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mn-ea"/>
                      </a:endParaRPr>
                    </a:p>
                  </a:txBody>
                  <a:tcPr marL="91427" marR="9142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6EE"/>
                    </a:solidFill>
                  </a:tcPr>
                </a:tc>
              </a:tr>
            </a:tbl>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文本框 8"/>
          <p:cNvSpPr txBox="1"/>
          <p:nvPr/>
        </p:nvSpPr>
        <p:spPr>
          <a:xfrm>
            <a:off x="598488" y="1192213"/>
            <a:ext cx="11152187" cy="1014412"/>
          </a:xfrm>
          <a:prstGeom prst="rect">
            <a:avLst/>
          </a:prstGeom>
          <a:noFill/>
          <a:ln w="9525">
            <a:noFill/>
          </a:ln>
        </p:spPr>
        <p:txBody>
          <a:bodyPr>
            <a:spAutoFit/>
          </a:bodyPr>
          <a:p>
            <a:pPr eaLnBrk="0" hangingPunct="0">
              <a:lnSpc>
                <a:spcPct val="150000"/>
              </a:lnSpc>
            </a:pPr>
            <a:r>
              <a:rPr lang="en-US" altLang="zh-CN" sz="2000" b="1" dirty="0">
                <a:solidFill>
                  <a:srgbClr val="152E52"/>
                </a:solidFill>
                <a:latin typeface="微软雅黑" panose="020B0503020204020204" pitchFamily="34" charset="-122"/>
                <a:sym typeface="微软雅黑" panose="020B0503020204020204" pitchFamily="34" charset="-122"/>
              </a:rPr>
              <a:t>Swimming</a:t>
            </a:r>
            <a:r>
              <a:rPr lang="en-US" altLang="zh-CN" sz="2000" dirty="0">
                <a:solidFill>
                  <a:srgbClr val="152E52"/>
                </a:solidFill>
                <a:latin typeface="微软雅黑" panose="020B0503020204020204" pitchFamily="34" charset="-122"/>
                <a:sym typeface="微软雅黑" panose="020B0503020204020204" pitchFamily="34" charset="-122"/>
              </a:rPr>
              <a:t> </a:t>
            </a:r>
            <a:r>
              <a:rPr lang="en-US" altLang="zh-CN" sz="2000" b="1" dirty="0">
                <a:solidFill>
                  <a:srgbClr val="152E52"/>
                </a:solidFill>
                <a:latin typeface="微软雅黑" panose="020B0503020204020204" pitchFamily="34" charset="-122"/>
                <a:sym typeface="微软雅黑" panose="020B0503020204020204" pitchFamily="34" charset="-122"/>
              </a:rPr>
              <a:t>pool volume</a:t>
            </a:r>
            <a:r>
              <a:rPr lang="en-US" altLang="zh-CN" sz="2000" dirty="0">
                <a:solidFill>
                  <a:srgbClr val="152E52"/>
                </a:solidFill>
                <a:latin typeface="微软雅黑" panose="020B0503020204020204" pitchFamily="34" charset="-122"/>
                <a:sym typeface="微软雅黑" panose="020B0503020204020204" pitchFamily="34" charset="-122"/>
              </a:rPr>
              <a:t> and </a:t>
            </a:r>
            <a:r>
              <a:rPr lang="en-US" altLang="zh-CN" sz="2000" b="1" dirty="0">
                <a:solidFill>
                  <a:srgbClr val="152E52"/>
                </a:solidFill>
                <a:latin typeface="微软雅黑" panose="020B0503020204020204" pitchFamily="34" charset="-122"/>
                <a:sym typeface="微软雅黑" panose="020B0503020204020204" pitchFamily="34" charset="-122"/>
              </a:rPr>
              <a:t>operating ambient temperature </a:t>
            </a:r>
            <a:r>
              <a:rPr lang="en-US" altLang="zh-CN" sz="2000" dirty="0">
                <a:solidFill>
                  <a:srgbClr val="152E52"/>
                </a:solidFill>
                <a:latin typeface="微软雅黑" panose="020B0503020204020204" pitchFamily="34" charset="-122"/>
                <a:sym typeface="微软雅黑" panose="020B0503020204020204" pitchFamily="34" charset="-122"/>
              </a:rPr>
              <a:t>should be taken into account for the product selection.</a:t>
            </a:r>
            <a:endParaRPr lang="en-US" altLang="zh-CN" sz="2000" dirty="0">
              <a:solidFill>
                <a:srgbClr val="152E52"/>
              </a:solidFill>
              <a:latin typeface="微软雅黑" panose="020B0503020204020204" pitchFamily="34" charset="-122"/>
              <a:sym typeface="微软雅黑" panose="020B0503020204020204" pitchFamily="34" charset="-122"/>
            </a:endParaRPr>
          </a:p>
        </p:txBody>
      </p:sp>
      <p:sp>
        <p:nvSpPr>
          <p:cNvPr id="33795" name="文本框 12"/>
          <p:cNvSpPr txBox="1"/>
          <p:nvPr/>
        </p:nvSpPr>
        <p:spPr>
          <a:xfrm>
            <a:off x="-365125" y="623888"/>
            <a:ext cx="2735263" cy="368300"/>
          </a:xfrm>
          <a:prstGeom prst="rect">
            <a:avLst/>
          </a:prstGeom>
          <a:noFill/>
          <a:ln w="9525">
            <a:noFill/>
          </a:ln>
        </p:spPr>
        <p:txBody>
          <a:bodyPr>
            <a:spAutoFit/>
          </a:bodyPr>
          <a:p>
            <a:pPr algn="ctr" eaLnBrk="0" hangingPunct="0"/>
            <a:r>
              <a:rPr lang="en-US" altLang="zh-CN" b="1" dirty="0">
                <a:solidFill>
                  <a:srgbClr val="152E52"/>
                </a:solidFill>
                <a:latin typeface="微软雅黑" panose="020B0503020204020204" pitchFamily="34" charset="-122"/>
              </a:rPr>
              <a:t>Model Selection</a:t>
            </a:r>
            <a:endParaRPr lang="en-US" altLang="zh-CN" b="1" dirty="0">
              <a:solidFill>
                <a:srgbClr val="152E52"/>
              </a:solidFill>
              <a:latin typeface="微软雅黑" panose="020B0503020204020204" pitchFamily="34" charset="-122"/>
            </a:endParaRPr>
          </a:p>
        </p:txBody>
      </p:sp>
      <p:sp>
        <p:nvSpPr>
          <p:cNvPr id="33796" name="文本框 11"/>
          <p:cNvSpPr txBox="1"/>
          <p:nvPr/>
        </p:nvSpPr>
        <p:spPr>
          <a:xfrm>
            <a:off x="2263775" y="196850"/>
            <a:ext cx="8915400"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04 Product Selection</a:t>
            </a:r>
            <a:endParaRPr lang="en-US" altLang="zh-CN" sz="3600" b="1" dirty="0">
              <a:solidFill>
                <a:srgbClr val="152E52"/>
              </a:solidFill>
              <a:latin typeface="微软雅黑" panose="020B0503020204020204" pitchFamily="34" charset="-122"/>
            </a:endParaRPr>
          </a:p>
        </p:txBody>
      </p:sp>
      <p:graphicFrame>
        <p:nvGraphicFramePr>
          <p:cNvPr id="2" name="表格 1"/>
          <p:cNvGraphicFramePr>
            <a:graphicFrameLocks noGrp="1"/>
          </p:cNvGraphicFramePr>
          <p:nvPr/>
        </p:nvGraphicFramePr>
        <p:xfrm>
          <a:off x="1003300" y="2311400"/>
          <a:ext cx="9896476" cy="2057400"/>
        </p:xfrm>
        <a:graphic>
          <a:graphicData uri="http://schemas.openxmlformats.org/drawingml/2006/table">
            <a:tbl>
              <a:tblPr/>
              <a:tblGrid>
                <a:gridCol w="2474911"/>
                <a:gridCol w="2473644"/>
                <a:gridCol w="2474911"/>
                <a:gridCol w="2473010"/>
              </a:tblGrid>
              <a:tr h="478226">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FFFFFF"/>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1B7D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600" b="1" dirty="0" smtClean="0">
                          <a:solidFill>
                            <a:schemeClr val="bg1"/>
                          </a:solidFill>
                          <a:latin typeface="微软雅黑" panose="020B0503020204020204" pitchFamily="34" charset="-122"/>
                          <a:cs typeface="微软雅黑" panose="020B0503020204020204" pitchFamily="34" charset="-122"/>
                          <a:sym typeface="+mn-ea"/>
                        </a:rPr>
                        <a:t>Swimming</a:t>
                      </a:r>
                      <a:r>
                        <a:rPr lang="en-US" altLang="zh-CN" sz="1600" dirty="0" smtClean="0">
                          <a:solidFill>
                            <a:schemeClr val="bg1"/>
                          </a:solidFill>
                          <a:latin typeface="微软雅黑" panose="020B0503020204020204" pitchFamily="34" charset="-122"/>
                          <a:cs typeface="微软雅黑" panose="020B0503020204020204" pitchFamily="34" charset="-122"/>
                          <a:sym typeface="+mn-ea"/>
                        </a:rPr>
                        <a:t> </a:t>
                      </a:r>
                      <a:r>
                        <a:rPr lang="en-US" altLang="zh-CN" sz="1600" b="1" dirty="0" smtClean="0">
                          <a:solidFill>
                            <a:schemeClr val="bg1"/>
                          </a:solidFill>
                          <a:latin typeface="微软雅黑" panose="020B0503020204020204" pitchFamily="34" charset="-122"/>
                          <a:cs typeface="微软雅黑" panose="020B0503020204020204" pitchFamily="34" charset="-122"/>
                          <a:sym typeface="+mn-ea"/>
                        </a:rPr>
                        <a:t>Pool Volume (m³)</a:t>
                      </a:r>
                      <a:endParaRPr kumimoji="0" lang="en-US" altLang="zh-CN"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1B7D0"/>
                    </a:solidFill>
                  </a:tcPr>
                </a:tc>
                <a:tc hMerge="1">
                  <a:tcPr/>
                </a:tc>
                <a:tc hMerge="1">
                  <a:tcPr/>
                </a:tc>
              </a:tr>
              <a:tr h="80462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rPr>
                        <a:t>Model</a:t>
                      </a:r>
                      <a:endParaRPr kumimoji="0" lang="en-US" altLang="zh-CN" sz="1600" b="0"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Ambient Temperature</a:t>
                      </a:r>
                      <a:endPar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≥25℃</a:t>
                      </a:r>
                      <a:endParaRPr kumimoji="0" lang="en-US"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600" smtClean="0">
                          <a:ln>
                            <a:noFill/>
                          </a:ln>
                          <a:solidFill>
                            <a:srgbClr val="000000"/>
                          </a:solidFill>
                          <a:effectLst/>
                          <a:latin typeface="Arial" panose="020B0604020202020204" pitchFamily="34" charset="0"/>
                          <a:ea typeface="微软雅黑" panose="020B0503020204020204" pitchFamily="34" charset="-122"/>
                          <a:sym typeface="+mn-ea"/>
                        </a:rPr>
                        <a:t>Ambient Temperature</a:t>
                      </a:r>
                      <a:endParaRPr lang="en-US" altLang="zh-CN" sz="1600" smtClean="0">
                        <a:ln>
                          <a:noFill/>
                        </a:ln>
                        <a:solidFill>
                          <a:srgbClr val="000000"/>
                        </a:solidFill>
                        <a:effectLst/>
                        <a:latin typeface="Arial" panose="020B0604020202020204" pitchFamily="34" charset="0"/>
                        <a:ea typeface="微软雅黑" panose="020B0503020204020204" pitchFamily="3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rPr>
                        <a:t>15~24℃</a:t>
                      </a:r>
                      <a:endParaRPr kumimoji="0" lang="en-US" altLang="zh-CN" sz="1600" b="0"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E6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600" smtClean="0">
                          <a:ln>
                            <a:noFill/>
                          </a:ln>
                          <a:solidFill>
                            <a:srgbClr val="000000"/>
                          </a:solidFill>
                          <a:effectLst/>
                          <a:latin typeface="Arial" panose="020B0604020202020204" pitchFamily="34" charset="0"/>
                          <a:ea typeface="微软雅黑" panose="020B0503020204020204" pitchFamily="34" charset="-122"/>
                          <a:sym typeface="+mn-ea"/>
                        </a:rPr>
                        <a:t>Ambient Temperature</a:t>
                      </a:r>
                      <a:endParaRPr lang="en-US" altLang="zh-CN" sz="1600" smtClean="0">
                        <a:ln>
                          <a:noFill/>
                        </a:ln>
                        <a:solidFill>
                          <a:srgbClr val="000000"/>
                        </a:solidFill>
                        <a:effectLst/>
                        <a:latin typeface="Arial" panose="020B0604020202020204" pitchFamily="34" charset="0"/>
                        <a:ea typeface="微软雅黑" panose="020B0503020204020204" pitchFamily="3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rPr>
                        <a:t>-15~15℃</a:t>
                      </a:r>
                      <a:endParaRPr kumimoji="0" lang="en-US" altLang="zh-CN" sz="1600" b="0" i="0" u="none" strike="noStrike" cap="none" normalizeH="0" baseline="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E6EE"/>
                    </a:solidFill>
                  </a:tcPr>
                </a:tc>
              </a:tr>
              <a:tr h="3872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GRS-CP11Pd/</a:t>
                      </a:r>
                      <a:r>
                        <a:rPr kumimoji="0" lang="en-US" altLang="zh-CN" sz="1600" b="0" i="0" u="none" strike="noStrike" cap="none" normalizeH="0" baseline="0" dirty="0" err="1" smtClean="0">
                          <a:ln>
                            <a:noFill/>
                          </a:ln>
                          <a:solidFill>
                            <a:srgbClr val="000000"/>
                          </a:solidFill>
                          <a:effectLst/>
                          <a:latin typeface="Arial" panose="020B0604020202020204" pitchFamily="34" charset="0"/>
                          <a:ea typeface="微软雅黑" panose="020B0503020204020204" pitchFamily="34" charset="-122"/>
                        </a:rPr>
                        <a:t>NhA</a:t>
                      </a: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-S</a:t>
                      </a:r>
                      <a:endPar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40~75</a:t>
                      </a:r>
                      <a:endPar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15~40</a:t>
                      </a:r>
                      <a:endPar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a:t>
                      </a: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15</a:t>
                      </a:r>
                      <a:endPar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3F7"/>
                    </a:solidFill>
                  </a:tcPr>
                </a:tc>
              </a:tr>
              <a:tr h="387275">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GRS-CP18Pd/</a:t>
                      </a:r>
                      <a:r>
                        <a:rPr kumimoji="0" lang="en-US" altLang="zh-CN" sz="1600" b="0" i="0" u="none" strike="noStrike" cap="none" normalizeH="0" baseline="0" dirty="0" err="1" smtClean="0">
                          <a:ln>
                            <a:noFill/>
                          </a:ln>
                          <a:solidFill>
                            <a:srgbClr val="000000"/>
                          </a:solidFill>
                          <a:effectLst/>
                          <a:latin typeface="Arial" panose="020B0604020202020204" pitchFamily="34" charset="0"/>
                          <a:ea typeface="微软雅黑" panose="020B0503020204020204" pitchFamily="34" charset="-122"/>
                        </a:rPr>
                        <a:t>NhA</a:t>
                      </a: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-S</a:t>
                      </a:r>
                      <a:endPar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55~95</a:t>
                      </a:r>
                      <a:endPar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20~55</a:t>
                      </a:r>
                      <a:endPar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a:t>
                      </a:r>
                      <a:r>
                        <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rPr>
                        <a:t>20</a:t>
                      </a:r>
                      <a:endParaRPr kumimoji="0" lang="en-US" altLang="zh-CN" sz="1600" b="0" i="0" u="none" strike="noStrike" cap="none" normalizeH="0" baseline="0" dirty="0" smtClean="0">
                        <a:ln>
                          <a:noFill/>
                        </a:ln>
                        <a:solidFill>
                          <a:srgbClr val="000000"/>
                        </a:solidFill>
                        <a:effectLst/>
                        <a:latin typeface="Arial" panose="020B0604020202020204" pitchFamily="34" charset="0"/>
                        <a:ea typeface="微软雅黑" panose="020B0503020204020204" pitchFamily="34" charset="-122"/>
                      </a:endParaRPr>
                    </a:p>
                  </a:txBody>
                  <a:tcPr marL="91430" marR="91430" marT="45706" marB="4570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F3F7"/>
                    </a:solidFill>
                  </a:tcPr>
                </a:tc>
              </a:tr>
            </a:tbl>
          </a:graphicData>
        </a:graphic>
      </p:graphicFrame>
      <p:sp>
        <p:nvSpPr>
          <p:cNvPr id="33822" name="TextBox 2"/>
          <p:cNvSpPr txBox="1"/>
          <p:nvPr/>
        </p:nvSpPr>
        <p:spPr>
          <a:xfrm>
            <a:off x="1003300" y="4498975"/>
            <a:ext cx="9998075" cy="2306955"/>
          </a:xfrm>
          <a:prstGeom prst="rect">
            <a:avLst/>
          </a:prstGeom>
          <a:noFill/>
          <a:ln w="9525">
            <a:noFill/>
          </a:ln>
        </p:spPr>
        <p:txBody>
          <a:bodyPr>
            <a:spAutoFit/>
          </a:bodyPr>
          <a:p>
            <a:r>
              <a:rPr lang="en-US" altLang="zh-CN" dirty="0">
                <a:solidFill>
                  <a:srgbClr val="152E52"/>
                </a:solidFill>
                <a:latin typeface="Arial" panose="020B0604020202020204" pitchFamily="34" charset="0"/>
              </a:rPr>
              <a:t>Note</a:t>
            </a:r>
            <a:r>
              <a:rPr lang="zh-CN" altLang="en-US" dirty="0">
                <a:solidFill>
                  <a:srgbClr val="152E52"/>
                </a:solidFill>
                <a:latin typeface="Arial" panose="020B0604020202020204" pitchFamily="34" charset="0"/>
              </a:rPr>
              <a:t>：</a:t>
            </a:r>
            <a:endParaRPr lang="en-US" altLang="zh-CN" dirty="0">
              <a:solidFill>
                <a:srgbClr val="152E52"/>
              </a:solidFill>
              <a:latin typeface="Arial" panose="020B0604020202020204" pitchFamily="34" charset="0"/>
            </a:endParaRPr>
          </a:p>
          <a:p>
            <a:r>
              <a:rPr lang="en-US" altLang="zh-CN" dirty="0">
                <a:solidFill>
                  <a:srgbClr val="152E52"/>
                </a:solidFill>
                <a:latin typeface="Arial" panose="020B0604020202020204" pitchFamily="34" charset="0"/>
              </a:rPr>
              <a:t>1. The recommended maximum pool volume is based on the ideal heating condition that the pool is well shaded; the filtration system runs for 15h per day, water temperature is maintained at 26</a:t>
            </a:r>
            <a:r>
              <a:rPr lang="zh-CN" altLang="zh-CN" dirty="0">
                <a:solidFill>
                  <a:srgbClr val="152E52"/>
                </a:solidFill>
                <a:latin typeface="Arial" panose="020B0604020202020204" pitchFamily="34" charset="0"/>
              </a:rPr>
              <a:t>℃</a:t>
            </a:r>
            <a:r>
              <a:rPr lang="en-US" altLang="zh-CN" dirty="0">
                <a:solidFill>
                  <a:srgbClr val="152E52"/>
                </a:solidFill>
                <a:latin typeface="Arial" panose="020B0604020202020204" pitchFamily="34" charset="0"/>
              </a:rPr>
              <a:t>,and ambient temperature </a:t>
            </a:r>
            <a:r>
              <a:rPr lang="zh-CN" altLang="zh-CN" dirty="0">
                <a:solidFill>
                  <a:srgbClr val="152E52"/>
                </a:solidFill>
                <a:latin typeface="Arial" panose="020B0604020202020204" pitchFamily="34" charset="0"/>
              </a:rPr>
              <a:t>≥</a:t>
            </a:r>
            <a:r>
              <a:rPr lang="en-US" altLang="zh-CN" dirty="0">
                <a:solidFill>
                  <a:srgbClr val="152E52"/>
                </a:solidFill>
                <a:latin typeface="Arial" panose="020B0604020202020204" pitchFamily="34" charset="0"/>
              </a:rPr>
              <a:t>28</a:t>
            </a:r>
            <a:r>
              <a:rPr lang="zh-CN" altLang="zh-CN" dirty="0">
                <a:solidFill>
                  <a:srgbClr val="152E52"/>
                </a:solidFill>
                <a:latin typeface="Arial" panose="020B0604020202020204" pitchFamily="34" charset="0"/>
              </a:rPr>
              <a:t>℃</a:t>
            </a:r>
            <a:r>
              <a:rPr lang="en-US" altLang="zh-CN" dirty="0">
                <a:solidFill>
                  <a:srgbClr val="152E52"/>
                </a:solidFill>
                <a:latin typeface="Arial" panose="020B0604020202020204" pitchFamily="34" charset="0"/>
              </a:rPr>
              <a:t>.</a:t>
            </a:r>
            <a:endParaRPr lang="en-US" altLang="zh-CN" dirty="0">
              <a:solidFill>
                <a:srgbClr val="152E52"/>
              </a:solidFill>
              <a:latin typeface="Arial" panose="020B0604020202020204" pitchFamily="34" charset="0"/>
            </a:endParaRPr>
          </a:p>
          <a:p>
            <a:r>
              <a:rPr lang="en-US" altLang="zh-CN" dirty="0">
                <a:solidFill>
                  <a:srgbClr val="152E52"/>
                </a:solidFill>
                <a:latin typeface="Arial" panose="020B0604020202020204" pitchFamily="34" charset="0"/>
              </a:rPr>
              <a:t>2. The model selection should be comprehensively evaluated according to water refill temperature, wind speed on the surface of the swimming pool, ambient temperature, etc. If the ambient temperature is below 15</a:t>
            </a:r>
            <a:r>
              <a:rPr lang="zh-CN" altLang="zh-CN" dirty="0">
                <a:solidFill>
                  <a:srgbClr val="152E52"/>
                </a:solidFill>
                <a:latin typeface="Arial" panose="020B0604020202020204" pitchFamily="34" charset="0"/>
              </a:rPr>
              <a:t>℃</a:t>
            </a:r>
            <a:r>
              <a:rPr lang="en-US" altLang="zh-CN" dirty="0">
                <a:solidFill>
                  <a:srgbClr val="152E52"/>
                </a:solidFill>
                <a:latin typeface="Arial" panose="020B0604020202020204" pitchFamily="34" charset="0"/>
              </a:rPr>
              <a:t>, it is suggested to add the secondary heat source for auxiliary heating to improve the comfort.</a:t>
            </a:r>
            <a:endParaRPr lang="en-US" altLang="zh-CN" dirty="0">
              <a:solidFill>
                <a:srgbClr val="152E52"/>
              </a:solidFill>
              <a:latin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8"/>
          <p:cNvSpPr txBox="1"/>
          <p:nvPr/>
        </p:nvSpPr>
        <p:spPr>
          <a:xfrm>
            <a:off x="522288" y="1057275"/>
            <a:ext cx="6538912" cy="5092700"/>
          </a:xfrm>
          <a:prstGeom prst="rect">
            <a:avLst/>
          </a:prstGeom>
          <a:noFill/>
          <a:ln w="9525">
            <a:noFill/>
          </a:ln>
        </p:spPr>
        <p:txBody>
          <a:bodyPr>
            <a:spAutoFit/>
          </a:bodyPr>
          <a:p>
            <a:pPr algn="just" eaLnBrk="0" hangingPunct="0">
              <a:lnSpc>
                <a:spcPts val="2600"/>
              </a:lnSpc>
            </a:pPr>
            <a:r>
              <a:rPr lang="en-US" altLang="zh-CN" sz="2400" b="1" dirty="0">
                <a:solidFill>
                  <a:srgbClr val="152E52"/>
                </a:solidFill>
                <a:latin typeface="微软雅黑" panose="020B0503020204020204" pitchFamily="34" charset="-122"/>
              </a:rPr>
              <a:t>Installation Precautions:</a:t>
            </a:r>
            <a:endParaRPr lang="en-US" altLang="zh-CN" sz="2400" b="1" dirty="0">
              <a:solidFill>
                <a:srgbClr val="152E52"/>
              </a:solidFill>
              <a:latin typeface="微软雅黑" panose="020B0503020204020204" pitchFamily="34" charset="-122"/>
            </a:endParaRPr>
          </a:p>
          <a:p>
            <a:pPr marL="342900" indent="-342900" algn="just" eaLnBrk="0" hangingPunct="0">
              <a:lnSpc>
                <a:spcPts val="2600"/>
              </a:lnSpc>
              <a:buFont typeface="+mj-lt"/>
              <a:buAutoNum type="arabicPeriod"/>
            </a:pPr>
            <a:r>
              <a:rPr lang="en-US" altLang="zh-CN" dirty="0">
                <a:solidFill>
                  <a:srgbClr val="152E52"/>
                </a:solidFill>
                <a:latin typeface="微软雅黑" panose="020B0503020204020204" pitchFamily="34" charset="-122"/>
              </a:rPr>
              <a:t>Installation of the unit should comply with local safety regulations;</a:t>
            </a:r>
            <a:endParaRPr lang="en-US" altLang="zh-CN" dirty="0">
              <a:solidFill>
                <a:srgbClr val="152E52"/>
              </a:solidFill>
              <a:latin typeface="微软雅黑" panose="020B0503020204020204" pitchFamily="34" charset="-122"/>
            </a:endParaRPr>
          </a:p>
          <a:p>
            <a:pPr marL="342900" indent="-342900" algn="just" eaLnBrk="0" hangingPunct="0">
              <a:lnSpc>
                <a:spcPts val="2600"/>
              </a:lnSpc>
              <a:buClrTx/>
              <a:buSzTx/>
              <a:buFont typeface="+mj-lt"/>
              <a:buAutoNum type="arabicPeriod"/>
            </a:pPr>
            <a:r>
              <a:rPr lang="en-US" altLang="zh-CN" sz="1800" dirty="0">
                <a:solidFill>
                  <a:srgbClr val="152E52"/>
                </a:solidFill>
                <a:latin typeface="微软雅黑" panose="020B0503020204020204" pitchFamily="34" charset="-122"/>
              </a:rPr>
              <a:t>Installation and maintenance of the unit must be performed by professional personnel;</a:t>
            </a:r>
            <a:endParaRPr lang="en-US" altLang="zh-CN" sz="1800" dirty="0">
              <a:solidFill>
                <a:srgbClr val="152E52"/>
              </a:solidFill>
              <a:latin typeface="微软雅黑" panose="020B0503020204020204" pitchFamily="34" charset="-122"/>
            </a:endParaRPr>
          </a:p>
          <a:p>
            <a:pPr marL="342900" indent="-342900" algn="just" eaLnBrk="0" hangingPunct="0">
              <a:lnSpc>
                <a:spcPts val="2600"/>
              </a:lnSpc>
              <a:buClrTx/>
              <a:buSzTx/>
              <a:buFont typeface="+mj-lt"/>
              <a:buAutoNum type="arabicPeriod"/>
            </a:pPr>
            <a:r>
              <a:rPr lang="en-US" altLang="zh-CN" sz="1800" dirty="0">
                <a:solidFill>
                  <a:srgbClr val="152E52"/>
                </a:solidFill>
                <a:latin typeface="微软雅黑" panose="020B0503020204020204" pitchFamily="34" charset="-122"/>
              </a:rPr>
              <a:t>The unit needs a specialized circuit power supply and all-pole disconnect switch;</a:t>
            </a:r>
            <a:endParaRPr lang="en-US" altLang="zh-CN" sz="1800" dirty="0">
              <a:solidFill>
                <a:srgbClr val="152E52"/>
              </a:solidFill>
              <a:latin typeface="微软雅黑" panose="020B0503020204020204" pitchFamily="34" charset="-122"/>
            </a:endParaRPr>
          </a:p>
          <a:p>
            <a:pPr marL="342900" indent="-342900" algn="just" eaLnBrk="0" hangingPunct="0">
              <a:lnSpc>
                <a:spcPts val="2600"/>
              </a:lnSpc>
              <a:buClrTx/>
              <a:buSzTx/>
              <a:buFont typeface="+mj-lt"/>
              <a:buAutoNum type="arabicPeriod"/>
            </a:pPr>
            <a:r>
              <a:rPr lang="en-US" altLang="zh-CN" sz="1800" dirty="0">
                <a:solidFill>
                  <a:srgbClr val="152E52"/>
                </a:solidFill>
                <a:latin typeface="微软雅黑" panose="020B0503020204020204" pitchFamily="34" charset="-122"/>
              </a:rPr>
              <a:t>Please keep the unit away from combustible source;</a:t>
            </a:r>
            <a:endParaRPr lang="en-US" altLang="zh-CN" sz="1800" dirty="0">
              <a:solidFill>
                <a:srgbClr val="152E52"/>
              </a:solidFill>
              <a:latin typeface="微软雅黑" panose="020B0503020204020204" pitchFamily="34" charset="-122"/>
            </a:endParaRPr>
          </a:p>
          <a:p>
            <a:pPr marL="342900" indent="-342900" algn="just" eaLnBrk="0" hangingPunct="0">
              <a:lnSpc>
                <a:spcPts val="2600"/>
              </a:lnSpc>
              <a:buClrTx/>
              <a:buSzTx/>
              <a:buFont typeface="+mj-lt"/>
              <a:buAutoNum type="arabicPeriod"/>
            </a:pPr>
            <a:r>
              <a:rPr lang="en-US" altLang="zh-CN" sz="1800" dirty="0">
                <a:solidFill>
                  <a:srgbClr val="152E52"/>
                </a:solidFill>
                <a:latin typeface="微软雅黑" panose="020B0503020204020204" pitchFamily="34" charset="-122"/>
              </a:rPr>
              <a:t>Please provid the unit with reliable ground connection;</a:t>
            </a:r>
            <a:endParaRPr lang="en-US" altLang="zh-CN" sz="1800" dirty="0">
              <a:solidFill>
                <a:srgbClr val="152E52"/>
              </a:solidFill>
              <a:latin typeface="微软雅黑" panose="020B0503020204020204" pitchFamily="34" charset="-122"/>
            </a:endParaRPr>
          </a:p>
          <a:p>
            <a:pPr marL="342900" indent="-342900" algn="just" eaLnBrk="0" hangingPunct="0">
              <a:lnSpc>
                <a:spcPts val="2600"/>
              </a:lnSpc>
              <a:buClrTx/>
              <a:buSzTx/>
              <a:buFont typeface="+mj-lt"/>
              <a:buAutoNum type="arabicPeriod"/>
            </a:pPr>
            <a:r>
              <a:rPr lang="en-US" altLang="zh-CN" sz="1800" dirty="0">
                <a:solidFill>
                  <a:srgbClr val="152E52"/>
                </a:solidFill>
                <a:latin typeface="微软雅黑" panose="020B0503020204020204" pitchFamily="34" charset="-122"/>
              </a:rPr>
              <a:t>The unit should be installed horizontally;</a:t>
            </a:r>
            <a:endParaRPr lang="en-US" altLang="zh-CN" sz="1800" dirty="0">
              <a:solidFill>
                <a:srgbClr val="152E52"/>
              </a:solidFill>
              <a:latin typeface="微软雅黑" panose="020B0503020204020204" pitchFamily="34" charset="-122"/>
            </a:endParaRPr>
          </a:p>
          <a:p>
            <a:pPr marL="342900" indent="-342900" algn="just" eaLnBrk="0" hangingPunct="0">
              <a:lnSpc>
                <a:spcPts val="2600"/>
              </a:lnSpc>
              <a:buClrTx/>
              <a:buSzTx/>
              <a:buFont typeface="+mj-lt"/>
              <a:buAutoNum type="arabicPeriod"/>
            </a:pPr>
            <a:r>
              <a:rPr lang="en-US" altLang="zh-CN" sz="1800" dirty="0">
                <a:solidFill>
                  <a:srgbClr val="152E52"/>
                </a:solidFill>
                <a:latin typeface="微软雅黑" panose="020B0503020204020204" pitchFamily="34" charset="-122"/>
              </a:rPr>
              <a:t>Please choose a suitable installation place where there is no possibility that the unit will be buried by snow , or damaged by garbage and oil mist ;</a:t>
            </a:r>
            <a:endParaRPr lang="en-US" altLang="zh-CN" sz="1800" dirty="0">
              <a:solidFill>
                <a:srgbClr val="152E52"/>
              </a:solidFill>
              <a:latin typeface="微软雅黑" panose="020B0503020204020204" pitchFamily="34" charset="-122"/>
            </a:endParaRPr>
          </a:p>
          <a:p>
            <a:pPr marL="342900" indent="-342900" algn="just" eaLnBrk="0" hangingPunct="0">
              <a:lnSpc>
                <a:spcPts val="2600"/>
              </a:lnSpc>
              <a:buClrTx/>
              <a:buSzTx/>
              <a:buFont typeface="+mj-lt"/>
              <a:buAutoNum type="arabicPeriod"/>
            </a:pPr>
            <a:r>
              <a:rPr lang="en-US" altLang="zh-CN" sz="1800" dirty="0">
                <a:solidFill>
                  <a:srgbClr val="152E52"/>
                </a:solidFill>
                <a:latin typeface="微软雅黑" panose="020B0503020204020204" pitchFamily="34" charset="-122"/>
              </a:rPr>
              <a:t>Please Keep the air outlet side of the unit away from strong wind.</a:t>
            </a:r>
            <a:endParaRPr lang="en-US" altLang="zh-CN" sz="1800" dirty="0">
              <a:solidFill>
                <a:srgbClr val="152E52"/>
              </a:solidFill>
              <a:latin typeface="微软雅黑" panose="020B0503020204020204" pitchFamily="34" charset="-122"/>
            </a:endParaRPr>
          </a:p>
        </p:txBody>
      </p:sp>
      <p:sp>
        <p:nvSpPr>
          <p:cNvPr id="34819" name="文本框 12"/>
          <p:cNvSpPr txBox="1"/>
          <p:nvPr/>
        </p:nvSpPr>
        <p:spPr>
          <a:xfrm>
            <a:off x="3175" y="660400"/>
            <a:ext cx="2066925" cy="276225"/>
          </a:xfrm>
          <a:prstGeom prst="rect">
            <a:avLst/>
          </a:prstGeom>
          <a:noFill/>
          <a:ln w="9525">
            <a:noFill/>
          </a:ln>
        </p:spPr>
        <p:txBody>
          <a:bodyPr>
            <a:spAutoFit/>
          </a:bodyPr>
          <a:p>
            <a:r>
              <a:rPr lang="en-US" altLang="zh-CN" sz="1200" b="1" dirty="0">
                <a:solidFill>
                  <a:srgbClr val="152E52"/>
                </a:solidFill>
                <a:latin typeface="微软雅黑" panose="020B0503020204020204" pitchFamily="34" charset="-122"/>
                <a:sym typeface="微软雅黑" panose="020B0503020204020204" pitchFamily="34" charset="-122"/>
              </a:rPr>
              <a:t>Installation Precautions</a:t>
            </a:r>
            <a:endParaRPr lang="en-US" altLang="zh-CN" sz="1200" b="1" dirty="0">
              <a:solidFill>
                <a:srgbClr val="152E52"/>
              </a:solidFill>
              <a:latin typeface="微软雅黑" panose="020B0503020204020204" pitchFamily="34" charset="-122"/>
              <a:sym typeface="微软雅黑" panose="020B0503020204020204" pitchFamily="34" charset="-122"/>
            </a:endParaRPr>
          </a:p>
        </p:txBody>
      </p:sp>
      <p:sp>
        <p:nvSpPr>
          <p:cNvPr id="34820" name="文本框 11"/>
          <p:cNvSpPr txBox="1"/>
          <p:nvPr/>
        </p:nvSpPr>
        <p:spPr>
          <a:xfrm>
            <a:off x="2263775" y="196850"/>
            <a:ext cx="7753350" cy="1198880"/>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05 Installation &amp; Commissioning</a:t>
            </a:r>
            <a:endParaRPr lang="en-US" altLang="zh-CN" sz="3600" b="1" dirty="0">
              <a:solidFill>
                <a:srgbClr val="152E52"/>
              </a:solidFill>
              <a:latin typeface="微软雅黑" panose="020B0503020204020204" pitchFamily="34" charset="-122"/>
              <a:sym typeface="微软雅黑" panose="020B0503020204020204" pitchFamily="34" charset="-122"/>
            </a:endParaRPr>
          </a:p>
          <a:p>
            <a:endParaRPr lang="en-US" altLang="zh-CN" sz="3600" b="1" dirty="0">
              <a:solidFill>
                <a:srgbClr val="152E52"/>
              </a:solidFill>
              <a:latin typeface="微软雅黑" panose="020B0503020204020204" pitchFamily="34" charset="-122"/>
              <a:sym typeface="微软雅黑" panose="020B0503020204020204" pitchFamily="34" charset="-122"/>
            </a:endParaRPr>
          </a:p>
        </p:txBody>
      </p:sp>
      <p:grpSp>
        <p:nvGrpSpPr>
          <p:cNvPr id="3" name="组合 2"/>
          <p:cNvGrpSpPr/>
          <p:nvPr/>
        </p:nvGrpSpPr>
        <p:grpSpPr>
          <a:xfrm>
            <a:off x="7448550" y="1735455"/>
            <a:ext cx="4399280" cy="4271010"/>
            <a:chOff x="11730" y="2733"/>
            <a:chExt cx="6928" cy="6726"/>
          </a:xfrm>
        </p:grpSpPr>
        <p:pic>
          <p:nvPicPr>
            <p:cNvPr id="34821" name="图片 9"/>
            <p:cNvPicPr>
              <a:picLocks noChangeAspect="1"/>
            </p:cNvPicPr>
            <p:nvPr/>
          </p:nvPicPr>
          <p:blipFill>
            <a:blip r:embed="rId1"/>
            <a:stretch>
              <a:fillRect/>
            </a:stretch>
          </p:blipFill>
          <p:spPr>
            <a:xfrm>
              <a:off x="11730" y="2943"/>
              <a:ext cx="6928" cy="6517"/>
            </a:xfrm>
            <a:prstGeom prst="rect">
              <a:avLst/>
            </a:prstGeom>
            <a:noFill/>
            <a:ln w="9525">
              <a:noFill/>
            </a:ln>
          </p:spPr>
        </p:pic>
        <p:sp>
          <p:nvSpPr>
            <p:cNvPr id="2" name="文本框 1"/>
            <p:cNvSpPr txBox="1"/>
            <p:nvPr/>
          </p:nvSpPr>
          <p:spPr>
            <a:xfrm>
              <a:off x="16627" y="2733"/>
              <a:ext cx="1894" cy="580"/>
            </a:xfrm>
            <a:prstGeom prst="rect">
              <a:avLst/>
            </a:prstGeom>
            <a:noFill/>
          </p:spPr>
          <p:txBody>
            <a:bodyPr wrap="square" rtlCol="0">
              <a:spAutoFit/>
            </a:bodyPr>
            <a:p>
              <a:r>
                <a:rPr lang="en-US" altLang="zh-CN"/>
                <a:t>unit</a:t>
              </a:r>
              <a:r>
                <a:rPr lang="zh-CN" altLang="en-US"/>
                <a:t>：</a:t>
              </a:r>
              <a:r>
                <a:rPr lang="en-US" altLang="zh-CN"/>
                <a:t>mm</a:t>
              </a:r>
              <a:endParaRPr lang="en-US" altLang="zh-CN"/>
            </a:p>
          </p:txBody>
        </p:sp>
      </p:gr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框 8"/>
          <p:cNvSpPr txBox="1"/>
          <p:nvPr/>
        </p:nvSpPr>
        <p:spPr>
          <a:xfrm>
            <a:off x="3443288" y="1314450"/>
            <a:ext cx="4578350" cy="460375"/>
          </a:xfrm>
          <a:prstGeom prst="rect">
            <a:avLst/>
          </a:prstGeom>
          <a:noFill/>
          <a:ln w="9525">
            <a:noFill/>
          </a:ln>
        </p:spPr>
        <p:txBody>
          <a:bodyPr>
            <a:spAutoFit/>
          </a:bodyPr>
          <a:p>
            <a:r>
              <a:rPr lang="en-US" altLang="zh-CN" sz="2400" b="1" dirty="0">
                <a:latin typeface="微软雅黑" panose="020B0503020204020204" pitchFamily="34" charset="-122"/>
                <a:sym typeface="微软雅黑" panose="020B0503020204020204" pitchFamily="34" charset="-122"/>
              </a:rPr>
              <a:t>Water Quality Requirements</a:t>
            </a:r>
            <a:endParaRPr lang="en-US" altLang="zh-CN" sz="2400" b="1" dirty="0">
              <a:solidFill>
                <a:srgbClr val="404040"/>
              </a:solidFill>
              <a:latin typeface="微软雅黑" panose="020B0503020204020204" pitchFamily="34" charset="-122"/>
              <a:sym typeface="微软雅黑" panose="020B0503020204020204" pitchFamily="34" charset="-122"/>
            </a:endParaRPr>
          </a:p>
        </p:txBody>
      </p:sp>
      <p:sp>
        <p:nvSpPr>
          <p:cNvPr id="35843" name="文本框 12"/>
          <p:cNvSpPr txBox="1"/>
          <p:nvPr/>
        </p:nvSpPr>
        <p:spPr>
          <a:xfrm>
            <a:off x="0" y="606425"/>
            <a:ext cx="1973263" cy="398463"/>
          </a:xfrm>
          <a:prstGeom prst="rect">
            <a:avLst/>
          </a:prstGeom>
          <a:noFill/>
          <a:ln w="9525">
            <a:noFill/>
          </a:ln>
        </p:spPr>
        <p:txBody>
          <a:bodyPr>
            <a:spAutoFit/>
          </a:bodyPr>
          <a:p>
            <a:pPr algn="ctr" eaLnBrk="0" hangingPunct="0"/>
            <a:r>
              <a:rPr lang="en-US" altLang="zh-CN" sz="2000" b="1" dirty="0">
                <a:solidFill>
                  <a:srgbClr val="152E52"/>
                </a:solidFill>
                <a:latin typeface="微软雅黑" panose="020B0503020204020204" pitchFamily="34" charset="-122"/>
              </a:rPr>
              <a:t>Water Quality</a:t>
            </a:r>
            <a:endParaRPr lang="en-US" altLang="zh-CN" sz="2000" b="1" dirty="0">
              <a:solidFill>
                <a:srgbClr val="152E52"/>
              </a:solidFill>
              <a:latin typeface="微软雅黑" panose="020B0503020204020204" pitchFamily="34" charset="-122"/>
            </a:endParaRPr>
          </a:p>
        </p:txBody>
      </p:sp>
      <p:sp>
        <p:nvSpPr>
          <p:cNvPr id="34820" name="文本框 11"/>
          <p:cNvSpPr txBox="1"/>
          <p:nvPr/>
        </p:nvSpPr>
        <p:spPr>
          <a:xfrm>
            <a:off x="2263775" y="196850"/>
            <a:ext cx="7891780" cy="1198880"/>
          </a:xfrm>
          <a:prstGeom prst="rect">
            <a:avLst/>
          </a:prstGeom>
          <a:noFill/>
          <a:ln w="9525">
            <a:noFill/>
          </a:ln>
        </p:spPr>
        <p:txBody>
          <a:bodyPr>
            <a:spAutoFit/>
          </a:bodyPr>
          <a:lstStyle/>
          <a:p>
            <a:pPr marR="0" defTabSz="914400">
              <a:buClrTx/>
              <a:buSzTx/>
              <a:buFontTx/>
              <a:buNone/>
              <a:defRPr/>
            </a:pPr>
            <a:r>
              <a:rPr kumimoji="0" lang="en-US" altLang="zh-CN" sz="3600" b="1" kern="1200" cap="none" spc="0" normalizeH="0" baseline="0" noProof="1">
                <a:solidFill>
                  <a:srgbClr val="152E52"/>
                </a:solidFill>
                <a:latin typeface="微软雅黑" panose="020B0503020204020204" pitchFamily="34" charset="-122"/>
                <a:ea typeface="微软雅黑" panose="020B0503020204020204" pitchFamily="34" charset="-122"/>
                <a:cs typeface="+mn-cs"/>
                <a:sym typeface="+mn-ea"/>
              </a:rPr>
              <a:t>05 Installation &amp; Commissioning</a:t>
            </a:r>
            <a:endParaRPr kumimoji="0" lang="en-US" altLang="zh-CN" sz="3600" b="1" strike="dblStrike" kern="1200" cap="none" spc="0" normalizeH="0" baseline="0" noProof="1">
              <a:solidFill>
                <a:schemeClr val="accent1"/>
              </a:solidFill>
              <a:latin typeface="微软雅黑" panose="020B0503020204020204" pitchFamily="34" charset="-122"/>
              <a:ea typeface="微软雅黑" panose="020B0503020204020204" pitchFamily="34" charset="-122"/>
              <a:cs typeface="+mn-cs"/>
              <a:sym typeface="+mn-ea"/>
            </a:endParaRPr>
          </a:p>
          <a:p>
            <a:pPr marR="0" defTabSz="914400">
              <a:buClrTx/>
              <a:buSzTx/>
              <a:buFontTx/>
              <a:buNone/>
              <a:defRPr/>
            </a:pPr>
            <a:endParaRPr kumimoji="0" lang="en-US" altLang="zh-CN" sz="3600" b="1" kern="1200" cap="none" spc="0" normalizeH="0" baseline="0" noProof="1">
              <a:solidFill>
                <a:srgbClr val="152E52"/>
              </a:solidFill>
              <a:latin typeface="微软雅黑" panose="020B0503020204020204" pitchFamily="34" charset="-122"/>
              <a:ea typeface="微软雅黑" panose="020B0503020204020204" pitchFamily="34" charset="-122"/>
              <a:cs typeface="+mn-cs"/>
              <a:sym typeface="+mn-ea"/>
            </a:endParaRPr>
          </a:p>
        </p:txBody>
      </p:sp>
      <p:graphicFrame>
        <p:nvGraphicFramePr>
          <p:cNvPr id="3" name="表格 2"/>
          <p:cNvGraphicFramePr/>
          <p:nvPr/>
        </p:nvGraphicFramePr>
        <p:xfrm>
          <a:off x="442913" y="1878013"/>
          <a:ext cx="11306175" cy="4410075"/>
        </p:xfrm>
        <a:graphic>
          <a:graphicData uri="http://schemas.openxmlformats.org/drawingml/2006/table">
            <a:tbl>
              <a:tblPr firstRow="1" bandRow="1">
                <a:tableStyleId>{00A15C55-8517-42AA-B614-E9B94910E393}</a:tableStyleId>
              </a:tblPr>
              <a:tblGrid>
                <a:gridCol w="3058795"/>
                <a:gridCol w="3046730"/>
                <a:gridCol w="1711960"/>
                <a:gridCol w="3488690"/>
              </a:tblGrid>
              <a:tr h="501650">
                <a:tc>
                  <a:txBody>
                    <a:bodyPr/>
                    <a:lstStyle/>
                    <a:p>
                      <a:pPr indent="0" algn="ctr">
                        <a:buNone/>
                      </a:pPr>
                      <a:r>
                        <a:rPr lang="en-US" altLang="zh-CN" sz="1600">
                          <a:latin typeface="微软雅黑" panose="020B0503020204020204" pitchFamily="34" charset="-122"/>
                          <a:ea typeface="微软雅黑" panose="020B0503020204020204" pitchFamily="34" charset="-122"/>
                        </a:rPr>
                        <a:t>Recommended Value</a:t>
                      </a:r>
                      <a:endParaRPr lang="en-US" altLang="zh-CN"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altLang="zh-CN" sz="1600">
                          <a:latin typeface="微软雅黑" panose="020B0503020204020204" pitchFamily="34" charset="-122"/>
                          <a:ea typeface="微软雅黑" panose="020B0503020204020204" pitchFamily="34" charset="-122"/>
                        </a:rPr>
                        <a:t>Fiberglass Swimming Pool</a:t>
                      </a:r>
                      <a:endParaRPr lang="en-US" altLang="zh-CN"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altLang="zh-CN" sz="1600">
                          <a:latin typeface="微软雅黑" panose="020B0503020204020204" pitchFamily="34" charset="-122"/>
                          <a:ea typeface="微软雅黑" panose="020B0503020204020204" pitchFamily="34" charset="-122"/>
                          <a:sym typeface="+mn-ea"/>
                        </a:rPr>
                        <a:t>Fiberglass SPA</a:t>
                      </a:r>
                      <a:endParaRPr lang="en-US" altLang="zh-CN" sz="1600">
                        <a:latin typeface="微软雅黑" panose="020B0503020204020204" pitchFamily="34" charset="-122"/>
                        <a:ea typeface="微软雅黑" panose="020B0503020204020204" pitchFamily="34" charset="-122"/>
                        <a:sym typeface="+mn-ea"/>
                      </a:endParaRPr>
                    </a:p>
                  </a:txBody>
                  <a:tcPr marL="12700" marR="12700" marT="12700" anchor="b"/>
                </a:tc>
                <a:tc>
                  <a:txBody>
                    <a:bodyPr/>
                    <a:lstStyle/>
                    <a:p>
                      <a:pPr indent="0" algn="ctr">
                        <a:buNone/>
                      </a:pPr>
                      <a:r>
                        <a:rPr lang="en-US" altLang="zh-CN" sz="1600">
                          <a:latin typeface="微软雅黑" panose="020B0503020204020204" pitchFamily="34" charset="-122"/>
                          <a:ea typeface="微软雅黑" panose="020B0503020204020204" pitchFamily="34" charset="-122"/>
                        </a:rPr>
                        <a:t>Other Swimming Pool and SPA</a:t>
                      </a:r>
                      <a:endParaRPr lang="en-US" altLang="zh-CN" sz="1600">
                        <a:latin typeface="微软雅黑" panose="020B0503020204020204" pitchFamily="34" charset="-122"/>
                        <a:ea typeface="微软雅黑" panose="020B0503020204020204" pitchFamily="34" charset="-122"/>
                      </a:endParaRPr>
                    </a:p>
                  </a:txBody>
                  <a:tcPr marL="12700" marR="12700" marT="12700" anchor="b"/>
                </a:tc>
              </a:tr>
              <a:tr h="489585">
                <a:tc>
                  <a:txBody>
                    <a:bodyPr/>
                    <a:lstStyle/>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Water Temperature (</a:t>
                      </a:r>
                      <a:r>
                        <a:rPr lang="en-US" sz="1600">
                          <a:latin typeface="微软雅黑" panose="020B0503020204020204" pitchFamily="34" charset="-122"/>
                          <a:ea typeface="微软雅黑" panose="020B0503020204020204" pitchFamily="34" charset="-122"/>
                          <a:sym typeface="+mn-ea"/>
                        </a:rPr>
                        <a:t>℃</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20~31</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32</a:t>
                      </a:r>
                      <a:r>
                        <a:rPr lang="en-US" sz="1600">
                          <a:latin typeface="微软雅黑" panose="020B0503020204020204" pitchFamily="34" charset="-122"/>
                          <a:ea typeface="微软雅黑" panose="020B0503020204020204" pitchFamily="34" charset="-122"/>
                          <a:sym typeface="+mn-ea"/>
                        </a:rPr>
                        <a:t>~</a:t>
                      </a:r>
                      <a:r>
                        <a:rPr lang="en-US" sz="1600">
                          <a:latin typeface="微软雅黑" panose="020B0503020204020204" pitchFamily="34" charset="-122"/>
                          <a:ea typeface="微软雅黑" panose="020B0503020204020204" pitchFamily="34" charset="-122"/>
                        </a:rPr>
                        <a:t>40</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20</a:t>
                      </a:r>
                      <a:r>
                        <a:rPr lang="en-US" sz="1600">
                          <a:latin typeface="微软雅黑" panose="020B0503020204020204" pitchFamily="34" charset="-122"/>
                          <a:ea typeface="微软雅黑" panose="020B0503020204020204" pitchFamily="34" charset="-122"/>
                          <a:sym typeface="+mn-ea"/>
                        </a:rPr>
                        <a:t>~</a:t>
                      </a:r>
                      <a:r>
                        <a:rPr lang="en-US" sz="1600">
                          <a:latin typeface="微软雅黑" panose="020B0503020204020204" pitchFamily="34" charset="-122"/>
                          <a:ea typeface="微软雅黑" panose="020B0503020204020204" pitchFamily="34" charset="-122"/>
                        </a:rPr>
                        <a:t>40</a:t>
                      </a:r>
                      <a:endParaRPr lang="en-US" altLang="en-US" sz="1600">
                        <a:latin typeface="微软雅黑" panose="020B0503020204020204" pitchFamily="34" charset="-122"/>
                        <a:ea typeface="微软雅黑" panose="020B0503020204020204" pitchFamily="34" charset="-122"/>
                      </a:endParaRPr>
                    </a:p>
                  </a:txBody>
                  <a:tcPr marL="12700" marR="12700" marT="12700" anchor="b"/>
                </a:tc>
              </a:tr>
              <a:tr h="487680">
                <a:tc>
                  <a:txBody>
                    <a:bodyPr/>
                    <a:lstStyle/>
                    <a:p>
                      <a:pPr indent="0" algn="ctr">
                        <a:buNone/>
                      </a:pPr>
                      <a:r>
                        <a:rPr lang="en-US" sz="1600">
                          <a:latin typeface="微软雅黑" panose="020B0503020204020204" pitchFamily="34" charset="-122"/>
                          <a:ea typeface="微软雅黑" panose="020B0503020204020204" pitchFamily="34" charset="-122"/>
                        </a:rPr>
                        <a:t>PH</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7.3</a:t>
                      </a:r>
                      <a:r>
                        <a:rPr lang="en-US" sz="1600">
                          <a:latin typeface="微软雅黑" panose="020B0503020204020204" pitchFamily="34" charset="-122"/>
                          <a:ea typeface="微软雅黑" panose="020B0503020204020204" pitchFamily="34" charset="-122"/>
                          <a:sym typeface="+mn-ea"/>
                        </a:rPr>
                        <a:t>~</a:t>
                      </a:r>
                      <a:r>
                        <a:rPr lang="en-US" sz="1600">
                          <a:latin typeface="微软雅黑" panose="020B0503020204020204" pitchFamily="34" charset="-122"/>
                          <a:ea typeface="微软雅黑" panose="020B0503020204020204" pitchFamily="34" charset="-122"/>
                        </a:rPr>
                        <a:t>7.4</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7.3</a:t>
                      </a:r>
                      <a:r>
                        <a:rPr lang="en-US" sz="1600">
                          <a:latin typeface="微软雅黑" panose="020B0503020204020204" pitchFamily="34" charset="-122"/>
                          <a:ea typeface="微软雅黑" panose="020B0503020204020204" pitchFamily="34" charset="-122"/>
                          <a:sym typeface="+mn-ea"/>
                        </a:rPr>
                        <a:t>~</a:t>
                      </a:r>
                      <a:r>
                        <a:rPr lang="en-US" sz="1600">
                          <a:latin typeface="微软雅黑" panose="020B0503020204020204" pitchFamily="34" charset="-122"/>
                          <a:ea typeface="微软雅黑" panose="020B0503020204020204" pitchFamily="34" charset="-122"/>
                        </a:rPr>
                        <a:t>7.4</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7.6</a:t>
                      </a:r>
                      <a:r>
                        <a:rPr lang="en-US" sz="1600">
                          <a:latin typeface="微软雅黑" panose="020B0503020204020204" pitchFamily="34" charset="-122"/>
                          <a:ea typeface="微软雅黑" panose="020B0503020204020204" pitchFamily="34" charset="-122"/>
                          <a:sym typeface="+mn-ea"/>
                        </a:rPr>
                        <a:t>~</a:t>
                      </a:r>
                      <a:r>
                        <a:rPr lang="en-US" sz="1600">
                          <a:latin typeface="微软雅黑" panose="020B0503020204020204" pitchFamily="34" charset="-122"/>
                          <a:ea typeface="微软雅黑" panose="020B0503020204020204" pitchFamily="34" charset="-122"/>
                        </a:rPr>
                        <a:t>7.8</a:t>
                      </a:r>
                      <a:endParaRPr lang="en-US" altLang="en-US" sz="1600">
                        <a:latin typeface="微软雅黑" panose="020B0503020204020204" pitchFamily="34" charset="-122"/>
                        <a:ea typeface="微软雅黑" panose="020B0503020204020204" pitchFamily="34" charset="-122"/>
                      </a:endParaRPr>
                    </a:p>
                  </a:txBody>
                  <a:tcPr marL="12700" marR="12700" marT="12700" anchor="b"/>
                </a:tc>
              </a:tr>
              <a:tr h="490220">
                <a:tc>
                  <a:txBody>
                    <a:bodyPr/>
                    <a:lstStyle/>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Total Alkalinity (PPM)</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120-150</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120-150</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80-120</a:t>
                      </a:r>
                      <a:endParaRPr lang="en-US" altLang="en-US" sz="1600">
                        <a:latin typeface="微软雅黑" panose="020B0503020204020204" pitchFamily="34" charset="-122"/>
                        <a:ea typeface="微软雅黑" panose="020B0503020204020204" pitchFamily="34" charset="-122"/>
                      </a:endParaRPr>
                    </a:p>
                  </a:txBody>
                  <a:tcPr marL="12700" marR="12700" marT="12700" anchor="b"/>
                </a:tc>
              </a:tr>
              <a:tr h="487045">
                <a:tc>
                  <a:txBody>
                    <a:bodyPr/>
                    <a:lstStyle/>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Calcium Hardness (PPM)</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200-300</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150-200</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200-400</a:t>
                      </a:r>
                      <a:endParaRPr lang="en-US" altLang="en-US" sz="1600">
                        <a:latin typeface="微软雅黑" panose="020B0503020204020204" pitchFamily="34" charset="-122"/>
                        <a:ea typeface="微软雅黑" panose="020B0503020204020204" pitchFamily="34" charset="-122"/>
                      </a:endParaRPr>
                    </a:p>
                  </a:txBody>
                  <a:tcPr marL="12700" marR="12700" marT="12700" anchor="b"/>
                </a:tc>
              </a:tr>
              <a:tr h="489585">
                <a:tc>
                  <a:txBody>
                    <a:bodyPr/>
                    <a:lstStyle/>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Salinity</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(PPM)</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≤4500</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≤4500</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≤4500</a:t>
                      </a:r>
                      <a:endParaRPr lang="en-US" altLang="en-US" sz="1600">
                        <a:latin typeface="微软雅黑" panose="020B0503020204020204" pitchFamily="34" charset="-122"/>
                        <a:ea typeface="微软雅黑" panose="020B0503020204020204" pitchFamily="34" charset="-122"/>
                      </a:endParaRPr>
                    </a:p>
                  </a:txBody>
                  <a:tcPr marL="12700" marR="12700" marT="12700" anchor="b"/>
                </a:tc>
              </a:tr>
              <a:tr h="487680">
                <a:tc>
                  <a:txBody>
                    <a:bodyPr/>
                    <a:lstStyle/>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Free Chlorine</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(PPM)</a:t>
                      </a:r>
                      <a:r>
                        <a:rPr lang="zh-CN" sz="1600">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2-3</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2-3</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2-3</a:t>
                      </a:r>
                      <a:endParaRPr lang="en-US" altLang="en-US" sz="1600">
                        <a:latin typeface="微软雅黑" panose="020B0503020204020204" pitchFamily="34" charset="-122"/>
                        <a:ea typeface="微软雅黑" panose="020B0503020204020204" pitchFamily="34" charset="-122"/>
                      </a:endParaRPr>
                    </a:p>
                  </a:txBody>
                  <a:tcPr marL="12700" marR="12700" marT="12700" anchor="b"/>
                </a:tc>
              </a:tr>
              <a:tr h="488950">
                <a:tc>
                  <a:txBody>
                    <a:bodyPr/>
                    <a:lstStyle/>
                    <a:p>
                      <a:pPr indent="0" algn="ctr">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Total Dissolved Solids</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(PPM)</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≤3000</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≤3000</a:t>
                      </a:r>
                      <a:endParaRPr lang="en-US" altLang="en-US" sz="1600">
                        <a:latin typeface="微软雅黑" panose="020B0503020204020204" pitchFamily="34" charset="-122"/>
                        <a:ea typeface="微软雅黑" panose="020B0503020204020204" pitchFamily="34" charset="-122"/>
                      </a:endParaRPr>
                    </a:p>
                  </a:txBody>
                  <a:tcPr marL="12700" marR="12700" marT="12700" anchor="b"/>
                </a:tc>
                <a:tc>
                  <a:txBody>
                    <a:bodyPr/>
                    <a:lstStyle/>
                    <a:p>
                      <a:pPr indent="0" algn="ctr">
                        <a:buNone/>
                      </a:pPr>
                      <a:r>
                        <a:rPr lang="en-US" sz="1600">
                          <a:latin typeface="微软雅黑" panose="020B0503020204020204" pitchFamily="34" charset="-122"/>
                          <a:ea typeface="微软雅黑" panose="020B0503020204020204" pitchFamily="34" charset="-122"/>
                        </a:rPr>
                        <a:t>≤3000</a:t>
                      </a:r>
                      <a:endParaRPr lang="en-US" altLang="en-US" sz="1600">
                        <a:latin typeface="微软雅黑" panose="020B0503020204020204" pitchFamily="34" charset="-122"/>
                        <a:ea typeface="微软雅黑" panose="020B0503020204020204" pitchFamily="34" charset="-122"/>
                      </a:endParaRPr>
                    </a:p>
                  </a:txBody>
                  <a:tcPr marL="12700" marR="12700" marT="12700" anchor="b"/>
                </a:tc>
              </a:tr>
              <a:tr h="487680">
                <a:tc gridSpan="4">
                  <a:txBody>
                    <a:bodyPr/>
                    <a:lstStyle/>
                    <a:p>
                      <a:pPr indent="0">
                        <a:buNone/>
                      </a:pPr>
                      <a:r>
                        <a:rPr lang="zh-CN" sz="16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Notes: The total dissolved solids in the salt pond can be up to </a:t>
                      </a:r>
                      <a:r>
                        <a:rPr lang="zh-CN" sz="1600">
                          <a:latin typeface="微软雅黑" panose="020B0503020204020204" pitchFamily="34" charset="-122"/>
                          <a:ea typeface="微软雅黑" panose="020B0503020204020204" pitchFamily="34" charset="-122"/>
                          <a:cs typeface="微软雅黑" panose="020B0503020204020204" pitchFamily="34" charset="-122"/>
                        </a:rPr>
                        <a:t>6000PPM</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b"/>
                </a:tc>
                <a:tc hMerge="1">
                  <a:tcPr marL="12700" marR="12700" marT="12700" anchor="b"/>
                </a:tc>
                <a:tc hMerge="1">
                  <a:tcPr marL="12700" marR="12700" marT="12700" anchor="b"/>
                </a:tc>
                <a:tc hMerge="1">
                  <a:tcPr marL="12700" marR="12700" marT="12700" anchor="b"/>
                </a:tc>
              </a:tr>
            </a:tbl>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文本框 8"/>
          <p:cNvSpPr txBox="1"/>
          <p:nvPr/>
        </p:nvSpPr>
        <p:spPr>
          <a:xfrm>
            <a:off x="3654425" y="1333500"/>
            <a:ext cx="3778250" cy="460375"/>
          </a:xfrm>
          <a:prstGeom prst="rect">
            <a:avLst/>
          </a:prstGeom>
          <a:noFill/>
          <a:ln w="9525">
            <a:noFill/>
          </a:ln>
        </p:spPr>
        <p:txBody>
          <a:bodyPr>
            <a:spAutoFit/>
          </a:bodyPr>
          <a:p>
            <a:r>
              <a:rPr lang="en-US" altLang="zh-CN" sz="2400" b="1" dirty="0">
                <a:latin typeface="微软雅黑" panose="020B0503020204020204" pitchFamily="34" charset="-122"/>
                <a:sym typeface="微软雅黑" panose="020B0503020204020204" pitchFamily="34" charset="-122"/>
              </a:rPr>
              <a:t>Water Side Installation</a:t>
            </a:r>
            <a:endParaRPr lang="en-US" altLang="zh-CN" sz="2400" b="1" dirty="0">
              <a:solidFill>
                <a:srgbClr val="404040"/>
              </a:solidFill>
              <a:latin typeface="微软雅黑" panose="020B0503020204020204" pitchFamily="34" charset="-122"/>
              <a:sym typeface="微软雅黑" panose="020B0503020204020204" pitchFamily="34" charset="-122"/>
            </a:endParaRPr>
          </a:p>
        </p:txBody>
      </p:sp>
      <p:sp>
        <p:nvSpPr>
          <p:cNvPr id="36867" name="文本框 12"/>
          <p:cNvSpPr txBox="1"/>
          <p:nvPr/>
        </p:nvSpPr>
        <p:spPr>
          <a:xfrm>
            <a:off x="0" y="606425"/>
            <a:ext cx="1973263" cy="398463"/>
          </a:xfrm>
          <a:prstGeom prst="rect">
            <a:avLst/>
          </a:prstGeom>
          <a:noFill/>
          <a:ln w="9525">
            <a:noFill/>
          </a:ln>
        </p:spPr>
        <p:txBody>
          <a:bodyPr>
            <a:spAutoFit/>
          </a:bodyPr>
          <a:p>
            <a:pPr algn="ctr" eaLnBrk="0" hangingPunct="0"/>
            <a:r>
              <a:rPr lang="en-US" altLang="zh-CN" sz="2000" b="1" dirty="0">
                <a:solidFill>
                  <a:srgbClr val="152E52"/>
                </a:solidFill>
                <a:latin typeface="微软雅黑" panose="020B0503020204020204" pitchFamily="34" charset="-122"/>
              </a:rPr>
              <a:t>Water Side</a:t>
            </a:r>
            <a:endParaRPr lang="en-US" altLang="zh-CN" sz="2000" b="1" dirty="0">
              <a:solidFill>
                <a:srgbClr val="152E52"/>
              </a:solidFill>
              <a:latin typeface="微软雅黑" panose="020B0503020204020204" pitchFamily="34" charset="-122"/>
            </a:endParaRPr>
          </a:p>
        </p:txBody>
      </p:sp>
      <p:sp>
        <p:nvSpPr>
          <p:cNvPr id="35844" name="文本框 11"/>
          <p:cNvSpPr txBox="1"/>
          <p:nvPr/>
        </p:nvSpPr>
        <p:spPr>
          <a:xfrm>
            <a:off x="2263775" y="196850"/>
            <a:ext cx="7742555" cy="1198880"/>
          </a:xfrm>
          <a:prstGeom prst="rect">
            <a:avLst/>
          </a:prstGeom>
          <a:noFill/>
          <a:ln w="9525">
            <a:noFill/>
          </a:ln>
        </p:spPr>
        <p:txBody>
          <a:bodyPr>
            <a:spAutoFit/>
          </a:bodyPr>
          <a:lstStyle/>
          <a:p>
            <a:pPr marR="0" defTabSz="914400">
              <a:buClrTx/>
              <a:buSzTx/>
              <a:buFontTx/>
              <a:buNone/>
              <a:defRPr/>
            </a:pPr>
            <a:r>
              <a:rPr kumimoji="0" lang="en-US" altLang="zh-CN" sz="3600" b="1" kern="1200" cap="none" spc="0" normalizeH="0" baseline="0" noProof="1">
                <a:solidFill>
                  <a:srgbClr val="152E52"/>
                </a:solidFill>
                <a:latin typeface="微软雅黑" panose="020B0503020204020204" pitchFamily="34" charset="-122"/>
                <a:ea typeface="微软雅黑" panose="020B0503020204020204" pitchFamily="34" charset="-122"/>
                <a:cs typeface="+mn-cs"/>
                <a:sym typeface="+mn-ea"/>
              </a:rPr>
              <a:t>05 Installation &amp; Commissioning</a:t>
            </a:r>
            <a:endParaRPr kumimoji="0" lang="en-US" altLang="zh-CN" sz="3600" b="1" strike="dblStrike" kern="1200" cap="none" spc="0" normalizeH="0" baseline="0" noProof="1">
              <a:solidFill>
                <a:schemeClr val="accent1"/>
              </a:solidFill>
              <a:latin typeface="微软雅黑" panose="020B0503020204020204" pitchFamily="34" charset="-122"/>
              <a:ea typeface="微软雅黑" panose="020B0503020204020204" pitchFamily="34" charset="-122"/>
              <a:cs typeface="+mn-cs"/>
              <a:sym typeface="+mn-ea"/>
            </a:endParaRPr>
          </a:p>
          <a:p>
            <a:pPr marR="0" defTabSz="914400">
              <a:buClrTx/>
              <a:buSzTx/>
              <a:buFontTx/>
              <a:buNone/>
              <a:defRPr/>
            </a:pPr>
            <a:endParaRPr kumimoji="0" lang="en-US" altLang="zh-CN" sz="3600" b="1" kern="1200" cap="none" spc="0" normalizeH="0" baseline="0" noProof="1">
              <a:solidFill>
                <a:srgbClr val="152E52"/>
              </a:solidFill>
              <a:latin typeface="微软雅黑" panose="020B0503020204020204" pitchFamily="34" charset="-122"/>
              <a:ea typeface="微软雅黑" panose="020B0503020204020204" pitchFamily="34" charset="-122"/>
              <a:cs typeface="+mn-cs"/>
              <a:sym typeface="+mn-ea"/>
            </a:endParaRPr>
          </a:p>
        </p:txBody>
      </p:sp>
      <p:pic>
        <p:nvPicPr>
          <p:cNvPr id="2" name="图片 16" descr="出口泳池用空气能热泵热水机_机组安装示意图"/>
          <p:cNvPicPr>
            <a:picLocks noChangeAspect="1"/>
          </p:cNvPicPr>
          <p:nvPr/>
        </p:nvPicPr>
        <p:blipFill>
          <a:blip r:embed="rId1"/>
          <a:stretch>
            <a:fillRect/>
          </a:stretch>
        </p:blipFill>
        <p:spPr>
          <a:xfrm>
            <a:off x="1981200" y="2239645"/>
            <a:ext cx="8025130" cy="3828415"/>
          </a:xfrm>
          <a:prstGeom prst="rect">
            <a:avLst/>
          </a:prstGeom>
          <a:noFill/>
          <a:ln w="9525">
            <a:noFill/>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框 12"/>
          <p:cNvSpPr txBox="1"/>
          <p:nvPr/>
        </p:nvSpPr>
        <p:spPr>
          <a:xfrm>
            <a:off x="-471487" y="615950"/>
            <a:ext cx="2921000" cy="368300"/>
          </a:xfrm>
          <a:prstGeom prst="rect">
            <a:avLst/>
          </a:prstGeom>
          <a:noFill/>
          <a:ln w="9525">
            <a:noFill/>
          </a:ln>
        </p:spPr>
        <p:txBody>
          <a:bodyPr>
            <a:spAutoFit/>
          </a:bodyPr>
          <a:p>
            <a:pPr algn="ctr" eaLnBrk="0" hangingPunct="0"/>
            <a:r>
              <a:rPr lang="en-US" altLang="zh-CN" b="1" dirty="0">
                <a:solidFill>
                  <a:srgbClr val="152E52"/>
                </a:solidFill>
                <a:latin typeface="微软雅黑" panose="020B0503020204020204" pitchFamily="34" charset="-122"/>
              </a:rPr>
              <a:t>Electrical Circuit</a:t>
            </a:r>
            <a:endParaRPr lang="en-US" altLang="zh-CN" b="1" dirty="0">
              <a:solidFill>
                <a:srgbClr val="152E52"/>
              </a:solidFill>
              <a:latin typeface="微软雅黑" panose="020B0503020204020204" pitchFamily="34" charset="-122"/>
            </a:endParaRPr>
          </a:p>
        </p:txBody>
      </p:sp>
      <p:sp>
        <p:nvSpPr>
          <p:cNvPr id="37892" name="文本框 8"/>
          <p:cNvSpPr txBox="1"/>
          <p:nvPr/>
        </p:nvSpPr>
        <p:spPr>
          <a:xfrm>
            <a:off x="455613" y="1181100"/>
            <a:ext cx="4865687" cy="460375"/>
          </a:xfrm>
          <a:prstGeom prst="rect">
            <a:avLst/>
          </a:prstGeom>
          <a:noFill/>
          <a:ln w="9525">
            <a:noFill/>
          </a:ln>
        </p:spPr>
        <p:txBody>
          <a:bodyPr>
            <a:spAutoFit/>
          </a:bodyPr>
          <a:p>
            <a:r>
              <a:rPr lang="en-US" altLang="zh-CN" sz="2400" b="1" dirty="0">
                <a:latin typeface="微软雅黑" panose="020B0503020204020204" pitchFamily="34" charset="-122"/>
                <a:sym typeface="微软雅黑" panose="020B0503020204020204" pitchFamily="34" charset="-122"/>
              </a:rPr>
              <a:t>Electrical Circuit Installation</a:t>
            </a:r>
            <a:endParaRPr lang="en-US" altLang="zh-CN" sz="2400" b="1" dirty="0">
              <a:solidFill>
                <a:srgbClr val="404040"/>
              </a:solidFill>
              <a:latin typeface="微软雅黑" panose="020B0503020204020204" pitchFamily="34" charset="-122"/>
              <a:sym typeface="微软雅黑" panose="020B0503020204020204" pitchFamily="34" charset="-122"/>
            </a:endParaRPr>
          </a:p>
        </p:txBody>
      </p:sp>
      <p:sp>
        <p:nvSpPr>
          <p:cNvPr id="37894" name="文本框 5"/>
          <p:cNvSpPr txBox="1"/>
          <p:nvPr/>
        </p:nvSpPr>
        <p:spPr>
          <a:xfrm>
            <a:off x="4659313" y="3916363"/>
            <a:ext cx="6126480" cy="645160"/>
          </a:xfrm>
          <a:prstGeom prst="rect">
            <a:avLst/>
          </a:prstGeom>
          <a:noFill/>
          <a:ln w="9525">
            <a:noFill/>
          </a:ln>
        </p:spPr>
        <p:txBody>
          <a:bodyPr wrap="none">
            <a:spAutoFit/>
          </a:bodyPr>
          <a:p>
            <a:pPr algn="l"/>
            <a:r>
              <a:rPr lang="zh-CN" altLang="en-US" dirty="0">
                <a:latin typeface="Arial" panose="020B0604020202020204" pitchFamily="34" charset="0"/>
              </a:rPr>
              <a:t>Note: </a:t>
            </a:r>
            <a:endParaRPr lang="en-US" altLang="zh-CN" dirty="0">
              <a:latin typeface="Arial" panose="020B0604020202020204" pitchFamily="34" charset="0"/>
            </a:endParaRPr>
          </a:p>
          <a:p>
            <a:pPr algn="l"/>
            <a:r>
              <a:rPr lang="en-US" altLang="zh-CN" dirty="0">
                <a:latin typeface="Arial" panose="020B0604020202020204" pitchFamily="34" charset="0"/>
              </a:rPr>
              <a:t>	</a:t>
            </a:r>
            <a:r>
              <a:rPr lang="zh-CN" altLang="en-US" dirty="0">
                <a:latin typeface="Arial" panose="020B0604020202020204" pitchFamily="34" charset="0"/>
              </a:rPr>
              <a:t>Connect according to either method I or method II</a:t>
            </a:r>
            <a:endParaRPr lang="zh-CN" altLang="en-US" dirty="0">
              <a:latin typeface="Arial" panose="020B0604020202020204" pitchFamily="34" charset="0"/>
            </a:endParaRPr>
          </a:p>
        </p:txBody>
      </p:sp>
      <p:graphicFrame>
        <p:nvGraphicFramePr>
          <p:cNvPr id="2" name="表格 1"/>
          <p:cNvGraphicFramePr>
            <a:graphicFrameLocks noGrp="1"/>
          </p:cNvGraphicFramePr>
          <p:nvPr/>
        </p:nvGraphicFramePr>
        <p:xfrm>
          <a:off x="5065713" y="1958975"/>
          <a:ext cx="4106863" cy="1611313"/>
        </p:xfrm>
        <a:graphic>
          <a:graphicData uri="http://schemas.openxmlformats.org/drawingml/2006/table">
            <a:tbl>
              <a:tblPr/>
              <a:tblGrid>
                <a:gridCol w="4106862"/>
              </a:tblGrid>
              <a:tr h="561975">
                <a:tc>
                  <a:txBody>
                    <a:bodyPr/>
                    <a:lstStyle/>
                    <a:p>
                      <a:pPr marL="2540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GRS-CP11Pd/NhA-S</a:t>
                      </a: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K</a:t>
                      </a: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a:t>
                      </a:r>
                      <a:endParaRPr kumimoji="0" 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a:p>
                      <a:pPr marL="2540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GRS-CP18Pd/NhA-S</a:t>
                      </a: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a:t>
                      </a:r>
                      <a:r>
                        <a:rPr kumimoji="0" lang="en-US"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K</a:t>
                      </a: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a:t>
                      </a:r>
                      <a:endParaRPr kumimoji="0" lang="zh-CN"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a:txBody>
                  <a:tcPr marL="0" marR="0" marT="36197" marB="361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1049338">
                <a:tc>
                  <a:txBody>
                    <a:bodyPr/>
                    <a:lstStyle/>
                    <a:p>
                      <a:pPr marL="25400" marR="0" lvl="0" indent="0" algn="l"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①</a:t>
                      </a:r>
                      <a:r>
                        <a:rPr kumimoji="0" lang="en-US"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 Water pump power cord: 3×1.0 mm²</a:t>
                      </a:r>
                      <a:endParaRPr kumimoji="0" lang="zh-CN"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a:p>
                      <a:pPr marL="25400" marR="0" lvl="0" indent="0" algn="l"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②</a:t>
                      </a:r>
                      <a:r>
                        <a:rPr kumimoji="0" lang="en-US"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rPr>
                        <a:t> Display board cord: 2×0.75 mm²</a:t>
                      </a:r>
                      <a:endParaRPr kumimoji="0" lang="zh-CN"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0" marR="0" marT="36197" marB="361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5844" name="文本框 11"/>
          <p:cNvSpPr txBox="1"/>
          <p:nvPr/>
        </p:nvSpPr>
        <p:spPr>
          <a:xfrm>
            <a:off x="2263775" y="196850"/>
            <a:ext cx="7742555" cy="1198880"/>
          </a:xfrm>
          <a:prstGeom prst="rect">
            <a:avLst/>
          </a:prstGeom>
          <a:noFill/>
          <a:ln w="9525">
            <a:noFill/>
          </a:ln>
        </p:spPr>
        <p:txBody>
          <a:bodyPr>
            <a:spAutoFit/>
          </a:bodyPr>
          <a:p>
            <a:pPr marR="0" defTabSz="914400">
              <a:buClrTx/>
              <a:buSzTx/>
              <a:buFontTx/>
              <a:buNone/>
              <a:defRPr/>
            </a:pPr>
            <a:r>
              <a:rPr kumimoji="0" lang="en-US" altLang="zh-CN" sz="3600" b="1" kern="1200" cap="none" spc="0" normalizeH="0" baseline="0" noProof="1">
                <a:solidFill>
                  <a:srgbClr val="152E52"/>
                </a:solidFill>
                <a:latin typeface="微软雅黑" panose="020B0503020204020204" pitchFamily="34" charset="-122"/>
                <a:ea typeface="微软雅黑" panose="020B0503020204020204" pitchFamily="34" charset="-122"/>
                <a:cs typeface="+mn-cs"/>
                <a:sym typeface="+mn-ea"/>
              </a:rPr>
              <a:t>05 Installation &amp; Commissioning</a:t>
            </a:r>
            <a:endParaRPr kumimoji="0" lang="en-US" altLang="zh-CN" sz="3600" b="1" strike="dblStrike" kern="1200" cap="none" spc="0" normalizeH="0" baseline="0" noProof="1">
              <a:solidFill>
                <a:schemeClr val="accent1"/>
              </a:solidFill>
              <a:latin typeface="微软雅黑" panose="020B0503020204020204" pitchFamily="34" charset="-122"/>
              <a:ea typeface="微软雅黑" panose="020B0503020204020204" pitchFamily="34" charset="-122"/>
              <a:cs typeface="+mn-cs"/>
              <a:sym typeface="+mn-ea"/>
            </a:endParaRPr>
          </a:p>
          <a:p>
            <a:pPr marR="0" defTabSz="914400">
              <a:buClrTx/>
              <a:buSzTx/>
              <a:buFontTx/>
              <a:buNone/>
              <a:defRPr/>
            </a:pPr>
            <a:endParaRPr kumimoji="0" lang="en-US" altLang="zh-CN" sz="3600" b="1" kern="1200" cap="none" spc="0" normalizeH="0" baseline="0" noProof="1">
              <a:solidFill>
                <a:srgbClr val="152E52"/>
              </a:solidFill>
              <a:latin typeface="微软雅黑" panose="020B0503020204020204" pitchFamily="34" charset="-122"/>
              <a:ea typeface="微软雅黑" panose="020B0503020204020204" pitchFamily="34" charset="-122"/>
              <a:cs typeface="+mn-cs"/>
              <a:sym typeface="+mn-ea"/>
            </a:endParaRPr>
          </a:p>
        </p:txBody>
      </p:sp>
      <p:pic>
        <p:nvPicPr>
          <p:cNvPr id="3" name="图片 19" descr="出口泳池用空气能热泵热水机_机组接线图(泳池机)-02 (1)"/>
          <p:cNvPicPr>
            <a:picLocks noChangeAspect="1"/>
          </p:cNvPicPr>
          <p:nvPr/>
        </p:nvPicPr>
        <p:blipFill>
          <a:blip r:embed="rId1"/>
          <a:stretch>
            <a:fillRect/>
          </a:stretch>
        </p:blipFill>
        <p:spPr>
          <a:xfrm>
            <a:off x="1323975" y="1958975"/>
            <a:ext cx="3335655" cy="4255135"/>
          </a:xfrm>
          <a:prstGeom prst="rect">
            <a:avLst/>
          </a:prstGeom>
          <a:noFill/>
          <a:ln w="9525">
            <a:noFill/>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框 12"/>
          <p:cNvSpPr txBox="1"/>
          <p:nvPr/>
        </p:nvSpPr>
        <p:spPr>
          <a:xfrm>
            <a:off x="0" y="606425"/>
            <a:ext cx="1973263" cy="398463"/>
          </a:xfrm>
          <a:prstGeom prst="rect">
            <a:avLst/>
          </a:prstGeom>
          <a:noFill/>
          <a:ln w="9525">
            <a:noFill/>
          </a:ln>
        </p:spPr>
        <p:txBody>
          <a:bodyPr>
            <a:spAutoFit/>
          </a:bodyPr>
          <a:p>
            <a:pPr algn="ctr" eaLnBrk="0" hangingPunct="0"/>
            <a:r>
              <a:rPr lang="en-US" altLang="zh-CN" sz="2000" b="1" dirty="0">
                <a:solidFill>
                  <a:srgbClr val="152E52"/>
                </a:solidFill>
                <a:latin typeface="微软雅黑" panose="020B0503020204020204" pitchFamily="34" charset="-122"/>
                <a:sym typeface="微软雅黑" panose="020B0503020204020204" pitchFamily="34" charset="-122"/>
              </a:rPr>
              <a:t>Debugging</a:t>
            </a:r>
            <a:endParaRPr lang="zh-CN" altLang="en-US" sz="2000" b="1" dirty="0">
              <a:solidFill>
                <a:srgbClr val="152E52"/>
              </a:solidFill>
              <a:latin typeface="微软雅黑" panose="020B0503020204020204" pitchFamily="34" charset="-122"/>
            </a:endParaRPr>
          </a:p>
        </p:txBody>
      </p:sp>
      <p:sp>
        <p:nvSpPr>
          <p:cNvPr id="38915" name="文本框 11"/>
          <p:cNvSpPr txBox="1"/>
          <p:nvPr/>
        </p:nvSpPr>
        <p:spPr>
          <a:xfrm>
            <a:off x="2263775" y="196850"/>
            <a:ext cx="7753350" cy="645160"/>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05 Installation Commissioning</a:t>
            </a:r>
            <a:endParaRPr lang="en-US" altLang="zh-CN" sz="3600" b="1" dirty="0">
              <a:solidFill>
                <a:srgbClr val="152E52"/>
              </a:solidFill>
              <a:latin typeface="微软雅黑" panose="020B0503020204020204" pitchFamily="34" charset="-122"/>
              <a:sym typeface="微软雅黑" panose="020B0503020204020204" pitchFamily="34" charset="-122"/>
            </a:endParaRPr>
          </a:p>
        </p:txBody>
      </p:sp>
      <p:sp>
        <p:nvSpPr>
          <p:cNvPr id="38916" name="文本框 8"/>
          <p:cNvSpPr txBox="1"/>
          <p:nvPr/>
        </p:nvSpPr>
        <p:spPr>
          <a:xfrm>
            <a:off x="295275" y="987425"/>
            <a:ext cx="11434763" cy="4707890"/>
          </a:xfrm>
          <a:prstGeom prst="rect">
            <a:avLst/>
          </a:prstGeom>
          <a:noFill/>
          <a:ln w="9525">
            <a:noFill/>
          </a:ln>
        </p:spPr>
        <p:txBody>
          <a:bodyPr>
            <a:spAutoFit/>
          </a:bodyPr>
          <a:p>
            <a:pPr>
              <a:lnSpc>
                <a:spcPct val="150000"/>
              </a:lnSpc>
            </a:pPr>
            <a:r>
              <a:rPr lang="en-US" altLang="zh-CN" sz="2000" b="1" dirty="0">
                <a:solidFill>
                  <a:srgbClr val="152E52"/>
                </a:solidFill>
                <a:latin typeface="微软雅黑" panose="020B0503020204020204" pitchFamily="34" charset="-122"/>
                <a:sym typeface="+mn-ea"/>
              </a:rPr>
              <a:t>Commissioning Procedures:</a:t>
            </a:r>
            <a:endParaRPr lang="en-US" altLang="zh-CN" sz="2000" b="1" dirty="0">
              <a:solidFill>
                <a:srgbClr val="152E52"/>
              </a:solidFill>
              <a:latin typeface="微软雅黑" panose="020B0503020204020204" pitchFamily="34" charset="-122"/>
              <a:sym typeface="+mn-ea"/>
            </a:endParaRPr>
          </a:p>
          <a:p>
            <a:pPr algn="just">
              <a:lnSpc>
                <a:spcPct val="150000"/>
              </a:lnSpc>
            </a:pPr>
            <a:r>
              <a:rPr lang="en-US" altLang="zh-CN" dirty="0">
                <a:solidFill>
                  <a:srgbClr val="152E52"/>
                </a:solidFill>
                <a:latin typeface="微软雅黑" panose="020B0503020204020204" pitchFamily="34" charset="-122"/>
                <a:sym typeface="+mn-ea"/>
              </a:rPr>
              <a:t>1. Please make sure that the unit is correctly installed and connected to the right power source.</a:t>
            </a:r>
            <a:endParaRPr lang="en-US" altLang="zh-CN" dirty="0">
              <a:solidFill>
                <a:srgbClr val="152E52"/>
              </a:solidFill>
              <a:latin typeface="微软雅黑" panose="020B0503020204020204" pitchFamily="34" charset="-122"/>
              <a:sym typeface="+mn-ea"/>
            </a:endParaRPr>
          </a:p>
          <a:p>
            <a:pPr algn="just">
              <a:lnSpc>
                <a:spcPct val="150000"/>
              </a:lnSpc>
            </a:pPr>
            <a:r>
              <a:rPr lang="en-US" altLang="zh-CN" dirty="0">
                <a:solidFill>
                  <a:srgbClr val="152E52"/>
                </a:solidFill>
                <a:latin typeface="微软雅黑" panose="020B0503020204020204" pitchFamily="34" charset="-122"/>
                <a:sym typeface="+mn-ea"/>
              </a:rPr>
              <a:t>2. Please connect the water pump before power on the unit . After that, please finish water flow regulation and water flow check in 8 minutes, and make sure that the water flow of the heat pump unit can be 60~120% of the nominal value. </a:t>
            </a:r>
            <a:endParaRPr lang="en-US" altLang="zh-CN" dirty="0">
              <a:solidFill>
                <a:srgbClr val="152E52"/>
              </a:solidFill>
              <a:latin typeface="微软雅黑" panose="020B0503020204020204" pitchFamily="34" charset="-122"/>
              <a:sym typeface="+mn-ea"/>
            </a:endParaRPr>
          </a:p>
          <a:p>
            <a:pPr algn="just">
              <a:lnSpc>
                <a:spcPct val="150000"/>
              </a:lnSpc>
            </a:pPr>
            <a:r>
              <a:rPr lang="en-US" altLang="zh-CN" dirty="0">
                <a:solidFill>
                  <a:srgbClr val="152E52"/>
                </a:solidFill>
                <a:latin typeface="微软雅黑" panose="020B0503020204020204" pitchFamily="34" charset="-122"/>
                <a:sym typeface="+mn-ea"/>
              </a:rPr>
              <a:t>    On the contrary, if the water pump is disconnected to the heat pump  unit, please turn on the pump first and ensure that the water flow of the heat pump unit can be 60~120% of the nominal value. After that, the heat pump unit can be powered on and turned on once the normal water connection is available.</a:t>
            </a:r>
            <a:endParaRPr lang="en-US" altLang="zh-CN" dirty="0">
              <a:solidFill>
                <a:srgbClr val="152E52"/>
              </a:solidFill>
              <a:latin typeface="微软雅黑" panose="020B0503020204020204" pitchFamily="34" charset="-122"/>
              <a:sym typeface="+mn-ea"/>
            </a:endParaRPr>
          </a:p>
          <a:p>
            <a:pPr algn="just">
              <a:lnSpc>
                <a:spcPct val="150000"/>
              </a:lnSpc>
            </a:pPr>
            <a:r>
              <a:rPr lang="en-US" altLang="zh-CN" dirty="0">
                <a:solidFill>
                  <a:srgbClr val="152E52"/>
                </a:solidFill>
                <a:latin typeface="微软雅黑" panose="020B0503020204020204" pitchFamily="34" charset="-122"/>
                <a:sym typeface="+mn-ea"/>
              </a:rPr>
              <a:t>3. Finally, please adjust corresponding mode and other parameters according to the operation instruction of the unit.</a:t>
            </a:r>
            <a:endParaRPr lang="en-US" altLang="zh-CN" dirty="0">
              <a:solidFill>
                <a:srgbClr val="152E52"/>
              </a:solidFill>
              <a:latin typeface="微软雅黑" panose="020B0503020204020204" pitchFamily="34" charset="-122"/>
              <a:sym typeface="+mn-ea"/>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2" descr="D:\工作记录\2018 3月工作\2018部门评奖评审PPT设计\四期—格力全景图.jpg"/>
          <p:cNvPicPr>
            <a:picLocks noChangeAspect="1"/>
          </p:cNvPicPr>
          <p:nvPr/>
        </p:nvPicPr>
        <p:blipFill>
          <a:blip r:embed="rId1"/>
          <a:srcRect t="18274"/>
          <a:stretch>
            <a:fillRect/>
          </a:stretch>
        </p:blipFill>
        <p:spPr>
          <a:xfrm>
            <a:off x="0" y="0"/>
            <a:ext cx="12192000" cy="6858000"/>
          </a:xfrm>
          <a:prstGeom prst="rect">
            <a:avLst/>
          </a:prstGeom>
          <a:noFill/>
          <a:ln w="9525">
            <a:noFill/>
          </a:ln>
        </p:spPr>
      </p:pic>
      <p:sp>
        <p:nvSpPr>
          <p:cNvPr id="25" name="Rectangle 8"/>
          <p:cNvSpPr/>
          <p:nvPr/>
        </p:nvSpPr>
        <p:spPr>
          <a:xfrm>
            <a:off x="0" y="0"/>
            <a:ext cx="12192000" cy="6858000"/>
          </a:xfrm>
          <a:prstGeom prst="rect">
            <a:avLst/>
          </a:prstGeom>
          <a:gradFill flip="none" rotWithShape="0">
            <a:gsLst>
              <a:gs pos="0">
                <a:srgbClr val="002452">
                  <a:alpha val="98000"/>
                </a:srgbClr>
              </a:gs>
              <a:gs pos="96000">
                <a:srgbClr val="002452">
                  <a:alpha val="76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39942" name="图片 407"/>
          <p:cNvPicPr>
            <a:picLocks noChangeAspect="1"/>
          </p:cNvPicPr>
          <p:nvPr/>
        </p:nvPicPr>
        <p:blipFill>
          <a:blip r:embed="rId2"/>
          <a:srcRect r="43582"/>
          <a:stretch>
            <a:fillRect/>
          </a:stretch>
        </p:blipFill>
        <p:spPr>
          <a:xfrm>
            <a:off x="5726113" y="-4762"/>
            <a:ext cx="6478587" cy="6858000"/>
          </a:xfrm>
          <a:prstGeom prst="rect">
            <a:avLst/>
          </a:prstGeom>
          <a:noFill/>
          <a:ln w="9525">
            <a:noFill/>
          </a:ln>
        </p:spPr>
      </p:pic>
      <p:sp>
        <p:nvSpPr>
          <p:cNvPr id="5" name="菱形 4"/>
          <p:cNvSpPr/>
          <p:nvPr/>
        </p:nvSpPr>
        <p:spPr bwMode="auto">
          <a:xfrm>
            <a:off x="5737225" y="9525"/>
            <a:ext cx="4938713" cy="4937125"/>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5" name="任意多边形: 形状 414"/>
          <p:cNvSpPr/>
          <p:nvPr/>
        </p:nvSpPr>
        <p:spPr bwMode="auto">
          <a:xfrm>
            <a:off x="8210550" y="2482850"/>
            <a:ext cx="3994150" cy="437515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3" name="任意多边形: 形状 412"/>
          <p:cNvSpPr/>
          <p:nvPr/>
        </p:nvSpPr>
        <p:spPr bwMode="auto">
          <a:xfrm>
            <a:off x="3260725" y="-7937"/>
            <a:ext cx="4949825" cy="2492375"/>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4" name="任意多边形: 形状 413"/>
          <p:cNvSpPr/>
          <p:nvPr/>
        </p:nvSpPr>
        <p:spPr>
          <a:xfrm>
            <a:off x="8196263" y="-7937"/>
            <a:ext cx="4008438" cy="2487613"/>
          </a:xfrm>
          <a:custGeom>
            <a:avLst/>
            <a:gdLst>
              <a:gd name="connsiteX0" fmla="*/ 12046 w 4009778"/>
              <a:gd name="connsiteY0" fmla="*/ 0 h 2486731"/>
              <a:gd name="connsiteX1" fmla="*/ 4009778 w 4009778"/>
              <a:gd name="connsiteY1" fmla="*/ 0 h 2486731"/>
              <a:gd name="connsiteX2" fmla="*/ 4009778 w 4009778"/>
              <a:gd name="connsiteY2" fmla="*/ 951638 h 2486731"/>
              <a:gd name="connsiteX3" fmla="*/ 2474685 w 4009778"/>
              <a:gd name="connsiteY3" fmla="*/ 2486731 h 2486731"/>
              <a:gd name="connsiteX4" fmla="*/ 0 w 4009778"/>
              <a:gd name="connsiteY4" fmla="*/ 12046 h 24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778" h="2486731">
                <a:moveTo>
                  <a:pt x="12046" y="0"/>
                </a:moveTo>
                <a:lnTo>
                  <a:pt x="4009778" y="0"/>
                </a:lnTo>
                <a:lnTo>
                  <a:pt x="4009778" y="951638"/>
                </a:lnTo>
                <a:lnTo>
                  <a:pt x="2474685" y="2486731"/>
                </a:lnTo>
                <a:lnTo>
                  <a:pt x="0" y="12046"/>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1" name="任意多边形: 形状 410"/>
          <p:cNvSpPr/>
          <p:nvPr/>
        </p:nvSpPr>
        <p:spPr>
          <a:xfrm>
            <a:off x="10664825" y="930275"/>
            <a:ext cx="1539875" cy="3079750"/>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7" name="任意多边形: 形状 416"/>
          <p:cNvSpPr/>
          <p:nvPr/>
        </p:nvSpPr>
        <p:spPr>
          <a:xfrm>
            <a:off x="0" y="5068888"/>
            <a:ext cx="1789113" cy="178911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文本框 4"/>
          <p:cNvSpPr txBox="1"/>
          <p:nvPr/>
        </p:nvSpPr>
        <p:spPr>
          <a:xfrm>
            <a:off x="3200400" y="2644775"/>
            <a:ext cx="5791200" cy="1568450"/>
          </a:xfrm>
          <a:prstGeom prst="rect">
            <a:avLst/>
          </a:prstGeom>
          <a:noFill/>
          <a:ln>
            <a:solidFill>
              <a:schemeClr val="bg1"/>
            </a:solidFill>
          </a:ln>
        </p:spPr>
        <p:txBody>
          <a:bodyPr>
            <a:spAutoFit/>
          </a:bodyPr>
          <a:lstStyle/>
          <a:p>
            <a:pPr marR="0" algn="ctr" defTabSz="914400" eaLnBrk="0" hangingPunct="0">
              <a:buClrTx/>
              <a:buSzTx/>
              <a:buFontTx/>
              <a:buNone/>
              <a:defRPr/>
            </a:pPr>
            <a:r>
              <a:rPr kumimoji="0" lang="en-US" altLang="zh-CN" sz="9600" b="1" kern="1200" cap="none" spc="300" normalizeH="0" baseline="0" noProof="1">
                <a:solidFill>
                  <a:schemeClr val="bg1"/>
                </a:solidFill>
                <a:latin typeface="微软雅黑" panose="020B0503020204020204" pitchFamily="34" charset="-122"/>
                <a:ea typeface="微软雅黑" panose="020B0503020204020204" pitchFamily="34" charset="-122"/>
                <a:cs typeface="+mn-cs"/>
                <a:sym typeface="+mn-ea"/>
              </a:rPr>
              <a:t>Th</a:t>
            </a:r>
            <a:r>
              <a:rPr kumimoji="0" lang="en-US" altLang="zh-CN" sz="9600" b="1" kern="1200" cap="none" spc="300" normalizeH="0" baseline="0" noProof="1">
                <a:solidFill>
                  <a:schemeClr val="accent4"/>
                </a:solidFill>
                <a:latin typeface="微软雅黑" panose="020B0503020204020204" pitchFamily="34" charset="-122"/>
                <a:ea typeface="微软雅黑" panose="020B0503020204020204" pitchFamily="34" charset="-122"/>
                <a:cs typeface="+mn-cs"/>
                <a:sym typeface="+mn-ea"/>
              </a:rPr>
              <a:t>a</a:t>
            </a:r>
            <a:r>
              <a:rPr kumimoji="0" lang="en-US" altLang="zh-CN" sz="9600" b="1" kern="1200" cap="none" spc="300" normalizeH="0" baseline="0" noProof="1">
                <a:solidFill>
                  <a:schemeClr val="bg1"/>
                </a:solidFill>
                <a:latin typeface="微软雅黑" panose="020B0503020204020204" pitchFamily="34" charset="-122"/>
                <a:ea typeface="微软雅黑" panose="020B0503020204020204" pitchFamily="34" charset="-122"/>
                <a:cs typeface="+mn-cs"/>
                <a:sym typeface="+mn-ea"/>
              </a:rPr>
              <a:t>nks.</a:t>
            </a:r>
            <a:endParaRPr kumimoji="0" lang="zh-HK" altLang="en-US" sz="9600" b="1" kern="1200" cap="none" spc="300" normalizeH="0" baseline="0" noProof="1">
              <a:solidFill>
                <a:schemeClr val="bg1"/>
              </a:solidFill>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Rectangle 8"/>
          <p:cNvSpPr/>
          <p:nvPr/>
        </p:nvSpPr>
        <p:spPr>
          <a:xfrm>
            <a:off x="0" y="0"/>
            <a:ext cx="8272463" cy="6872288"/>
          </a:xfrm>
          <a:prstGeom prst="rect">
            <a:avLst/>
          </a:prstGeom>
          <a:gradFill flip="none" rotWithShape="0">
            <a:gsLst>
              <a:gs pos="0">
                <a:srgbClr val="152E52"/>
              </a:gs>
              <a:gs pos="96000">
                <a:srgbClr val="002452">
                  <a:alpha val="76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 b="0" i="0" u="none" strike="noStrike" kern="1200" cap="none" spc="0" normalizeH="0" baseline="0" noProof="1">
              <a:ln>
                <a:noFill/>
              </a:ln>
              <a:solidFill>
                <a:schemeClr val="lt1"/>
              </a:solidFill>
              <a:effectLst/>
              <a:uLnTx/>
              <a:uFillTx/>
              <a:latin typeface="+mn-lt"/>
              <a:ea typeface="+mn-ea"/>
              <a:cs typeface="+mn-cs"/>
            </a:endParaRPr>
          </a:p>
        </p:txBody>
      </p:sp>
      <p:pic>
        <p:nvPicPr>
          <p:cNvPr id="22533" name="Picture 5" descr="D:\工作记录\2018 3月工作\2018部门评奖评审PPT设计\040213科技楼外景-2.png"/>
          <p:cNvPicPr>
            <a:picLocks noChangeAspect="1"/>
          </p:cNvPicPr>
          <p:nvPr/>
        </p:nvPicPr>
        <p:blipFill>
          <a:blip r:embed="rId1"/>
          <a:srcRect r="5209"/>
          <a:stretch>
            <a:fillRect/>
          </a:stretch>
        </p:blipFill>
        <p:spPr>
          <a:xfrm>
            <a:off x="3019425" y="-1587"/>
            <a:ext cx="9172575" cy="6843712"/>
          </a:xfrm>
          <a:prstGeom prst="rect">
            <a:avLst/>
          </a:prstGeom>
          <a:noFill/>
          <a:ln w="9525">
            <a:noFill/>
          </a:ln>
        </p:spPr>
      </p:pic>
      <p:sp>
        <p:nvSpPr>
          <p:cNvPr id="11" name="矩形 10"/>
          <p:cNvSpPr/>
          <p:nvPr/>
        </p:nvSpPr>
        <p:spPr>
          <a:xfrm>
            <a:off x="996950" y="0"/>
            <a:ext cx="215900" cy="18256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 b="0" i="0" u="none" strike="noStrike" kern="1200" cap="none" spc="0" normalizeH="0" baseline="0" noProof="1">
              <a:ln>
                <a:noFill/>
              </a:ln>
              <a:solidFill>
                <a:schemeClr val="bg1"/>
              </a:solidFill>
              <a:effectLst/>
              <a:uLnTx/>
              <a:uFillTx/>
              <a:latin typeface="+mn-lt"/>
              <a:ea typeface="+mn-ea"/>
              <a:cs typeface="+mn-cs"/>
            </a:endParaRPr>
          </a:p>
        </p:txBody>
      </p:sp>
      <p:sp>
        <p:nvSpPr>
          <p:cNvPr id="12" name="矩形 11"/>
          <p:cNvSpPr/>
          <p:nvPr/>
        </p:nvSpPr>
        <p:spPr>
          <a:xfrm>
            <a:off x="1331913" y="912813"/>
            <a:ext cx="215900" cy="91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14" name="TextBox 13"/>
          <p:cNvSpPr txBox="1"/>
          <p:nvPr/>
        </p:nvSpPr>
        <p:spPr>
          <a:xfrm>
            <a:off x="1652588" y="1060450"/>
            <a:ext cx="3806825" cy="788988"/>
          </a:xfrm>
          <a:prstGeom prst="rect">
            <a:avLst/>
          </a:prstGeom>
          <a:noFill/>
        </p:spPr>
        <p:txBody>
          <a:bodyPr>
            <a:spAutoFit/>
          </a:bodyPr>
          <a:lstStyle/>
          <a:p>
            <a:pPr marR="0" defTabSz="914400" fontAlgn="auto">
              <a:spcBef>
                <a:spcPts val="0"/>
              </a:spcBef>
              <a:spcAft>
                <a:spcPts val="0"/>
              </a:spcAft>
              <a:buClrTx/>
              <a:buSzTx/>
              <a:buFontTx/>
              <a:buNone/>
              <a:defRPr/>
            </a:pPr>
            <a:r>
              <a:rPr kumimoji="0" lang="en-US" altLang="zh-CN" sz="4535" kern="1200" cap="none" spc="0" normalizeH="0" baseline="0" noProof="1">
                <a:solidFill>
                  <a:schemeClr val="bg1"/>
                </a:solidFill>
                <a:latin typeface="+mn-lt"/>
                <a:ea typeface="微软雅黑" panose="020B0503020204020204" pitchFamily="34" charset="-122"/>
                <a:cs typeface="+mn-cs"/>
              </a:rPr>
              <a:t>CONTENTS</a:t>
            </a:r>
            <a:endParaRPr kumimoji="0" lang="zh-CN" altLang="en-US" sz="3600" kern="1200" cap="none" spc="0" normalizeH="0" baseline="0" noProof="1">
              <a:solidFill>
                <a:schemeClr val="bg1"/>
              </a:solidFill>
              <a:latin typeface="+mn-lt"/>
              <a:ea typeface="微软雅黑" panose="020B0503020204020204" pitchFamily="34" charset="-122"/>
              <a:cs typeface="+mn-cs"/>
            </a:endParaRPr>
          </a:p>
        </p:txBody>
      </p:sp>
      <p:grpSp>
        <p:nvGrpSpPr>
          <p:cNvPr id="22537" name="组合 2"/>
          <p:cNvGrpSpPr/>
          <p:nvPr/>
        </p:nvGrpSpPr>
        <p:grpSpPr>
          <a:xfrm>
            <a:off x="769938" y="2487613"/>
            <a:ext cx="6870700" cy="561975"/>
            <a:chOff x="967979" y="2714625"/>
            <a:chExt cx="5153025" cy="422434"/>
          </a:xfrm>
        </p:grpSpPr>
        <p:sp>
          <p:nvSpPr>
            <p:cNvPr id="3077" name="文本框 49"/>
            <p:cNvSpPr txBox="1">
              <a:spLocks noChangeArrowheads="1"/>
            </p:cNvSpPr>
            <p:nvPr/>
          </p:nvSpPr>
          <p:spPr bwMode="auto">
            <a:xfrm>
              <a:off x="2394348" y="2718205"/>
              <a:ext cx="3726656" cy="375895"/>
            </a:xfrm>
            <a:prstGeom prst="rect">
              <a:avLst/>
            </a:prstGeom>
            <a:noFill/>
            <a:ln w="9525">
              <a:noFill/>
              <a:miter lim="800000"/>
            </a:ln>
          </p:spPr>
          <p:txBody>
            <a:bodyPr>
              <a:spAutoFit/>
            </a:bodyPr>
            <a:lstStyle/>
            <a:p>
              <a:pPr marR="0" defTabSz="914400">
                <a:buClrTx/>
                <a:buSzTx/>
                <a:buFontTx/>
                <a:buNone/>
                <a:defRPr/>
              </a:pPr>
              <a:r>
                <a:rPr kumimoji="0" lang="en-US" altLang="zh-CN" sz="2665" kern="1200" cap="none" spc="0" normalizeH="0" baseline="0" noProof="1">
                  <a:solidFill>
                    <a:schemeClr val="bg1"/>
                  </a:solidFill>
                  <a:latin typeface="+mn-lt"/>
                  <a:ea typeface="等线" panose="02010600030101010101" pitchFamily="2" charset="-122"/>
                  <a:cs typeface="等线" panose="02010600030101010101" pitchFamily="2" charset="-122"/>
                </a:rPr>
                <a:t>Product Overview</a:t>
              </a:r>
              <a:endParaRPr kumimoji="0" lang="zh-CN" altLang="en-US" sz="2665" kern="1200" cap="none" spc="0" normalizeH="0" baseline="0" noProof="1">
                <a:solidFill>
                  <a:schemeClr val="bg1"/>
                </a:solidFill>
                <a:latin typeface="+mn-lt"/>
                <a:ea typeface="等线" panose="02010600030101010101" pitchFamily="2" charset="-122"/>
                <a:cs typeface="等线" panose="02010600030101010101" pitchFamily="2" charset="-122"/>
              </a:endParaRPr>
            </a:p>
          </p:txBody>
        </p:sp>
        <p:sp>
          <p:nvSpPr>
            <p:cNvPr id="38" name="文本框 8"/>
            <p:cNvSpPr txBox="1">
              <a:spLocks noChangeArrowheads="1"/>
            </p:cNvSpPr>
            <p:nvPr/>
          </p:nvSpPr>
          <p:spPr bwMode="auto">
            <a:xfrm>
              <a:off x="967979" y="2714625"/>
              <a:ext cx="1340644" cy="422434"/>
            </a:xfrm>
            <a:prstGeom prst="rect">
              <a:avLst/>
            </a:prstGeom>
            <a:noFill/>
            <a:ln w="9525">
              <a:noFill/>
              <a:miter lim="800000"/>
            </a:ln>
          </p:spPr>
          <p:txBody>
            <a:bodyPr>
              <a:spAutoFit/>
            </a:bodyPr>
            <a:lstStyle/>
            <a:p>
              <a:pPr marR="0" defTabSz="914400">
                <a:buClrTx/>
                <a:buSzTx/>
                <a:buFontTx/>
                <a:buNone/>
                <a:defRPr/>
              </a:pPr>
              <a:r>
                <a:rPr kumimoji="0" lang="en-US" altLang="zh-CN" sz="3065" kern="1200" cap="none" spc="0" normalizeH="0" baseline="0" noProof="1">
                  <a:solidFill>
                    <a:schemeClr val="accent4"/>
                  </a:solidFill>
                  <a:latin typeface="+mj-lt"/>
                  <a:ea typeface="等线" panose="02010600030101010101" pitchFamily="2" charset="-122"/>
                  <a:cs typeface="等线" panose="02010600030101010101" pitchFamily="2" charset="-122"/>
                </a:rPr>
                <a:t>PART 01</a:t>
              </a:r>
              <a:endParaRPr kumimoji="0" lang="zh-CN" altLang="en-US" sz="3065" kern="1200" cap="none" spc="0" normalizeH="0" baseline="0" noProof="1">
                <a:solidFill>
                  <a:schemeClr val="accent4"/>
                </a:solidFill>
                <a:latin typeface="+mj-lt"/>
                <a:ea typeface="等线" panose="02010600030101010101" pitchFamily="2" charset="-122"/>
                <a:cs typeface="等线" panose="02010600030101010101" pitchFamily="2" charset="-122"/>
              </a:endParaRPr>
            </a:p>
          </p:txBody>
        </p:sp>
        <p:sp>
          <p:nvSpPr>
            <p:cNvPr id="16" name="等腰三角形 15"/>
            <p:cNvSpPr/>
            <p:nvPr/>
          </p:nvSpPr>
          <p:spPr>
            <a:xfrm rot="5400000">
              <a:off x="2261467" y="2870472"/>
              <a:ext cx="110978" cy="1047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2538" name="组合 3"/>
          <p:cNvGrpSpPr/>
          <p:nvPr/>
        </p:nvGrpSpPr>
        <p:grpSpPr>
          <a:xfrm>
            <a:off x="769938" y="3108325"/>
            <a:ext cx="6870700" cy="563563"/>
            <a:chOff x="967978" y="3343275"/>
            <a:chExt cx="5153026" cy="422434"/>
          </a:xfrm>
        </p:grpSpPr>
        <p:sp>
          <p:nvSpPr>
            <p:cNvPr id="36" name="文本框 52"/>
            <p:cNvSpPr txBox="1">
              <a:spLocks noChangeArrowheads="1"/>
            </p:cNvSpPr>
            <p:nvPr/>
          </p:nvSpPr>
          <p:spPr bwMode="auto">
            <a:xfrm>
              <a:off x="2394347" y="3343275"/>
              <a:ext cx="3726657" cy="374836"/>
            </a:xfrm>
            <a:prstGeom prst="rect">
              <a:avLst/>
            </a:prstGeom>
            <a:noFill/>
            <a:ln w="9525">
              <a:noFill/>
              <a:miter lim="800000"/>
            </a:ln>
          </p:spPr>
          <p:txBody>
            <a:bodyPr>
              <a:spAutoFit/>
            </a:bodyPr>
            <a:lstStyle/>
            <a:p>
              <a:pPr marR="0" defTabSz="914400">
                <a:buClrTx/>
                <a:buSzTx/>
                <a:buFontTx/>
                <a:buNone/>
                <a:defRPr/>
              </a:pPr>
              <a:r>
                <a:rPr kumimoji="0" lang="en-US" altLang="zh-CN" sz="2660" kern="1200" cap="none" spc="0" normalizeH="0" baseline="0" noProof="1">
                  <a:solidFill>
                    <a:schemeClr val="bg1"/>
                  </a:solidFill>
                  <a:latin typeface="+mn-lt"/>
                  <a:ea typeface="等线" panose="02010600030101010101" pitchFamily="2" charset="-122"/>
                  <a:cs typeface="等线" panose="02010600030101010101" pitchFamily="2" charset="-122"/>
                  <a:sym typeface="+mn-ea"/>
                </a:rPr>
                <a:t>Product Highlights</a:t>
              </a:r>
              <a:endParaRPr kumimoji="0" lang="zh-CN" altLang="en-US" sz="2665" kern="1200" cap="none" spc="0" normalizeH="0" baseline="0" noProof="1">
                <a:solidFill>
                  <a:schemeClr val="bg1"/>
                </a:solidFill>
                <a:latin typeface="+mn-lt"/>
                <a:ea typeface="等线" panose="02010600030101010101" pitchFamily="2" charset="-122"/>
                <a:cs typeface="等线" panose="02010600030101010101" pitchFamily="2" charset="-122"/>
              </a:endParaRPr>
            </a:p>
          </p:txBody>
        </p:sp>
        <p:sp>
          <p:nvSpPr>
            <p:cNvPr id="39" name="文本框 8"/>
            <p:cNvSpPr txBox="1">
              <a:spLocks noChangeArrowheads="1"/>
            </p:cNvSpPr>
            <p:nvPr/>
          </p:nvSpPr>
          <p:spPr bwMode="auto">
            <a:xfrm>
              <a:off x="967978" y="3343275"/>
              <a:ext cx="1347788" cy="422434"/>
            </a:xfrm>
            <a:prstGeom prst="rect">
              <a:avLst/>
            </a:prstGeom>
            <a:noFill/>
            <a:ln w="9525">
              <a:noFill/>
              <a:miter lim="800000"/>
            </a:ln>
          </p:spPr>
          <p:txBody>
            <a:bodyPr>
              <a:spAutoFit/>
            </a:bodyPr>
            <a:lstStyle/>
            <a:p>
              <a:pPr marR="0" defTabSz="914400">
                <a:buClrTx/>
                <a:buSzTx/>
                <a:buFontTx/>
                <a:buNone/>
                <a:defRPr/>
              </a:pPr>
              <a:r>
                <a:rPr kumimoji="0" lang="en-US" altLang="zh-CN" sz="3065" kern="1200" cap="none" spc="0" normalizeH="0" baseline="0" noProof="1">
                  <a:solidFill>
                    <a:schemeClr val="accent4"/>
                  </a:solidFill>
                  <a:latin typeface="+mj-lt"/>
                  <a:ea typeface="等线" panose="02010600030101010101" pitchFamily="2" charset="-122"/>
                  <a:cs typeface="等线" panose="02010600030101010101" pitchFamily="2" charset="-122"/>
                </a:rPr>
                <a:t>PART 02</a:t>
              </a:r>
              <a:endParaRPr kumimoji="0" lang="zh-CN" altLang="en-US" sz="3065" kern="1200" cap="none" spc="0" normalizeH="0" baseline="0" noProof="1">
                <a:solidFill>
                  <a:schemeClr val="accent4"/>
                </a:solidFill>
                <a:latin typeface="+mj-lt"/>
                <a:ea typeface="等线" panose="02010600030101010101" pitchFamily="2" charset="-122"/>
                <a:cs typeface="等线" panose="02010600030101010101" pitchFamily="2" charset="-122"/>
              </a:endParaRPr>
            </a:p>
          </p:txBody>
        </p:sp>
        <p:sp>
          <p:nvSpPr>
            <p:cNvPr id="17" name="等腰三角形 16"/>
            <p:cNvSpPr/>
            <p:nvPr/>
          </p:nvSpPr>
          <p:spPr>
            <a:xfrm rot="5400000">
              <a:off x="2261028" y="3489611"/>
              <a:ext cx="111856" cy="1047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2539" name="组合 4"/>
          <p:cNvGrpSpPr/>
          <p:nvPr/>
        </p:nvGrpSpPr>
        <p:grpSpPr>
          <a:xfrm>
            <a:off x="769938" y="3730625"/>
            <a:ext cx="7502525" cy="563563"/>
            <a:chOff x="967978" y="3930254"/>
            <a:chExt cx="5627370" cy="422434"/>
          </a:xfrm>
        </p:grpSpPr>
        <p:sp>
          <p:nvSpPr>
            <p:cNvPr id="18" name="文本框 52"/>
            <p:cNvSpPr txBox="1">
              <a:spLocks noChangeArrowheads="1"/>
            </p:cNvSpPr>
            <p:nvPr/>
          </p:nvSpPr>
          <p:spPr bwMode="auto">
            <a:xfrm>
              <a:off x="2394467" y="3930254"/>
              <a:ext cx="4200881" cy="376025"/>
            </a:xfrm>
            <a:prstGeom prst="rect">
              <a:avLst/>
            </a:prstGeom>
            <a:noFill/>
            <a:ln w="9525">
              <a:noFill/>
              <a:miter lim="800000"/>
            </a:ln>
          </p:spPr>
          <p:txBody>
            <a:bodyPr>
              <a:spAutoFit/>
            </a:bodyPr>
            <a:lstStyle/>
            <a:p>
              <a:pPr marR="0" defTabSz="914400">
                <a:buClrTx/>
                <a:buSzTx/>
                <a:buFontTx/>
                <a:buNone/>
                <a:defRPr/>
              </a:pPr>
              <a:r>
                <a:rPr kumimoji="0" lang="en-US" altLang="zh-CN" sz="2665" kern="1200" cap="none" spc="0" normalizeH="0" baseline="0" noProof="1">
                  <a:solidFill>
                    <a:schemeClr val="bg1"/>
                  </a:solidFill>
                  <a:latin typeface="+mn-lt"/>
                  <a:ea typeface="等线" panose="02010600030101010101" pitchFamily="2" charset="-122"/>
                  <a:cs typeface="等线" panose="02010600030101010101" pitchFamily="2" charset="-122"/>
                </a:rPr>
                <a:t>Competition Products Comparison</a:t>
              </a:r>
              <a:endParaRPr kumimoji="0" lang="en-US" altLang="zh-CN" sz="2665" kern="1200" cap="none" spc="0" normalizeH="0" baseline="0" noProof="1">
                <a:solidFill>
                  <a:schemeClr val="bg1"/>
                </a:solidFill>
                <a:latin typeface="+mn-lt"/>
                <a:ea typeface="等线" panose="02010600030101010101" pitchFamily="2" charset="-122"/>
                <a:cs typeface="等线" panose="02010600030101010101" pitchFamily="2" charset="-122"/>
              </a:endParaRPr>
            </a:p>
          </p:txBody>
        </p:sp>
        <p:sp>
          <p:nvSpPr>
            <p:cNvPr id="19" name="文本框 8"/>
            <p:cNvSpPr txBox="1">
              <a:spLocks noChangeArrowheads="1"/>
            </p:cNvSpPr>
            <p:nvPr/>
          </p:nvSpPr>
          <p:spPr bwMode="auto">
            <a:xfrm>
              <a:off x="967978" y="3930254"/>
              <a:ext cx="1347902" cy="422434"/>
            </a:xfrm>
            <a:prstGeom prst="rect">
              <a:avLst/>
            </a:prstGeom>
            <a:noFill/>
            <a:ln w="9525">
              <a:noFill/>
              <a:miter lim="800000"/>
            </a:ln>
          </p:spPr>
          <p:txBody>
            <a:bodyPr>
              <a:spAutoFit/>
            </a:bodyPr>
            <a:lstStyle/>
            <a:p>
              <a:pPr marR="0" defTabSz="914400">
                <a:buClrTx/>
                <a:buSzTx/>
                <a:buFontTx/>
                <a:buNone/>
                <a:defRPr/>
              </a:pPr>
              <a:r>
                <a:rPr kumimoji="0" lang="en-US" altLang="zh-CN" sz="3065" kern="1200" cap="none" spc="0" normalizeH="0" baseline="0" noProof="1">
                  <a:solidFill>
                    <a:schemeClr val="accent4"/>
                  </a:solidFill>
                  <a:latin typeface="+mj-lt"/>
                  <a:ea typeface="等线" panose="02010600030101010101" pitchFamily="2" charset="-122"/>
                  <a:cs typeface="等线" panose="02010600030101010101" pitchFamily="2" charset="-122"/>
                </a:rPr>
                <a:t>PART 03</a:t>
              </a:r>
              <a:endParaRPr kumimoji="0" lang="zh-CN" altLang="en-US" sz="3065" kern="1200" cap="none" spc="0" normalizeH="0" baseline="0" noProof="1">
                <a:solidFill>
                  <a:schemeClr val="accent4"/>
                </a:solidFill>
                <a:latin typeface="+mj-lt"/>
                <a:ea typeface="等线" panose="02010600030101010101" pitchFamily="2" charset="-122"/>
                <a:cs typeface="等线" panose="02010600030101010101" pitchFamily="2" charset="-122"/>
              </a:endParaRPr>
            </a:p>
          </p:txBody>
        </p:sp>
        <p:sp>
          <p:nvSpPr>
            <p:cNvPr id="20" name="等腰三角形 19"/>
            <p:cNvSpPr/>
            <p:nvPr/>
          </p:nvSpPr>
          <p:spPr>
            <a:xfrm rot="5400000">
              <a:off x="2261142" y="4076585"/>
              <a:ext cx="111856" cy="1047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grpSp>
      <p:sp>
        <p:nvSpPr>
          <p:cNvPr id="25" name="文本框 52"/>
          <p:cNvSpPr txBox="1">
            <a:spLocks noChangeArrowheads="1"/>
          </p:cNvSpPr>
          <p:nvPr/>
        </p:nvSpPr>
        <p:spPr bwMode="auto">
          <a:xfrm>
            <a:off x="2671763" y="4378325"/>
            <a:ext cx="5602288" cy="501650"/>
          </a:xfrm>
          <a:prstGeom prst="rect">
            <a:avLst/>
          </a:prstGeom>
          <a:noFill/>
          <a:ln w="9525">
            <a:noFill/>
            <a:miter lim="800000"/>
          </a:ln>
        </p:spPr>
        <p:txBody>
          <a:bodyPr>
            <a:spAutoFit/>
          </a:bodyPr>
          <a:lstStyle/>
          <a:p>
            <a:pPr marR="0" defTabSz="914400">
              <a:buClrTx/>
              <a:buSzTx/>
              <a:buFontTx/>
              <a:buNone/>
              <a:defRPr/>
            </a:pPr>
            <a:r>
              <a:rPr kumimoji="0" lang="en-US" altLang="zh-CN" sz="2665" kern="1200" cap="none" spc="0" normalizeH="0" baseline="0" noProof="1">
                <a:solidFill>
                  <a:schemeClr val="bg1"/>
                </a:solidFill>
                <a:latin typeface="+mn-lt"/>
                <a:ea typeface="等线" panose="02010600030101010101" pitchFamily="2" charset="-122"/>
                <a:cs typeface="等线" panose="02010600030101010101" pitchFamily="2" charset="-122"/>
              </a:rPr>
              <a:t>Product Design &amp; Model Selection</a:t>
            </a:r>
            <a:endParaRPr kumimoji="0" lang="en-US" altLang="zh-CN" sz="2665" kern="1200" cap="none" spc="0" normalizeH="0" baseline="0" noProof="1">
              <a:solidFill>
                <a:schemeClr val="bg1"/>
              </a:solidFill>
              <a:latin typeface="+mn-lt"/>
              <a:ea typeface="等线" panose="02010600030101010101" pitchFamily="2" charset="-122"/>
              <a:cs typeface="等线" panose="02010600030101010101" pitchFamily="2" charset="-122"/>
            </a:endParaRPr>
          </a:p>
        </p:txBody>
      </p:sp>
      <p:sp>
        <p:nvSpPr>
          <p:cNvPr id="26" name="文本框 8"/>
          <p:cNvSpPr txBox="1">
            <a:spLocks noChangeArrowheads="1"/>
          </p:cNvSpPr>
          <p:nvPr/>
        </p:nvSpPr>
        <p:spPr bwMode="auto">
          <a:xfrm>
            <a:off x="769938" y="4352925"/>
            <a:ext cx="1797050" cy="561975"/>
          </a:xfrm>
          <a:prstGeom prst="rect">
            <a:avLst/>
          </a:prstGeom>
          <a:noFill/>
          <a:ln w="9525">
            <a:noFill/>
            <a:miter lim="800000"/>
          </a:ln>
        </p:spPr>
        <p:txBody>
          <a:bodyPr>
            <a:spAutoFit/>
          </a:bodyPr>
          <a:lstStyle/>
          <a:p>
            <a:pPr marR="0" defTabSz="914400">
              <a:buClrTx/>
              <a:buSzTx/>
              <a:buFontTx/>
              <a:buNone/>
              <a:defRPr/>
            </a:pPr>
            <a:r>
              <a:rPr kumimoji="0" lang="en-US" altLang="zh-CN" sz="3065" kern="1200" cap="none" spc="0" normalizeH="0" baseline="0" noProof="1">
                <a:solidFill>
                  <a:schemeClr val="accent4"/>
                </a:solidFill>
                <a:latin typeface="+mj-lt"/>
                <a:ea typeface="等线" panose="02010600030101010101" pitchFamily="2" charset="-122"/>
                <a:cs typeface="等线" panose="02010600030101010101" pitchFamily="2" charset="-122"/>
              </a:rPr>
              <a:t>PART 04</a:t>
            </a:r>
            <a:endParaRPr kumimoji="0" lang="zh-CN" altLang="en-US" sz="3065" kern="1200" cap="none" spc="0" normalizeH="0" baseline="0" noProof="1">
              <a:solidFill>
                <a:schemeClr val="accent4"/>
              </a:solidFill>
              <a:latin typeface="+mj-lt"/>
              <a:ea typeface="等线" panose="02010600030101010101" pitchFamily="2" charset="-122"/>
              <a:cs typeface="等线" panose="02010600030101010101" pitchFamily="2" charset="-122"/>
            </a:endParaRPr>
          </a:p>
        </p:txBody>
      </p:sp>
      <p:sp>
        <p:nvSpPr>
          <p:cNvPr id="27" name="等腰三角形 26"/>
          <p:cNvSpPr/>
          <p:nvPr/>
        </p:nvSpPr>
        <p:spPr>
          <a:xfrm rot="5400000">
            <a:off x="2493963" y="4573588"/>
            <a:ext cx="149225"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9" name="文本框 52"/>
          <p:cNvSpPr txBox="1">
            <a:spLocks noChangeArrowheads="1"/>
          </p:cNvSpPr>
          <p:nvPr/>
        </p:nvSpPr>
        <p:spPr bwMode="auto">
          <a:xfrm>
            <a:off x="2671763" y="4997450"/>
            <a:ext cx="5697538" cy="501650"/>
          </a:xfrm>
          <a:prstGeom prst="rect">
            <a:avLst/>
          </a:prstGeom>
          <a:noFill/>
          <a:ln w="9525">
            <a:noFill/>
            <a:miter lim="800000"/>
          </a:ln>
        </p:spPr>
        <p:txBody>
          <a:bodyPr>
            <a:spAutoFit/>
          </a:bodyPr>
          <a:lstStyle/>
          <a:p>
            <a:pPr marR="0" defTabSz="914400">
              <a:buClrTx/>
              <a:buSzTx/>
              <a:buFontTx/>
              <a:buNone/>
              <a:defRPr/>
            </a:pPr>
            <a:r>
              <a:rPr kumimoji="0" lang="en-US" altLang="zh-CN" sz="2665" kern="1200" cap="none" spc="0" normalizeH="0" baseline="0" noProof="1">
                <a:solidFill>
                  <a:schemeClr val="bg1"/>
                </a:solidFill>
                <a:latin typeface="+mn-lt"/>
                <a:ea typeface="等线" panose="02010600030101010101" pitchFamily="2" charset="-122"/>
                <a:cs typeface="等线" panose="02010600030101010101" pitchFamily="2" charset="-122"/>
              </a:rPr>
              <a:t>Installation &amp; Commissioning</a:t>
            </a:r>
            <a:endParaRPr kumimoji="0" lang="en-US" altLang="zh-CN" sz="2665" kern="1200" cap="none" spc="0" normalizeH="0" baseline="0" noProof="1">
              <a:solidFill>
                <a:schemeClr val="bg1"/>
              </a:solidFill>
              <a:latin typeface="+mn-lt"/>
              <a:ea typeface="等线" panose="02010600030101010101" pitchFamily="2" charset="-122"/>
              <a:cs typeface="等线" panose="02010600030101010101" pitchFamily="2" charset="-122"/>
            </a:endParaRPr>
          </a:p>
        </p:txBody>
      </p:sp>
      <p:sp>
        <p:nvSpPr>
          <p:cNvPr id="30" name="文本框 8"/>
          <p:cNvSpPr txBox="1">
            <a:spLocks noChangeArrowheads="1"/>
          </p:cNvSpPr>
          <p:nvPr/>
        </p:nvSpPr>
        <p:spPr bwMode="auto">
          <a:xfrm>
            <a:off x="782638" y="4973638"/>
            <a:ext cx="1797050" cy="563563"/>
          </a:xfrm>
          <a:prstGeom prst="rect">
            <a:avLst/>
          </a:prstGeom>
          <a:noFill/>
          <a:ln w="9525">
            <a:noFill/>
            <a:miter lim="800000"/>
          </a:ln>
        </p:spPr>
        <p:txBody>
          <a:bodyPr>
            <a:spAutoFit/>
          </a:bodyPr>
          <a:lstStyle/>
          <a:p>
            <a:pPr marR="0" defTabSz="914400">
              <a:buClrTx/>
              <a:buSzTx/>
              <a:buFontTx/>
              <a:buNone/>
              <a:defRPr/>
            </a:pPr>
            <a:r>
              <a:rPr kumimoji="0" lang="en-US" altLang="zh-CN" sz="3065" kern="1200" cap="none" spc="0" normalizeH="0" baseline="0" noProof="1">
                <a:solidFill>
                  <a:schemeClr val="accent4"/>
                </a:solidFill>
                <a:latin typeface="+mj-lt"/>
                <a:ea typeface="等线" panose="02010600030101010101" pitchFamily="2" charset="-122"/>
                <a:cs typeface="等线" panose="02010600030101010101" pitchFamily="2" charset="-122"/>
              </a:rPr>
              <a:t>PART 05</a:t>
            </a:r>
            <a:endParaRPr kumimoji="0" lang="zh-CN" altLang="en-US" sz="3065" kern="1200" cap="none" spc="0" normalizeH="0" baseline="0" noProof="1">
              <a:solidFill>
                <a:schemeClr val="accent4"/>
              </a:solidFill>
              <a:latin typeface="+mj-lt"/>
              <a:ea typeface="等线" panose="02010600030101010101" pitchFamily="2" charset="-122"/>
              <a:cs typeface="等线" panose="02010600030101010101" pitchFamily="2" charset="-122"/>
            </a:endParaRPr>
          </a:p>
        </p:txBody>
      </p:sp>
      <p:sp>
        <p:nvSpPr>
          <p:cNvPr id="31" name="等腰三角形 30"/>
          <p:cNvSpPr/>
          <p:nvPr/>
        </p:nvSpPr>
        <p:spPr>
          <a:xfrm rot="5400000">
            <a:off x="2506663" y="5178425"/>
            <a:ext cx="149225"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框 8"/>
          <p:cNvSpPr txBox="1"/>
          <p:nvPr/>
        </p:nvSpPr>
        <p:spPr>
          <a:xfrm>
            <a:off x="371475" y="1084263"/>
            <a:ext cx="5775325" cy="3991610"/>
          </a:xfrm>
          <a:prstGeom prst="rect">
            <a:avLst/>
          </a:prstGeom>
          <a:noFill/>
          <a:ln w="9525">
            <a:noFill/>
          </a:ln>
        </p:spPr>
        <p:txBody>
          <a:bodyPr>
            <a:spAutoFit/>
          </a:bodyPr>
          <a:p>
            <a:pPr indent="457200" algn="just" eaLnBrk="0" hangingPunct="0">
              <a:lnSpc>
                <a:spcPts val="2765"/>
              </a:lnSpc>
            </a:pPr>
            <a:r>
              <a:rPr lang="en-US" altLang="zh-CN" b="1" dirty="0">
                <a:solidFill>
                  <a:srgbClr val="152E52"/>
                </a:solidFill>
                <a:latin typeface="微软雅黑" panose="020B0503020204020204" pitchFamily="34" charset="-122"/>
              </a:rPr>
              <a:t>Gree small-sized swimming pool heat pump</a:t>
            </a:r>
            <a:r>
              <a:rPr lang="en-US" altLang="zh-CN" dirty="0">
                <a:solidFill>
                  <a:srgbClr val="152E52"/>
                </a:solidFill>
                <a:latin typeface="微软雅黑" panose="020B0503020204020204" pitchFamily="34" charset="-122"/>
              </a:rPr>
              <a:t> is an integrated high efficient air-to-water heat pump unit. Besides, it is equipped with </a:t>
            </a:r>
            <a:r>
              <a:rPr lang="en-US" altLang="zh-CN" b="1" dirty="0">
                <a:solidFill>
                  <a:srgbClr val="152E52"/>
                </a:solidFill>
                <a:latin typeface="微软雅黑" panose="020B0503020204020204" pitchFamily="34" charset="-122"/>
              </a:rPr>
              <a:t>titanium  heat exchanger</a:t>
            </a:r>
            <a:r>
              <a:rPr lang="en-US" altLang="zh-CN" dirty="0">
                <a:solidFill>
                  <a:srgbClr val="152E52"/>
                </a:solidFill>
                <a:latin typeface="微软雅黑" panose="020B0503020204020204" pitchFamily="34" charset="-122"/>
              </a:rPr>
              <a:t>, which has excellent anti-corrosion performance for extra long service life.</a:t>
            </a:r>
            <a:endParaRPr lang="en-US" altLang="zh-CN" dirty="0">
              <a:solidFill>
                <a:srgbClr val="152E52"/>
              </a:solidFill>
              <a:latin typeface="微软雅黑" panose="020B0503020204020204" pitchFamily="34" charset="-122"/>
            </a:endParaRPr>
          </a:p>
          <a:p>
            <a:pPr indent="457200" algn="just">
              <a:lnSpc>
                <a:spcPts val="2765"/>
              </a:lnSpc>
            </a:pPr>
            <a:r>
              <a:rPr lang="en-US" altLang="zh-CN" b="1" dirty="0">
                <a:solidFill>
                  <a:srgbClr val="152E52"/>
                </a:solidFill>
                <a:latin typeface="微软雅黑" panose="020B0503020204020204" pitchFamily="34" charset="-122"/>
                <a:sym typeface="+mn-ea"/>
              </a:rPr>
              <a:t>With heating capacity rang</a:t>
            </a:r>
            <a:r>
              <a:rPr lang="en-US" altLang="en-US" b="1" dirty="0">
                <a:solidFill>
                  <a:srgbClr val="152E52"/>
                </a:solidFill>
                <a:latin typeface="微软雅黑" panose="020B0503020204020204" pitchFamily="34" charset="-122"/>
                <a:sym typeface="+mn-ea"/>
              </a:rPr>
              <a:t>ing</a:t>
            </a:r>
            <a:r>
              <a:rPr lang="en-US" altLang="zh-CN" b="1" dirty="0">
                <a:solidFill>
                  <a:srgbClr val="152E52"/>
                </a:solidFill>
                <a:latin typeface="微软雅黑" panose="020B0503020204020204" pitchFamily="34" charset="-122"/>
                <a:sym typeface="+mn-ea"/>
              </a:rPr>
              <a:t> from 2 to 18.8kW</a:t>
            </a:r>
            <a:r>
              <a:rPr lang="en-US" altLang="zh-CN" dirty="0">
                <a:solidFill>
                  <a:srgbClr val="152E52"/>
                </a:solidFill>
                <a:latin typeface="微软雅黑" panose="020B0503020204020204" pitchFamily="34" charset="-122"/>
                <a:sym typeface="+mn-ea"/>
              </a:rPr>
              <a:t>, it is suitable for </a:t>
            </a:r>
            <a:r>
              <a:rPr lang="en-US" altLang="zh-CN" dirty="0">
                <a:solidFill>
                  <a:srgbClr val="152E52"/>
                </a:solidFill>
                <a:latin typeface="微软雅黑" panose="020B0503020204020204" pitchFamily="34" charset="-122"/>
              </a:rPr>
              <a:t>a family swimming pool covering an area of </a:t>
            </a:r>
            <a:r>
              <a:rPr lang="en-US" altLang="zh-CN" b="1" dirty="0">
                <a:solidFill>
                  <a:srgbClr val="152E52"/>
                </a:solidFill>
                <a:latin typeface="微软雅黑" panose="020B0503020204020204" pitchFamily="34" charset="-122"/>
              </a:rPr>
              <a:t>20 to 95m³</a:t>
            </a:r>
            <a:r>
              <a:rPr lang="en-US" altLang="zh-CN" dirty="0">
                <a:solidFill>
                  <a:srgbClr val="152E52"/>
                </a:solidFill>
                <a:latin typeface="微软雅黑" panose="020B0503020204020204" pitchFamily="34" charset="-122"/>
              </a:rPr>
              <a:t>. And the daily water temperature and SPA water temperature can be kept </a:t>
            </a:r>
            <a:r>
              <a:rPr lang="en-US" altLang="zh-CN" dirty="0">
                <a:solidFill>
                  <a:srgbClr val="152E52"/>
                </a:solidFill>
                <a:latin typeface="微软雅黑" panose="020B0503020204020204" pitchFamily="34" charset="-122"/>
                <a:sym typeface="+mn-ea"/>
              </a:rPr>
              <a:t>respectively </a:t>
            </a:r>
            <a:r>
              <a:rPr lang="en-US" altLang="zh-CN" dirty="0">
                <a:solidFill>
                  <a:srgbClr val="152E52"/>
                </a:solidFill>
                <a:latin typeface="微软雅黑" panose="020B0503020204020204" pitchFamily="34" charset="-122"/>
              </a:rPr>
              <a:t>between </a:t>
            </a:r>
            <a:r>
              <a:rPr lang="en-US" altLang="zh-CN" b="1" dirty="0">
                <a:solidFill>
                  <a:srgbClr val="152E52"/>
                </a:solidFill>
                <a:latin typeface="微软雅黑" panose="020B0503020204020204" pitchFamily="34" charset="-122"/>
              </a:rPr>
              <a:t>26~30℃</a:t>
            </a:r>
            <a:r>
              <a:rPr lang="en-US" altLang="zh-CN" dirty="0">
                <a:solidFill>
                  <a:srgbClr val="152E52"/>
                </a:solidFill>
                <a:latin typeface="微软雅黑" panose="020B0503020204020204" pitchFamily="34" charset="-122"/>
              </a:rPr>
              <a:t> and </a:t>
            </a:r>
            <a:r>
              <a:rPr lang="en-US" altLang="zh-CN" b="1" dirty="0">
                <a:solidFill>
                  <a:srgbClr val="152E52"/>
                </a:solidFill>
                <a:latin typeface="微软雅黑" panose="020B0503020204020204" pitchFamily="34" charset="-122"/>
              </a:rPr>
              <a:t>below 40℃</a:t>
            </a:r>
            <a:r>
              <a:rPr lang="en-US" altLang="zh-CN" dirty="0">
                <a:solidFill>
                  <a:srgbClr val="152E52"/>
                </a:solidFill>
                <a:latin typeface="微软雅黑" panose="020B0503020204020204" pitchFamily="34" charset="-122"/>
              </a:rPr>
              <a:t>.</a:t>
            </a:r>
            <a:endParaRPr lang="en-US" altLang="zh-CN" dirty="0">
              <a:solidFill>
                <a:srgbClr val="152E52"/>
              </a:solidFill>
              <a:latin typeface="微软雅黑" panose="020B0503020204020204" pitchFamily="34" charset="-122"/>
            </a:endParaRPr>
          </a:p>
        </p:txBody>
      </p:sp>
      <p:sp>
        <p:nvSpPr>
          <p:cNvPr id="23555" name="文本框 12"/>
          <p:cNvSpPr txBox="1"/>
          <p:nvPr/>
        </p:nvSpPr>
        <p:spPr>
          <a:xfrm>
            <a:off x="0" y="606425"/>
            <a:ext cx="1973263" cy="398463"/>
          </a:xfrm>
          <a:prstGeom prst="rect">
            <a:avLst/>
          </a:prstGeom>
          <a:noFill/>
          <a:ln w="9525">
            <a:noFill/>
          </a:ln>
        </p:spPr>
        <p:txBody>
          <a:bodyPr>
            <a:spAutoFit/>
          </a:bodyPr>
          <a:p>
            <a:pPr algn="ctr" eaLnBrk="0" hangingPunct="0"/>
            <a:r>
              <a:rPr lang="en-US" altLang="zh-CN" sz="2000" b="1" dirty="0">
                <a:solidFill>
                  <a:srgbClr val="152E52"/>
                </a:solidFill>
                <a:latin typeface="微软雅黑" panose="020B0503020204020204" pitchFamily="34" charset="-122"/>
              </a:rPr>
              <a:t>Introduction</a:t>
            </a:r>
            <a:endParaRPr lang="en-US" altLang="zh-CN" sz="2000" b="1" dirty="0">
              <a:solidFill>
                <a:srgbClr val="152E52"/>
              </a:solidFill>
              <a:latin typeface="微软雅黑" panose="020B0503020204020204" pitchFamily="34" charset="-122"/>
            </a:endParaRPr>
          </a:p>
        </p:txBody>
      </p:sp>
      <p:sp>
        <p:nvSpPr>
          <p:cNvPr id="23556" name="文本框 11"/>
          <p:cNvSpPr txBox="1"/>
          <p:nvPr/>
        </p:nvSpPr>
        <p:spPr>
          <a:xfrm>
            <a:off x="2263775" y="196850"/>
            <a:ext cx="7389813"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rPr>
              <a:t>01 Product Overview</a:t>
            </a:r>
            <a:endParaRPr lang="en-US" altLang="zh-CN" sz="3600" b="1" dirty="0">
              <a:solidFill>
                <a:srgbClr val="152E52"/>
              </a:solidFill>
              <a:latin typeface="微软雅黑" panose="020B0503020204020204" pitchFamily="34" charset="-122"/>
            </a:endParaRPr>
          </a:p>
        </p:txBody>
      </p:sp>
      <p:pic>
        <p:nvPicPr>
          <p:cNvPr id="23557" name="图片 5"/>
          <p:cNvPicPr>
            <a:picLocks noChangeAspect="1"/>
          </p:cNvPicPr>
          <p:nvPr/>
        </p:nvPicPr>
        <p:blipFill>
          <a:blip r:embed="rId1"/>
          <a:stretch>
            <a:fillRect/>
          </a:stretch>
        </p:blipFill>
        <p:spPr>
          <a:xfrm>
            <a:off x="6259513" y="1444625"/>
            <a:ext cx="5487987" cy="4354513"/>
          </a:xfrm>
          <a:prstGeom prst="rect">
            <a:avLst/>
          </a:prstGeom>
          <a:noFill/>
          <a:ln w="9525">
            <a:noFill/>
          </a:ln>
        </p:spPr>
      </p:pic>
      <p:pic>
        <p:nvPicPr>
          <p:cNvPr id="23558" name="图片 6"/>
          <p:cNvPicPr>
            <a:picLocks noChangeAspect="1"/>
          </p:cNvPicPr>
          <p:nvPr/>
        </p:nvPicPr>
        <p:blipFill>
          <a:blip r:embed="rId2">
            <a:clrChange>
              <a:clrFrom>
                <a:srgbClr val="FFFFFF"/>
              </a:clrFrom>
              <a:clrTo>
                <a:srgbClr val="FFFFFF">
                  <a:alpha val="0"/>
                </a:srgbClr>
              </a:clrTo>
            </a:clrChange>
          </a:blip>
          <a:stretch>
            <a:fillRect/>
          </a:stretch>
        </p:blipFill>
        <p:spPr>
          <a:xfrm>
            <a:off x="8747125" y="4840288"/>
            <a:ext cx="2446338" cy="1612900"/>
          </a:xfrm>
          <a:prstGeom prst="rect">
            <a:avLst/>
          </a:prstGeom>
          <a:noFill/>
          <a:ln w="9525">
            <a:noFill/>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框 12"/>
          <p:cNvSpPr txBox="1"/>
          <p:nvPr/>
        </p:nvSpPr>
        <p:spPr>
          <a:xfrm>
            <a:off x="0" y="606425"/>
            <a:ext cx="1973263" cy="398463"/>
          </a:xfrm>
          <a:prstGeom prst="rect">
            <a:avLst/>
          </a:prstGeom>
          <a:noFill/>
          <a:ln w="9525">
            <a:noFill/>
          </a:ln>
        </p:spPr>
        <p:txBody>
          <a:bodyPr>
            <a:spAutoFit/>
          </a:bodyPr>
          <a:p>
            <a:pPr algn="ctr" eaLnBrk="0" hangingPunct="0"/>
            <a:r>
              <a:rPr lang="en-US" altLang="zh-CN" sz="2000" b="1" dirty="0">
                <a:solidFill>
                  <a:srgbClr val="152E52"/>
                </a:solidFill>
                <a:latin typeface="微软雅黑" panose="020B0503020204020204" pitchFamily="34" charset="-122"/>
              </a:rPr>
              <a:t>Parameter</a:t>
            </a:r>
            <a:endParaRPr lang="en-US" altLang="zh-CN" sz="2000" b="1" dirty="0">
              <a:solidFill>
                <a:srgbClr val="152E52"/>
              </a:solidFill>
              <a:latin typeface="微软雅黑" panose="020B0503020204020204" pitchFamily="34" charset="-122"/>
            </a:endParaRPr>
          </a:p>
        </p:txBody>
      </p:sp>
      <p:graphicFrame>
        <p:nvGraphicFramePr>
          <p:cNvPr id="2" name="表格 1"/>
          <p:cNvGraphicFramePr/>
          <p:nvPr/>
        </p:nvGraphicFramePr>
        <p:xfrm>
          <a:off x="133350" y="1106488"/>
          <a:ext cx="11882438" cy="5903913"/>
        </p:xfrm>
        <a:graphic>
          <a:graphicData uri="http://schemas.openxmlformats.org/drawingml/2006/table">
            <a:tbl>
              <a:tblPr firstRow="1" bandRow="1">
                <a:tableStyleId>{1E171933-4619-4E11-9A3F-F7608DF75F80}</a:tableStyleId>
              </a:tblPr>
              <a:tblGrid>
                <a:gridCol w="5208766"/>
                <a:gridCol w="1744933"/>
                <a:gridCol w="564500"/>
                <a:gridCol w="2188787"/>
                <a:gridCol w="2175452"/>
              </a:tblGrid>
              <a:tr h="546091">
                <a:tc gridSpan="3">
                  <a:txBody>
                    <a:bodyPr/>
                    <a:lstStyle/>
                    <a:p>
                      <a:pPr indent="0" algn="ctr">
                        <a:buNone/>
                      </a:pPr>
                      <a:r>
                        <a:rPr lang="en-US" altLang="zh-CN" sz="1600" dirty="0">
                          <a:latin typeface="微软雅黑" panose="020B0503020204020204" pitchFamily="34" charset="-122"/>
                          <a:ea typeface="微软雅黑" panose="020B0503020204020204" pitchFamily="34" charset="-122"/>
                        </a:rPr>
                        <a:t>Model</a:t>
                      </a:r>
                      <a:endParaRPr lang="en-US" altLang="zh-CN" sz="1600" dirty="0">
                        <a:latin typeface="微软雅黑" panose="020B0503020204020204" pitchFamily="34" charset="-122"/>
                        <a:ea typeface="微软雅黑" panose="020B0503020204020204" pitchFamily="34" charset="-122"/>
                      </a:endParaRPr>
                    </a:p>
                  </a:txBody>
                  <a:tcPr marL="12700" marR="12700" marT="12698" marB="45715" anchor="ctr"/>
                </a:tc>
                <a:tc hMerge="1">
                  <a:tcPr/>
                </a:tc>
                <a:tc hMerge="1">
                  <a:tcPr/>
                </a:tc>
                <a:tc>
                  <a:txBody>
                    <a:bodyPr/>
                    <a:lstStyle/>
                    <a:p>
                      <a:pPr indent="0" algn="ctr">
                        <a:buNone/>
                      </a:pPr>
                      <a:r>
                        <a:rPr lang="en-US" sz="1600" dirty="0" smtClean="0">
                          <a:latin typeface="微软雅黑" panose="020B0503020204020204" pitchFamily="34" charset="-122"/>
                          <a:ea typeface="微软雅黑" panose="020B0503020204020204" pitchFamily="34" charset="-122"/>
                        </a:rPr>
                        <a:t>GRS-CP11P</a:t>
                      </a:r>
                      <a:r>
                        <a:rPr lang="en-US" altLang="zh-CN" sz="1600" dirty="0" smtClean="0">
                          <a:latin typeface="微软雅黑" panose="020B0503020204020204" pitchFamily="34" charset="-122"/>
                          <a:ea typeface="微软雅黑" panose="020B0503020204020204" pitchFamily="34" charset="-122"/>
                        </a:rPr>
                        <a:t>d</a:t>
                      </a:r>
                      <a:r>
                        <a:rPr lang="en-US" sz="1600" dirty="0" smtClean="0">
                          <a:latin typeface="微软雅黑" panose="020B0503020204020204" pitchFamily="34" charset="-122"/>
                          <a:ea typeface="微软雅黑" panose="020B0503020204020204" pitchFamily="34" charset="-122"/>
                        </a:rPr>
                        <a:t>/</a:t>
                      </a:r>
                      <a:r>
                        <a:rPr lang="en-US" sz="1600" dirty="0" err="1" smtClean="0">
                          <a:latin typeface="微软雅黑" panose="020B0503020204020204" pitchFamily="34" charset="-122"/>
                          <a:ea typeface="微软雅黑" panose="020B0503020204020204" pitchFamily="34" charset="-122"/>
                        </a:rPr>
                        <a:t>NhA</a:t>
                      </a:r>
                      <a:r>
                        <a:rPr 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K</a:t>
                      </a:r>
                      <a:endParaRPr lang="en-US" altLang="zh-CN" sz="1600" dirty="0" smtClean="0">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smtClean="0">
                          <a:latin typeface="微软雅黑" panose="020B0503020204020204" pitchFamily="34" charset="-122"/>
                          <a:ea typeface="微软雅黑" panose="020B0503020204020204" pitchFamily="34" charset="-122"/>
                        </a:rPr>
                        <a:t>GRS-CP11Pd/</a:t>
                      </a:r>
                      <a:r>
                        <a:rPr lang="en-US" altLang="zh-CN" sz="1600" dirty="0" err="1" smtClean="0">
                          <a:latin typeface="微软雅黑" panose="020B0503020204020204" pitchFamily="34" charset="-122"/>
                          <a:ea typeface="微软雅黑" panose="020B0503020204020204" pitchFamily="34" charset="-122"/>
                        </a:rPr>
                        <a:t>NhA</a:t>
                      </a:r>
                      <a:r>
                        <a:rPr lang="en-US" altLang="zh-CN" sz="1600" dirty="0" smtClean="0">
                          <a:latin typeface="微软雅黑" panose="020B0503020204020204" pitchFamily="34" charset="-122"/>
                          <a:ea typeface="微软雅黑" panose="020B0503020204020204" pitchFamily="34" charset="-122"/>
                        </a:rPr>
                        <a:t>-S</a:t>
                      </a:r>
                      <a:endParaRPr lang="en-US" altLang="en-US" sz="1600" dirty="0">
                        <a:latin typeface="微软雅黑" panose="020B0503020204020204" pitchFamily="34" charset="-122"/>
                        <a:ea typeface="微软雅黑" panose="020B0503020204020204" pitchFamily="34" charset="-122"/>
                      </a:endParaRPr>
                    </a:p>
                  </a:txBody>
                  <a:tcPr marL="12700" marR="12700" marT="12698"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smtClean="0">
                          <a:latin typeface="微软雅黑" panose="020B0503020204020204" pitchFamily="34" charset="-122"/>
                          <a:ea typeface="微软雅黑" panose="020B0503020204020204" pitchFamily="34" charset="-122"/>
                        </a:rPr>
                        <a:t>GRS-CP18P/</a:t>
                      </a:r>
                      <a:r>
                        <a:rPr lang="en-US" altLang="zh-CN" sz="1600" dirty="0" err="1" smtClean="0">
                          <a:latin typeface="微软雅黑" panose="020B0503020204020204" pitchFamily="34" charset="-122"/>
                          <a:ea typeface="微软雅黑" panose="020B0503020204020204" pitchFamily="34" charset="-122"/>
                        </a:rPr>
                        <a:t>NhA</a:t>
                      </a:r>
                      <a:r>
                        <a:rPr lang="en-US" altLang="zh-CN" sz="1600" dirty="0" smtClean="0">
                          <a:latin typeface="微软雅黑" panose="020B0503020204020204" pitchFamily="34" charset="-122"/>
                          <a:ea typeface="微软雅黑" panose="020B0503020204020204" pitchFamily="34" charset="-122"/>
                        </a:rPr>
                        <a:t>-K</a:t>
                      </a:r>
                      <a:endParaRPr lang="en-US" altLang="zh-CN" sz="1600" dirty="0" smtClean="0">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smtClean="0">
                          <a:latin typeface="微软雅黑" panose="020B0503020204020204" pitchFamily="34" charset="-122"/>
                          <a:ea typeface="微软雅黑" panose="020B0503020204020204" pitchFamily="34" charset="-122"/>
                        </a:rPr>
                        <a:t>GRS-CP18P/</a:t>
                      </a:r>
                      <a:r>
                        <a:rPr lang="en-US" altLang="zh-CN" sz="1600" dirty="0" err="1" smtClean="0">
                          <a:latin typeface="微软雅黑" panose="020B0503020204020204" pitchFamily="34" charset="-122"/>
                          <a:ea typeface="微软雅黑" panose="020B0503020204020204" pitchFamily="34" charset="-122"/>
                        </a:rPr>
                        <a:t>NhA</a:t>
                      </a:r>
                      <a:r>
                        <a:rPr lang="en-US" altLang="zh-CN" sz="1600" dirty="0" smtClean="0">
                          <a:latin typeface="微软雅黑" panose="020B0503020204020204" pitchFamily="34" charset="-122"/>
                          <a:ea typeface="微软雅黑" panose="020B0503020204020204" pitchFamily="34" charset="-122"/>
                        </a:rPr>
                        <a:t>-S</a:t>
                      </a:r>
                      <a:endParaRPr lang="en-US" altLang="en-US" sz="1600" dirty="0" smtClean="0">
                        <a:latin typeface="微软雅黑" panose="020B0503020204020204" pitchFamily="34" charset="-122"/>
                        <a:ea typeface="微软雅黑" panose="020B0503020204020204" pitchFamily="34" charset="-122"/>
                      </a:endParaRPr>
                    </a:p>
                  </a:txBody>
                  <a:tcPr marL="12700" marR="12700" marT="12698" marB="45715" anchor="ctr"/>
                </a:tc>
              </a:tr>
              <a:tr h="310497">
                <a:tc rowSpan="2">
                  <a:txBody>
                    <a:bodyPr/>
                    <a:lstStyle/>
                    <a:p>
                      <a:pPr indent="0" algn="l">
                        <a:buNone/>
                      </a:pPr>
                      <a:r>
                        <a:rPr lang="en-US" sz="1600">
                          <a:solidFill>
                            <a:srgbClr val="152E52"/>
                          </a:solidFill>
                          <a:latin typeface="微软雅黑" panose="020B0503020204020204" pitchFamily="34" charset="-122"/>
                          <a:ea typeface="微软雅黑" panose="020B0503020204020204" pitchFamily="34" charset="-122"/>
                          <a:cs typeface="微软雅黑" panose="020B0503020204020204" pitchFamily="34" charset="-122"/>
                          <a:sym typeface="+mn-ea"/>
                        </a:rPr>
                        <a:t>Heating under High Temperature and Humidity: </a:t>
                      </a:r>
                      <a:endParaRPr lang="en-US" sz="1600">
                        <a:solidFill>
                          <a:srgbClr val="152E5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buNone/>
                      </a:pPr>
                      <a:r>
                        <a:rPr lang="en-US" altLang="zh-CN" sz="1400">
                          <a:solidFill>
                            <a:srgbClr val="152E52"/>
                          </a:solidFill>
                          <a:latin typeface="微软雅黑" panose="020B0503020204020204" pitchFamily="34" charset="-122"/>
                          <a:ea typeface="微软雅黑" panose="020B0503020204020204" pitchFamily="34" charset="-122"/>
                          <a:sym typeface="+mn-ea"/>
                        </a:rPr>
                        <a:t>Ambient Temperature: </a:t>
                      </a:r>
                      <a:r>
                        <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rPr>
                        <a:t>27℃/80%, </a:t>
                      </a:r>
                      <a:endPar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buNone/>
                      </a:pPr>
                      <a:r>
                        <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sym typeface="+mn-ea"/>
                        </a:rPr>
                        <a:t>Inlet Water Temperature: </a:t>
                      </a:r>
                      <a:r>
                        <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rPr>
                        <a:t>26℃</a:t>
                      </a:r>
                      <a:endParaRPr lang="en-US" alt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698" marB="45715" anchor="ctr"/>
                </a:tc>
                <a:tc>
                  <a:txBody>
                    <a:bodyPr/>
                    <a:lstStyle/>
                    <a:p>
                      <a:pPr indent="0" algn="ctr">
                        <a:buNone/>
                      </a:pPr>
                      <a:r>
                        <a:rPr lang="zh-CN" sz="1600">
                          <a:solidFill>
                            <a:srgbClr val="152E52"/>
                          </a:solidFill>
                          <a:latin typeface="微软雅黑" panose="020B0503020204020204" pitchFamily="34" charset="-122"/>
                          <a:ea typeface="微软雅黑" panose="020B0503020204020204" pitchFamily="34" charset="-122"/>
                        </a:rPr>
                        <a:t>Heating Capacity</a:t>
                      </a:r>
                      <a:endParaRPr 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sz="1600">
                          <a:solidFill>
                            <a:srgbClr val="152E52"/>
                          </a:solidFill>
                          <a:latin typeface="微软雅黑" panose="020B0503020204020204" pitchFamily="34" charset="-122"/>
                          <a:ea typeface="微软雅黑" panose="020B0503020204020204" pitchFamily="34" charset="-122"/>
                        </a:rPr>
                        <a:t>KW</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sz="1600">
                          <a:solidFill>
                            <a:schemeClr val="tx1"/>
                          </a:solidFill>
                          <a:latin typeface="微软雅黑" panose="020B0503020204020204" pitchFamily="34" charset="-122"/>
                          <a:ea typeface="微软雅黑" panose="020B0503020204020204" pitchFamily="34" charset="-122"/>
                        </a:rPr>
                        <a:t>2.2~11.8</a:t>
                      </a:r>
                      <a:endParaRPr lang="en-US" altLang="en-US" sz="160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altLang="en-US" sz="1600" dirty="0" smtClean="0">
                          <a:latin typeface="微软雅黑" panose="020B0503020204020204" pitchFamily="34" charset="-122"/>
                          <a:ea typeface="微软雅黑" panose="020B0503020204020204" pitchFamily="34" charset="-122"/>
                        </a:rPr>
                        <a:t>5.5</a:t>
                      </a:r>
                      <a:r>
                        <a:rPr lang="en-US" altLang="zh-CN" sz="1600" dirty="0" smtClean="0">
                          <a:latin typeface="微软雅黑" panose="020B0503020204020204" pitchFamily="34" charset="-122"/>
                          <a:ea typeface="微软雅黑" panose="020B0503020204020204" pitchFamily="34" charset="-122"/>
                        </a:rPr>
                        <a:t>~18.8</a:t>
                      </a:r>
                      <a:endParaRPr lang="en-US" altLang="en-US" sz="1600" dirty="0">
                        <a:latin typeface="微软雅黑" panose="020B0503020204020204" pitchFamily="34" charset="-122"/>
                        <a:ea typeface="微软雅黑" panose="020B0503020204020204" pitchFamily="34" charset="-122"/>
                      </a:endParaRPr>
                    </a:p>
                  </a:txBody>
                  <a:tcPr marL="12700" marR="12700" marT="12698" marB="45715" anchor="ctr"/>
                </a:tc>
              </a:tr>
              <a:tr h="438760">
                <a:tc vMerge="1">
                  <a:tcPr/>
                </a:tc>
                <a:tc>
                  <a:txBody>
                    <a:bodyPr/>
                    <a:lstStyle/>
                    <a:p>
                      <a:pPr indent="0" algn="ctr">
                        <a:buNone/>
                      </a:pPr>
                      <a:r>
                        <a:rPr lang="en-US" altLang="zh-CN" sz="1600">
                          <a:solidFill>
                            <a:srgbClr val="152E52"/>
                          </a:solidFill>
                          <a:latin typeface="微软雅黑" panose="020B0503020204020204" pitchFamily="34" charset="-122"/>
                          <a:ea typeface="微软雅黑" panose="020B0503020204020204" pitchFamily="34" charset="-122"/>
                        </a:rPr>
                        <a:t>E</a:t>
                      </a:r>
                      <a:r>
                        <a:rPr lang="zh-CN" sz="1600">
                          <a:solidFill>
                            <a:srgbClr val="152E52"/>
                          </a:solidFill>
                          <a:latin typeface="微软雅黑" panose="020B0503020204020204" pitchFamily="34" charset="-122"/>
                          <a:ea typeface="微软雅黑" panose="020B0503020204020204" pitchFamily="34" charset="-122"/>
                        </a:rPr>
                        <a:t>nergy </a:t>
                      </a:r>
                      <a:r>
                        <a:rPr lang="en-US" altLang="zh-CN" sz="1600">
                          <a:solidFill>
                            <a:srgbClr val="152E52"/>
                          </a:solidFill>
                          <a:latin typeface="微软雅黑" panose="020B0503020204020204" pitchFamily="34" charset="-122"/>
                          <a:ea typeface="微软雅黑" panose="020B0503020204020204" pitchFamily="34" charset="-122"/>
                        </a:rPr>
                        <a:t>E</a:t>
                      </a:r>
                      <a:r>
                        <a:rPr lang="zh-CN" sz="1600">
                          <a:solidFill>
                            <a:srgbClr val="152E52"/>
                          </a:solidFill>
                          <a:latin typeface="微软雅黑" panose="020B0503020204020204" pitchFamily="34" charset="-122"/>
                          <a:ea typeface="微软雅黑" panose="020B0503020204020204" pitchFamily="34" charset="-122"/>
                        </a:rPr>
                        <a:t>fficiency</a:t>
                      </a:r>
                      <a:endParaRPr 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altLang="en-US" sz="1600">
                          <a:solidFill>
                            <a:srgbClr val="152E52"/>
                          </a:solidFill>
                          <a:latin typeface="微软雅黑" panose="020B0503020204020204" pitchFamily="34" charset="-122"/>
                          <a:ea typeface="微软雅黑" panose="020B0503020204020204" pitchFamily="34" charset="-122"/>
                        </a:rPr>
                        <a:t>W/W</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sz="1600">
                          <a:solidFill>
                            <a:schemeClr val="tx1"/>
                          </a:solidFill>
                          <a:latin typeface="微软雅黑" panose="020B0503020204020204" pitchFamily="34" charset="-122"/>
                          <a:ea typeface="微软雅黑" panose="020B0503020204020204" pitchFamily="34" charset="-122"/>
                        </a:rPr>
                        <a:t>13.0-5.8</a:t>
                      </a:r>
                      <a:endParaRPr lang="en-US" altLang="en-US" sz="160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altLang="en-US" sz="1600" dirty="0" smtClean="0">
                          <a:latin typeface="微软雅黑" panose="020B0503020204020204" pitchFamily="34" charset="-122"/>
                          <a:ea typeface="微软雅黑" panose="020B0503020204020204" pitchFamily="34" charset="-122"/>
                        </a:rPr>
                        <a:t>11.0</a:t>
                      </a:r>
                      <a:r>
                        <a:rPr lang="en-US" altLang="zh-CN" sz="1600" dirty="0" smtClean="0">
                          <a:latin typeface="微软雅黑" panose="020B0503020204020204" pitchFamily="34" charset="-122"/>
                          <a:ea typeface="微软雅黑" panose="020B0503020204020204" pitchFamily="34" charset="-122"/>
                        </a:rPr>
                        <a:t>~5.2</a:t>
                      </a:r>
                      <a:endParaRPr lang="en-US" altLang="en-US" sz="1600" dirty="0">
                        <a:latin typeface="微软雅黑" panose="020B0503020204020204" pitchFamily="34" charset="-122"/>
                        <a:ea typeface="微软雅黑" panose="020B0503020204020204" pitchFamily="34" charset="-122"/>
                      </a:endParaRPr>
                    </a:p>
                  </a:txBody>
                  <a:tcPr marL="12700" marR="12700" marT="12698" marB="45715" anchor="ctr"/>
                </a:tc>
              </a:tr>
              <a:tr h="311132">
                <a:tc rowSpan="2">
                  <a:txBody>
                    <a:bodyPr/>
                    <a:lstStyle/>
                    <a:p>
                      <a:pPr indent="0" algn="l">
                        <a:buNone/>
                      </a:pPr>
                      <a:r>
                        <a:rPr lang="en-US" sz="1600">
                          <a:solidFill>
                            <a:srgbClr val="152E52"/>
                          </a:solidFill>
                          <a:latin typeface="微软雅黑" panose="020B0503020204020204" pitchFamily="34" charset="-122"/>
                          <a:ea typeface="微软雅黑" panose="020B0503020204020204" pitchFamily="34" charset="-122"/>
                          <a:cs typeface="微软雅黑" panose="020B0503020204020204" pitchFamily="34" charset="-122"/>
                          <a:sym typeface="+mn-ea"/>
                        </a:rPr>
                        <a:t>Heating under Moderate Temperature and Humidity:</a:t>
                      </a:r>
                      <a:endParaRPr lang="zh-CN" sz="1600">
                        <a:solidFill>
                          <a:srgbClr val="152E52"/>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buNone/>
                      </a:pPr>
                      <a:r>
                        <a:rPr lang="en-US" altLang="zh-CN" sz="1400">
                          <a:solidFill>
                            <a:srgbClr val="152E52"/>
                          </a:solidFill>
                          <a:latin typeface="微软雅黑" panose="020B0503020204020204" pitchFamily="34" charset="-122"/>
                          <a:ea typeface="微软雅黑" panose="020B0503020204020204" pitchFamily="34" charset="-122"/>
                          <a:sym typeface="+mn-ea"/>
                        </a:rPr>
                        <a:t>Ambient Temperature: </a:t>
                      </a:r>
                      <a:r>
                        <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rPr>
                        <a:t>15℃/70%</a:t>
                      </a:r>
                      <a:r>
                        <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buNone/>
                      </a:pPr>
                      <a:r>
                        <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sym typeface="+mn-ea"/>
                        </a:rPr>
                        <a:t>Inlet Water Temperature: 26℃</a:t>
                      </a:r>
                      <a:endParaRPr lang="en-US" alt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2700" marR="12700" marT="12698" marB="45715" anchor="ctr"/>
                </a:tc>
                <a:tc>
                  <a:txBody>
                    <a:bodyPr/>
                    <a:lstStyle/>
                    <a:p>
                      <a:pPr indent="0" algn="ctr">
                        <a:buNone/>
                      </a:pPr>
                      <a:r>
                        <a:rPr lang="zh-CN" sz="1600">
                          <a:solidFill>
                            <a:srgbClr val="152E52"/>
                          </a:solidFill>
                          <a:latin typeface="微软雅黑" panose="020B0503020204020204" pitchFamily="34" charset="-122"/>
                          <a:ea typeface="微软雅黑" panose="020B0503020204020204" pitchFamily="34" charset="-122"/>
                          <a:sym typeface="+mn-ea"/>
                        </a:rPr>
                        <a:t>Heating Capacity</a:t>
                      </a:r>
                      <a:endParaRPr lang="zh-CN" altLang="en-US" sz="1600">
                        <a:solidFill>
                          <a:srgbClr val="152E52"/>
                        </a:solidFill>
                        <a:latin typeface="微软雅黑" panose="020B0503020204020204" pitchFamily="34" charset="-122"/>
                        <a:ea typeface="微软雅黑" panose="020B0503020204020204" pitchFamily="34" charset="-122"/>
                        <a:sym typeface="+mn-ea"/>
                      </a:endParaRPr>
                    </a:p>
                  </a:txBody>
                  <a:tcPr marL="12700" marR="12700" marT="12698" marB="45715" anchor="ctr"/>
                </a:tc>
                <a:tc>
                  <a:txBody>
                    <a:bodyPr/>
                    <a:lstStyle/>
                    <a:p>
                      <a:pPr indent="0" algn="ctr">
                        <a:buNone/>
                      </a:pPr>
                      <a:r>
                        <a:rPr lang="en-US" sz="1600">
                          <a:solidFill>
                            <a:srgbClr val="152E52"/>
                          </a:solidFill>
                          <a:latin typeface="微软雅黑" panose="020B0503020204020204" pitchFamily="34" charset="-122"/>
                          <a:ea typeface="微软雅黑" panose="020B0503020204020204" pitchFamily="34" charset="-122"/>
                        </a:rPr>
                        <a:t>KW</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sz="1600">
                          <a:solidFill>
                            <a:schemeClr val="tx1"/>
                          </a:solidFill>
                          <a:latin typeface="微软雅黑" panose="020B0503020204020204" pitchFamily="34" charset="-122"/>
                          <a:ea typeface="微软雅黑" panose="020B0503020204020204" pitchFamily="34" charset="-122"/>
                        </a:rPr>
                        <a:t>2.0-8.8</a:t>
                      </a:r>
                      <a:endParaRPr lang="en-US" altLang="en-US" sz="160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altLang="zh-CN" sz="1600" u="none" strike="noStrike" kern="1200" dirty="0" smtClean="0">
                          <a:effectLst/>
                          <a:latin typeface="微软雅黑" panose="020B0503020204020204" pitchFamily="34" charset="-122"/>
                          <a:ea typeface="微软雅黑" panose="020B0503020204020204" pitchFamily="34" charset="-122"/>
                        </a:rPr>
                        <a:t>3.0~15.1</a:t>
                      </a:r>
                      <a:endParaRPr lang="en-US" altLang="zh-CN" sz="1600" u="none" strike="noStrike" kern="1200" dirty="0" smtClean="0">
                        <a:solidFill>
                          <a:schemeClr val="accent1">
                            <a:lumMod val="75000"/>
                          </a:schemeClr>
                        </a:solidFill>
                        <a:effectLst/>
                        <a:latin typeface="微软雅黑" panose="020B0503020204020204" pitchFamily="34" charset="-122"/>
                        <a:ea typeface="微软雅黑" panose="020B0503020204020204" pitchFamily="34" charset="-122"/>
                        <a:cs typeface="+mn-cs"/>
                      </a:endParaRPr>
                    </a:p>
                  </a:txBody>
                  <a:tcPr marL="9525" marR="9525" marT="9524" marB="0" anchor="ctr"/>
                </a:tc>
              </a:tr>
              <a:tr h="438760">
                <a:tc vMerge="1">
                  <a:tcPr/>
                </a:tc>
                <a:tc>
                  <a:txBody>
                    <a:bodyPr/>
                    <a:lstStyle/>
                    <a:p>
                      <a:pPr indent="0" algn="ctr">
                        <a:buNone/>
                      </a:pPr>
                      <a:r>
                        <a:rPr lang="en-US" altLang="zh-CN" sz="1600">
                          <a:solidFill>
                            <a:srgbClr val="152E52"/>
                          </a:solidFill>
                          <a:latin typeface="微软雅黑" panose="020B0503020204020204" pitchFamily="34" charset="-122"/>
                          <a:ea typeface="微软雅黑" panose="020B0503020204020204" pitchFamily="34" charset="-122"/>
                          <a:sym typeface="+mn-ea"/>
                        </a:rPr>
                        <a:t>E</a:t>
                      </a:r>
                      <a:r>
                        <a:rPr lang="zh-CN" sz="1600">
                          <a:solidFill>
                            <a:srgbClr val="152E52"/>
                          </a:solidFill>
                          <a:latin typeface="微软雅黑" panose="020B0503020204020204" pitchFamily="34" charset="-122"/>
                          <a:ea typeface="微软雅黑" panose="020B0503020204020204" pitchFamily="34" charset="-122"/>
                          <a:sym typeface="+mn-ea"/>
                        </a:rPr>
                        <a:t>nergy </a:t>
                      </a:r>
                      <a:r>
                        <a:rPr lang="en-US" altLang="zh-CN" sz="1600">
                          <a:solidFill>
                            <a:srgbClr val="152E52"/>
                          </a:solidFill>
                          <a:latin typeface="微软雅黑" panose="020B0503020204020204" pitchFamily="34" charset="-122"/>
                          <a:ea typeface="微软雅黑" panose="020B0503020204020204" pitchFamily="34" charset="-122"/>
                          <a:sym typeface="+mn-ea"/>
                        </a:rPr>
                        <a:t>E</a:t>
                      </a:r>
                      <a:r>
                        <a:rPr lang="zh-CN" sz="1600">
                          <a:solidFill>
                            <a:srgbClr val="152E52"/>
                          </a:solidFill>
                          <a:latin typeface="微软雅黑" panose="020B0503020204020204" pitchFamily="34" charset="-122"/>
                          <a:ea typeface="微软雅黑" panose="020B0503020204020204" pitchFamily="34" charset="-122"/>
                          <a:sym typeface="+mn-ea"/>
                        </a:rPr>
                        <a:t>fficiency</a:t>
                      </a:r>
                      <a:endParaRPr lang="zh-CN" altLang="en-US" sz="1600">
                        <a:solidFill>
                          <a:srgbClr val="152E52"/>
                        </a:solidFill>
                        <a:latin typeface="微软雅黑" panose="020B0503020204020204" pitchFamily="34" charset="-122"/>
                        <a:ea typeface="微软雅黑" panose="020B0503020204020204" pitchFamily="34" charset="-122"/>
                        <a:sym typeface="+mn-ea"/>
                      </a:endParaRPr>
                    </a:p>
                  </a:txBody>
                  <a:tcPr marL="12700" marR="12700" marT="12698" marB="45715" anchor="ctr"/>
                </a:tc>
                <a:tc>
                  <a:txBody>
                    <a:bodyPr/>
                    <a:lstStyle/>
                    <a:p>
                      <a:pPr indent="0" algn="ctr">
                        <a:buNone/>
                      </a:pPr>
                      <a:r>
                        <a:rPr lang="en-US" altLang="en-US" sz="1600">
                          <a:solidFill>
                            <a:srgbClr val="152E52"/>
                          </a:solidFill>
                          <a:latin typeface="微软雅黑" panose="020B0503020204020204" pitchFamily="34" charset="-122"/>
                          <a:ea typeface="微软雅黑" panose="020B0503020204020204" pitchFamily="34" charset="-122"/>
                          <a:sym typeface="+mn-ea"/>
                        </a:rPr>
                        <a:t>W/W</a:t>
                      </a:r>
                      <a:endParaRPr lang="en-US" altLang="en-US" sz="1600">
                        <a:solidFill>
                          <a:srgbClr val="152E52"/>
                        </a:solidFill>
                        <a:latin typeface="微软雅黑" panose="020B0503020204020204" pitchFamily="34" charset="-122"/>
                        <a:ea typeface="微软雅黑" panose="020B0503020204020204" pitchFamily="34" charset="-122"/>
                        <a:sym typeface="+mn-ea"/>
                      </a:endParaRPr>
                    </a:p>
                  </a:txBody>
                  <a:tcPr marL="12700" marR="12700" marT="12698" marB="45715" anchor="ctr"/>
                </a:tc>
                <a:tc>
                  <a:txBody>
                    <a:bodyPr/>
                    <a:lstStyle/>
                    <a:p>
                      <a:pPr indent="0" algn="ctr">
                        <a:buNone/>
                      </a:pPr>
                      <a:r>
                        <a:rPr lang="en-US" sz="1600">
                          <a:solidFill>
                            <a:schemeClr val="tx1"/>
                          </a:solidFill>
                          <a:latin typeface="微软雅黑" panose="020B0503020204020204" pitchFamily="34" charset="-122"/>
                          <a:ea typeface="微软雅黑" panose="020B0503020204020204" pitchFamily="34" charset="-122"/>
                        </a:rPr>
                        <a:t>6.3-4.5</a:t>
                      </a:r>
                      <a:endParaRPr lang="en-US" altLang="en-US" sz="160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r>
                        <a:rPr lang="en-US" altLang="zh-CN" sz="1600" u="none" strike="noStrike" kern="1200" dirty="0" smtClean="0">
                          <a:effectLst/>
                          <a:latin typeface="微软雅黑" panose="020B0503020204020204" pitchFamily="34" charset="-122"/>
                          <a:ea typeface="微软雅黑" panose="020B0503020204020204" pitchFamily="34" charset="-122"/>
                        </a:rPr>
                        <a:t>6.0~4.0</a:t>
                      </a:r>
                      <a:endParaRPr lang="en-US" altLang="zh-CN" sz="1600" u="none" strike="noStrike" kern="1200" dirty="0" smtClean="0">
                        <a:solidFill>
                          <a:schemeClr val="accent1">
                            <a:lumMod val="75000"/>
                          </a:schemeClr>
                        </a:solidFill>
                        <a:effectLst/>
                        <a:latin typeface="微软雅黑" panose="020B0503020204020204" pitchFamily="34" charset="-122"/>
                        <a:ea typeface="微软雅黑" panose="020B0503020204020204" pitchFamily="34" charset="-122"/>
                        <a:cs typeface="+mn-cs"/>
                      </a:endParaRPr>
                    </a:p>
                  </a:txBody>
                  <a:tcPr marL="9525" marR="9525" marT="9524" marB="0" anchor="ctr"/>
                </a:tc>
              </a:tr>
              <a:tr h="311132">
                <a:tc rowSpan="2">
                  <a:txBody>
                    <a:bodyPr/>
                    <a:lstStyle/>
                    <a:p>
                      <a:pPr indent="0" algn="l">
                        <a:buNone/>
                      </a:pPr>
                      <a:r>
                        <a:rPr lang="en-US" sz="1600">
                          <a:solidFill>
                            <a:srgbClr val="152E52"/>
                          </a:solidFill>
                          <a:latin typeface="微软雅黑" panose="020B0503020204020204" pitchFamily="34" charset="-122"/>
                          <a:ea typeface="微软雅黑" panose="020B0503020204020204" pitchFamily="34" charset="-122"/>
                          <a:cs typeface="微软雅黑" panose="020B0503020204020204" pitchFamily="34" charset="-122"/>
                        </a:rPr>
                        <a:t>Cooling: </a:t>
                      </a:r>
                      <a:endParaRPr lang="en-US" sz="1600">
                        <a:solidFill>
                          <a:srgbClr val="152E52"/>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buNone/>
                      </a:pPr>
                      <a:r>
                        <a:rPr lang="en-US" altLang="zh-CN" sz="1400">
                          <a:solidFill>
                            <a:srgbClr val="152E52"/>
                          </a:solidFill>
                          <a:latin typeface="微软雅黑" panose="020B0503020204020204" pitchFamily="34" charset="-122"/>
                          <a:ea typeface="微软雅黑" panose="020B0503020204020204" pitchFamily="34" charset="-122"/>
                          <a:sym typeface="+mn-ea"/>
                        </a:rPr>
                        <a:t>Ambient Temperature: </a:t>
                      </a:r>
                      <a:r>
                        <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rPr>
                        <a:t>35</a:t>
                      </a:r>
                      <a:r>
                        <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buNone/>
                      </a:pPr>
                      <a:r>
                        <a:rPr 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rPr>
                        <a:t>Inlet Water Temperature: 30℃</a:t>
                      </a:r>
                      <a:endParaRPr lang="en-US" altLang="en-US" sz="1400">
                        <a:solidFill>
                          <a:srgbClr val="152E52"/>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698" marB="45715" anchor="ctr"/>
                </a:tc>
                <a:tc>
                  <a:txBody>
                    <a:bodyPr/>
                    <a:lstStyle/>
                    <a:p>
                      <a:pPr indent="0" algn="ctr">
                        <a:buNone/>
                      </a:pPr>
                      <a:r>
                        <a:rPr lang="en-US" altLang="zh-CN" sz="1600">
                          <a:solidFill>
                            <a:srgbClr val="152E52"/>
                          </a:solidFill>
                          <a:latin typeface="微软雅黑" panose="020B0503020204020204" pitchFamily="34" charset="-122"/>
                          <a:ea typeface="微软雅黑" panose="020B0503020204020204" pitchFamily="34" charset="-122"/>
                          <a:sym typeface="+mn-ea"/>
                        </a:rPr>
                        <a:t>Cooling </a:t>
                      </a:r>
                      <a:r>
                        <a:rPr lang="zh-CN" sz="1600">
                          <a:solidFill>
                            <a:srgbClr val="152E52"/>
                          </a:solidFill>
                          <a:latin typeface="微软雅黑" panose="020B0503020204020204" pitchFamily="34" charset="-122"/>
                          <a:ea typeface="微软雅黑" panose="020B0503020204020204" pitchFamily="34" charset="-122"/>
                          <a:sym typeface="+mn-ea"/>
                        </a:rPr>
                        <a:t>Capacity</a:t>
                      </a:r>
                      <a:endParaRPr lang="zh-CN" altLang="en-US" sz="1600">
                        <a:solidFill>
                          <a:srgbClr val="152E52"/>
                        </a:solidFill>
                        <a:latin typeface="微软雅黑" panose="020B0503020204020204" pitchFamily="34" charset="-122"/>
                        <a:ea typeface="微软雅黑" panose="020B0503020204020204" pitchFamily="34" charset="-122"/>
                        <a:sym typeface="+mn-ea"/>
                      </a:endParaRPr>
                    </a:p>
                  </a:txBody>
                  <a:tcPr marL="12700" marR="12700" marT="12698" marB="45715" anchor="ctr"/>
                </a:tc>
                <a:tc>
                  <a:txBody>
                    <a:bodyPr/>
                    <a:lstStyle/>
                    <a:p>
                      <a:pPr indent="0" algn="ctr">
                        <a:buNone/>
                      </a:pPr>
                      <a:r>
                        <a:rPr lang="en-US" sz="1600">
                          <a:solidFill>
                            <a:srgbClr val="152E52"/>
                          </a:solidFill>
                          <a:latin typeface="微软雅黑" panose="020B0503020204020204" pitchFamily="34" charset="-122"/>
                          <a:ea typeface="微软雅黑" panose="020B0503020204020204" pitchFamily="34" charset="-122"/>
                        </a:rPr>
                        <a:t>KW</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sz="1600">
                          <a:solidFill>
                            <a:schemeClr val="tx1"/>
                          </a:solidFill>
                          <a:latin typeface="微软雅黑" panose="020B0503020204020204" pitchFamily="34" charset="-122"/>
                          <a:ea typeface="微软雅黑" panose="020B0503020204020204" pitchFamily="34" charset="-122"/>
                        </a:rPr>
                        <a:t>4.3</a:t>
                      </a:r>
                      <a:endParaRPr lang="en-US" altLang="en-US" sz="160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altLang="en-US" sz="1600" dirty="0" smtClean="0">
                          <a:latin typeface="微软雅黑" panose="020B0503020204020204" pitchFamily="34" charset="-122"/>
                          <a:ea typeface="微软雅黑" panose="020B0503020204020204" pitchFamily="34" charset="-122"/>
                        </a:rPr>
                        <a:t>7.8</a:t>
                      </a:r>
                      <a:endParaRPr lang="en-US" altLang="en-US" sz="1600" dirty="0" smtClean="0">
                        <a:latin typeface="微软雅黑" panose="020B0503020204020204" pitchFamily="34" charset="-122"/>
                        <a:ea typeface="微软雅黑" panose="020B0503020204020204" pitchFamily="34" charset="-122"/>
                      </a:endParaRPr>
                    </a:p>
                  </a:txBody>
                  <a:tcPr marL="12700" marR="12700" marT="12698" marB="45715" anchor="ctr"/>
                </a:tc>
              </a:tr>
              <a:tr h="438760">
                <a:tc vMerge="1">
                  <a:tcPr/>
                </a:tc>
                <a:tc>
                  <a:txBody>
                    <a:bodyPr/>
                    <a:lstStyle/>
                    <a:p>
                      <a:pPr indent="0" algn="ctr">
                        <a:buNone/>
                      </a:pPr>
                      <a:r>
                        <a:rPr lang="en-US" altLang="zh-CN" sz="1600">
                          <a:solidFill>
                            <a:srgbClr val="152E52"/>
                          </a:solidFill>
                          <a:latin typeface="微软雅黑" panose="020B0503020204020204" pitchFamily="34" charset="-122"/>
                          <a:ea typeface="微软雅黑" panose="020B0503020204020204" pitchFamily="34" charset="-122"/>
                          <a:sym typeface="+mn-ea"/>
                        </a:rPr>
                        <a:t>E</a:t>
                      </a:r>
                      <a:r>
                        <a:rPr lang="zh-CN" sz="1600">
                          <a:solidFill>
                            <a:srgbClr val="152E52"/>
                          </a:solidFill>
                          <a:latin typeface="微软雅黑" panose="020B0503020204020204" pitchFamily="34" charset="-122"/>
                          <a:ea typeface="微软雅黑" panose="020B0503020204020204" pitchFamily="34" charset="-122"/>
                          <a:sym typeface="+mn-ea"/>
                        </a:rPr>
                        <a:t>nergy </a:t>
                      </a:r>
                      <a:r>
                        <a:rPr lang="en-US" altLang="zh-CN" sz="1600">
                          <a:solidFill>
                            <a:srgbClr val="152E52"/>
                          </a:solidFill>
                          <a:latin typeface="微软雅黑" panose="020B0503020204020204" pitchFamily="34" charset="-122"/>
                          <a:ea typeface="微软雅黑" panose="020B0503020204020204" pitchFamily="34" charset="-122"/>
                          <a:sym typeface="+mn-ea"/>
                        </a:rPr>
                        <a:t>E</a:t>
                      </a:r>
                      <a:r>
                        <a:rPr lang="zh-CN" sz="1600">
                          <a:solidFill>
                            <a:srgbClr val="152E52"/>
                          </a:solidFill>
                          <a:latin typeface="微软雅黑" panose="020B0503020204020204" pitchFamily="34" charset="-122"/>
                          <a:ea typeface="微软雅黑" panose="020B0503020204020204" pitchFamily="34" charset="-122"/>
                          <a:sym typeface="+mn-ea"/>
                        </a:rPr>
                        <a:t>fficiency</a:t>
                      </a:r>
                      <a:endParaRPr lang="zh-CN" altLang="en-US" sz="1600">
                        <a:solidFill>
                          <a:srgbClr val="152E52"/>
                        </a:solidFill>
                        <a:latin typeface="微软雅黑" panose="020B0503020204020204" pitchFamily="34" charset="-122"/>
                        <a:ea typeface="微软雅黑" panose="020B0503020204020204" pitchFamily="34" charset="-122"/>
                        <a:sym typeface="+mn-ea"/>
                      </a:endParaRPr>
                    </a:p>
                  </a:txBody>
                  <a:tcPr marL="12700" marR="12700" marT="12698" marB="45715" anchor="ctr"/>
                </a:tc>
                <a:tc>
                  <a:txBody>
                    <a:bodyPr/>
                    <a:lstStyle/>
                    <a:p>
                      <a:pPr indent="0" algn="ctr">
                        <a:buNone/>
                      </a:pPr>
                      <a:r>
                        <a:rPr lang="en-US" altLang="en-US" sz="1600">
                          <a:solidFill>
                            <a:srgbClr val="152E52"/>
                          </a:solidFill>
                          <a:latin typeface="微软雅黑" panose="020B0503020204020204" pitchFamily="34" charset="-122"/>
                          <a:ea typeface="微软雅黑" panose="020B0503020204020204" pitchFamily="34" charset="-122"/>
                          <a:sym typeface="+mn-ea"/>
                        </a:rPr>
                        <a:t>W/W</a:t>
                      </a:r>
                      <a:endParaRPr lang="en-US" altLang="en-US" sz="1600">
                        <a:solidFill>
                          <a:srgbClr val="152E52"/>
                        </a:solidFill>
                        <a:latin typeface="微软雅黑" panose="020B0503020204020204" pitchFamily="34" charset="-122"/>
                        <a:ea typeface="微软雅黑" panose="020B0503020204020204" pitchFamily="34" charset="-122"/>
                        <a:sym typeface="+mn-ea"/>
                      </a:endParaRPr>
                    </a:p>
                  </a:txBody>
                  <a:tcPr marL="12700" marR="12700" marT="12698" marB="45715" anchor="ctr"/>
                </a:tc>
                <a:tc>
                  <a:txBody>
                    <a:bodyPr/>
                    <a:lstStyle/>
                    <a:p>
                      <a:pPr indent="0" algn="ctr">
                        <a:buNone/>
                      </a:pPr>
                      <a:r>
                        <a:rPr lang="en-US" sz="1600">
                          <a:solidFill>
                            <a:schemeClr val="tx1"/>
                          </a:solidFill>
                          <a:latin typeface="微软雅黑" panose="020B0503020204020204" pitchFamily="34" charset="-122"/>
                          <a:ea typeface="微软雅黑" panose="020B0503020204020204" pitchFamily="34" charset="-122"/>
                        </a:rPr>
                        <a:t>3.2</a:t>
                      </a:r>
                      <a:endParaRPr lang="en-US" altLang="en-US" sz="160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altLang="en-US" sz="1600" dirty="0" smtClean="0">
                          <a:latin typeface="微软雅黑" panose="020B0503020204020204" pitchFamily="34" charset="-122"/>
                          <a:ea typeface="微软雅黑" panose="020B0503020204020204" pitchFamily="34" charset="-122"/>
                        </a:rPr>
                        <a:t>4.0</a:t>
                      </a:r>
                      <a:endParaRPr lang="en-US" altLang="en-US" sz="1600" dirty="0" smtClean="0">
                        <a:latin typeface="微软雅黑" panose="020B0503020204020204" pitchFamily="34" charset="-122"/>
                        <a:ea typeface="微软雅黑" panose="020B0503020204020204" pitchFamily="34" charset="-122"/>
                      </a:endParaRPr>
                    </a:p>
                  </a:txBody>
                  <a:tcPr marL="12700" marR="12700" marT="12698" marB="45715" anchor="ctr"/>
                </a:tc>
              </a:tr>
              <a:tr h="311132">
                <a:tc gridSpan="2">
                  <a:txBody>
                    <a:bodyPr/>
                    <a:lstStyle/>
                    <a:p>
                      <a:pPr indent="0" algn="ctr">
                        <a:buNone/>
                      </a:pPr>
                      <a:r>
                        <a:rPr lang="zh-CN" sz="1600">
                          <a:solidFill>
                            <a:srgbClr val="152E52"/>
                          </a:solidFill>
                          <a:latin typeface="微软雅黑" panose="020B0503020204020204" pitchFamily="34" charset="-122"/>
                          <a:ea typeface="微软雅黑" panose="020B0503020204020204" pitchFamily="34" charset="-122"/>
                        </a:rPr>
                        <a:t>Water Flow Volume</a:t>
                      </a:r>
                      <a:endParaRPr 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hMerge="1">
                  <a:tcPr/>
                </a:tc>
                <a:tc>
                  <a:txBody>
                    <a:bodyPr/>
                    <a:lstStyle/>
                    <a:p>
                      <a:pPr indent="0" algn="ctr">
                        <a:buNone/>
                      </a:pPr>
                      <a:r>
                        <a:rPr lang="en-US" sz="1600">
                          <a:solidFill>
                            <a:srgbClr val="152E52"/>
                          </a:solidFill>
                          <a:latin typeface="微软雅黑" panose="020B0503020204020204" pitchFamily="34" charset="-122"/>
                          <a:ea typeface="微软雅黑" panose="020B0503020204020204" pitchFamily="34" charset="-122"/>
                        </a:rPr>
                        <a:t>m3/h</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sz="1600">
                          <a:solidFill>
                            <a:schemeClr val="tx1"/>
                          </a:solidFill>
                          <a:latin typeface="微软雅黑" panose="020B0503020204020204" pitchFamily="34" charset="-122"/>
                          <a:ea typeface="微软雅黑" panose="020B0503020204020204" pitchFamily="34" charset="-122"/>
                        </a:rPr>
                        <a:t>3.8</a:t>
                      </a:r>
                      <a:endParaRPr lang="en-US" altLang="en-US" sz="160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altLang="en-US" sz="1600" dirty="0" smtClean="0">
                          <a:latin typeface="微软雅黑" panose="020B0503020204020204" pitchFamily="34" charset="-122"/>
                          <a:ea typeface="微软雅黑" panose="020B0503020204020204" pitchFamily="34" charset="-122"/>
                        </a:rPr>
                        <a:t>6.5</a:t>
                      </a:r>
                      <a:endParaRPr lang="en-US" altLang="en-US" sz="1600" dirty="0" smtClean="0">
                        <a:latin typeface="微软雅黑" panose="020B0503020204020204" pitchFamily="34" charset="-122"/>
                        <a:ea typeface="微软雅黑" panose="020B0503020204020204" pitchFamily="34" charset="-122"/>
                      </a:endParaRPr>
                    </a:p>
                  </a:txBody>
                  <a:tcPr marL="12700" marR="12700" marT="12698" marB="45715" anchor="ctr"/>
                </a:tc>
              </a:tr>
              <a:tr h="310497">
                <a:tc gridSpan="2">
                  <a:txBody>
                    <a:bodyPr/>
                    <a:lstStyle/>
                    <a:p>
                      <a:pPr indent="0" algn="ctr">
                        <a:buNone/>
                      </a:pPr>
                      <a:r>
                        <a:rPr lang="en-US" altLang="zh-CN" sz="1600">
                          <a:solidFill>
                            <a:srgbClr val="152E52"/>
                          </a:solidFill>
                          <a:latin typeface="微软雅黑" panose="020B0503020204020204" pitchFamily="34" charset="-122"/>
                          <a:ea typeface="微软雅黑" panose="020B0503020204020204" pitchFamily="34" charset="-122"/>
                        </a:rPr>
                        <a:t>Operating Ambient Temperature Range</a:t>
                      </a:r>
                      <a:endParaRPr lang="en-US" alt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hMerge="1">
                  <a:tcPr/>
                </a:tc>
                <a:tc>
                  <a:txBody>
                    <a:bodyPr/>
                    <a:lstStyle/>
                    <a:p>
                      <a:pPr indent="0" algn="ctr">
                        <a:buNone/>
                      </a:pPr>
                      <a:r>
                        <a:rPr lang="en-US" sz="1600">
                          <a:solidFill>
                            <a:srgbClr val="152E52"/>
                          </a:solidFill>
                          <a:latin typeface="微软雅黑" panose="020B0503020204020204" pitchFamily="34" charset="-122"/>
                          <a:ea typeface="微软雅黑" panose="020B0503020204020204" pitchFamily="34" charset="-122"/>
                          <a:cs typeface="微软雅黑" panose="020B0503020204020204" pitchFamily="34" charset="-122"/>
                        </a:rPr>
                        <a:t>°C</a:t>
                      </a:r>
                      <a:endParaRPr lang="en-US" altLang="en-US" sz="1600">
                        <a:solidFill>
                          <a:srgbClr val="152E52"/>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698" marB="45715" anchor="ctr"/>
                </a:tc>
                <a:tc>
                  <a:txBody>
                    <a:bodyPr/>
                    <a:lstStyle/>
                    <a:p>
                      <a:pPr indent="0" algn="ctr">
                        <a:buNone/>
                      </a:pPr>
                      <a:r>
                        <a:rPr lang="en-US" sz="1600" dirty="0">
                          <a:solidFill>
                            <a:schemeClr val="tx1"/>
                          </a:solidFill>
                          <a:latin typeface="微软雅黑" panose="020B0503020204020204" pitchFamily="34" charset="-122"/>
                          <a:ea typeface="微软雅黑" panose="020B0503020204020204" pitchFamily="34" charset="-122"/>
                        </a:rPr>
                        <a:t>-15~45</a:t>
                      </a:r>
                      <a:endParaRPr lang="en-US" altLang="en-US" sz="1600" dirty="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sz="1600" dirty="0">
                          <a:latin typeface="微软雅黑" panose="020B0503020204020204" pitchFamily="34" charset="-122"/>
                          <a:ea typeface="微软雅黑" panose="020B0503020204020204" pitchFamily="34" charset="-122"/>
                        </a:rPr>
                        <a:t>-15~45</a:t>
                      </a:r>
                      <a:endParaRPr lang="en-US" altLang="en-US" sz="1600" dirty="0">
                        <a:latin typeface="微软雅黑" panose="020B0503020204020204" pitchFamily="34" charset="-122"/>
                        <a:ea typeface="微软雅黑" panose="020B0503020204020204" pitchFamily="34" charset="-122"/>
                      </a:endParaRPr>
                    </a:p>
                  </a:txBody>
                  <a:tcPr marL="12700" marR="12700" marT="12698" marB="45715" anchor="ctr"/>
                </a:tc>
              </a:tr>
              <a:tr h="311132">
                <a:tc gridSpan="2">
                  <a:txBody>
                    <a:bodyPr/>
                    <a:lstStyle/>
                    <a:p>
                      <a:pPr indent="0" algn="ctr">
                        <a:buNone/>
                      </a:pPr>
                      <a:r>
                        <a:rPr lang="zh-CN" sz="1600" dirty="0">
                          <a:solidFill>
                            <a:srgbClr val="152E52"/>
                          </a:solidFill>
                          <a:latin typeface="微软雅黑" panose="020B0503020204020204" pitchFamily="34" charset="-122"/>
                          <a:ea typeface="微软雅黑" panose="020B0503020204020204" pitchFamily="34" charset="-122"/>
                        </a:rPr>
                        <a:t>Sound Pressure Level</a:t>
                      </a:r>
                      <a:endParaRPr lang="zh-CN" sz="1600" dirty="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hMerge="1">
                  <a:tcPr/>
                </a:tc>
                <a:tc>
                  <a:txBody>
                    <a:bodyPr/>
                    <a:lstStyle/>
                    <a:p>
                      <a:pPr indent="0" algn="ctr">
                        <a:buNone/>
                      </a:pPr>
                      <a:r>
                        <a:rPr lang="en-US" sz="1600">
                          <a:solidFill>
                            <a:srgbClr val="152E52"/>
                          </a:solidFill>
                          <a:latin typeface="微软雅黑" panose="020B0503020204020204" pitchFamily="34" charset="-122"/>
                          <a:ea typeface="微软雅黑" panose="020B0503020204020204" pitchFamily="34" charset="-122"/>
                        </a:rPr>
                        <a:t>dB(A)</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sz="1600" dirty="0">
                          <a:solidFill>
                            <a:schemeClr val="tx1"/>
                          </a:solidFill>
                          <a:latin typeface="微软雅黑" panose="020B0503020204020204" pitchFamily="34" charset="-122"/>
                          <a:ea typeface="微软雅黑" panose="020B0503020204020204" pitchFamily="34" charset="-122"/>
                        </a:rPr>
                        <a:t>52</a:t>
                      </a:r>
                      <a:endParaRPr lang="en-US" altLang="en-US" sz="1600" dirty="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altLang="en-US" sz="1600" dirty="0" smtClean="0">
                          <a:latin typeface="微软雅黑" panose="020B0503020204020204" pitchFamily="34" charset="-122"/>
                          <a:ea typeface="微软雅黑" panose="020B0503020204020204" pitchFamily="34" charset="-122"/>
                        </a:rPr>
                        <a:t>55</a:t>
                      </a:r>
                      <a:endParaRPr lang="en-US" altLang="en-US" sz="1600" dirty="0">
                        <a:latin typeface="微软雅黑" panose="020B0503020204020204" pitchFamily="34" charset="-122"/>
                        <a:ea typeface="微软雅黑" panose="020B0503020204020204" pitchFamily="34" charset="-122"/>
                      </a:endParaRPr>
                    </a:p>
                  </a:txBody>
                  <a:tcPr marL="12700" marR="12700" marT="12698" marB="45715" anchor="ctr"/>
                </a:tc>
              </a:tr>
              <a:tr h="310497">
                <a:tc gridSpan="2">
                  <a:txBody>
                    <a:bodyPr/>
                    <a:lstStyle/>
                    <a:p>
                      <a:pPr indent="0" algn="ctr">
                        <a:buNone/>
                      </a:pPr>
                      <a:r>
                        <a:rPr lang="en-US" altLang="zh-CN" sz="1600">
                          <a:solidFill>
                            <a:srgbClr val="152E52"/>
                          </a:solidFill>
                          <a:latin typeface="微软雅黑" panose="020B0503020204020204" pitchFamily="34" charset="-122"/>
                          <a:ea typeface="微软雅黑" panose="020B0503020204020204" pitchFamily="34" charset="-122"/>
                        </a:rPr>
                        <a:t>Outlet </a:t>
                      </a:r>
                      <a:r>
                        <a:rPr lang="zh-CN" sz="1600">
                          <a:solidFill>
                            <a:srgbClr val="152E52"/>
                          </a:solidFill>
                          <a:latin typeface="微软雅黑" panose="020B0503020204020204" pitchFamily="34" charset="-122"/>
                          <a:ea typeface="微软雅黑" panose="020B0503020204020204" pitchFamily="34" charset="-122"/>
                        </a:rPr>
                        <a:t>Dimension（</a:t>
                      </a:r>
                      <a:r>
                        <a:rPr lang="en-US" altLang="zh-CN" sz="1600">
                          <a:solidFill>
                            <a:srgbClr val="152E52"/>
                          </a:solidFill>
                          <a:latin typeface="微软雅黑" panose="020B0503020204020204" pitchFamily="34" charset="-122"/>
                          <a:ea typeface="微软雅黑" panose="020B0503020204020204" pitchFamily="34" charset="-122"/>
                        </a:rPr>
                        <a:t>W*D*H</a:t>
                      </a:r>
                      <a:r>
                        <a:rPr lang="zh-CN" sz="1600">
                          <a:solidFill>
                            <a:srgbClr val="152E52"/>
                          </a:solidFill>
                          <a:latin typeface="微软雅黑" panose="020B0503020204020204" pitchFamily="34" charset="-122"/>
                          <a:ea typeface="微软雅黑" panose="020B0503020204020204" pitchFamily="34" charset="-122"/>
                        </a:rPr>
                        <a:t>）</a:t>
                      </a:r>
                      <a:endParaRPr 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hMerge="1">
                  <a:tcPr/>
                </a:tc>
                <a:tc>
                  <a:txBody>
                    <a:bodyPr/>
                    <a:lstStyle/>
                    <a:p>
                      <a:pPr indent="0" algn="ctr">
                        <a:buNone/>
                      </a:pPr>
                      <a:r>
                        <a:rPr lang="en-US" sz="1600">
                          <a:solidFill>
                            <a:srgbClr val="152E52"/>
                          </a:solidFill>
                          <a:latin typeface="微软雅黑" panose="020B0503020204020204" pitchFamily="34" charset="-122"/>
                          <a:ea typeface="微软雅黑" panose="020B0503020204020204" pitchFamily="34" charset="-122"/>
                        </a:rPr>
                        <a:t>mm</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sz="1600" smtClean="0">
                          <a:solidFill>
                            <a:schemeClr val="tx1"/>
                          </a:solidFill>
                          <a:latin typeface="微软雅黑" panose="020B0503020204020204" pitchFamily="34" charset="-122"/>
                          <a:ea typeface="微软雅黑" panose="020B0503020204020204" pitchFamily="34" charset="-122"/>
                        </a:rPr>
                        <a:t>980*376*554</a:t>
                      </a:r>
                      <a:endParaRPr lang="en-US" altLang="en-US" sz="1600" dirty="0" smtClean="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altLang="zh-CN" sz="1600" u="none" strike="noStrike" kern="1200" dirty="0" smtClean="0">
                          <a:effectLst/>
                          <a:latin typeface="微软雅黑" panose="020B0503020204020204" pitchFamily="34" charset="-122"/>
                          <a:ea typeface="微软雅黑" panose="020B0503020204020204" pitchFamily="34" charset="-122"/>
                          <a:cs typeface="微软雅黑" panose="020B0503020204020204" pitchFamily="34" charset="-122"/>
                        </a:rPr>
                        <a:t>1100×402×660</a:t>
                      </a:r>
                      <a:endParaRPr lang="en-US" altLang="zh-CN" sz="1600" u="none" strike="noStrike" kern="1200" dirty="0" smtClean="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698" marB="45715" anchor="ctr"/>
                </a:tc>
              </a:tr>
              <a:tr h="311132">
                <a:tc gridSpan="2">
                  <a:txBody>
                    <a:bodyPr/>
                    <a:lstStyle/>
                    <a:p>
                      <a:pPr indent="0" algn="ctr">
                        <a:buNone/>
                      </a:pPr>
                      <a:r>
                        <a:rPr lang="zh-CN" sz="1600">
                          <a:solidFill>
                            <a:srgbClr val="152E52"/>
                          </a:solidFill>
                          <a:latin typeface="微软雅黑" panose="020B0503020204020204" pitchFamily="34" charset="-122"/>
                          <a:ea typeface="微软雅黑" panose="020B0503020204020204" pitchFamily="34" charset="-122"/>
                        </a:rPr>
                        <a:t>Weight</a:t>
                      </a:r>
                      <a:endParaRPr 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hMerge="1">
                  <a:tcPr/>
                </a:tc>
                <a:tc>
                  <a:txBody>
                    <a:bodyPr/>
                    <a:lstStyle/>
                    <a:p>
                      <a:pPr indent="0" algn="ctr">
                        <a:buNone/>
                      </a:pPr>
                      <a:r>
                        <a:rPr lang="en-US" sz="1600">
                          <a:solidFill>
                            <a:srgbClr val="152E52"/>
                          </a:solidFill>
                          <a:latin typeface="微软雅黑" panose="020B0503020204020204" pitchFamily="34" charset="-122"/>
                          <a:ea typeface="微软雅黑" panose="020B0503020204020204" pitchFamily="34" charset="-122"/>
                        </a:rPr>
                        <a:t>Kg</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sz="1600">
                          <a:solidFill>
                            <a:schemeClr val="tx1"/>
                          </a:solidFill>
                          <a:latin typeface="微软雅黑" panose="020B0503020204020204" pitchFamily="34" charset="-122"/>
                          <a:ea typeface="微软雅黑" panose="020B0503020204020204" pitchFamily="34" charset="-122"/>
                        </a:rPr>
                        <a:t>43</a:t>
                      </a:r>
                      <a:endParaRPr lang="en-US" altLang="en-US" sz="160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a:txBody>
                    <a:bodyPr/>
                    <a:lstStyle/>
                    <a:p>
                      <a:pPr indent="0" algn="ctr">
                        <a:buNone/>
                      </a:pPr>
                      <a:r>
                        <a:rPr lang="en-US" altLang="en-US" sz="1600" dirty="0" smtClean="0">
                          <a:latin typeface="微软雅黑" panose="020B0503020204020204" pitchFamily="34" charset="-122"/>
                          <a:ea typeface="微软雅黑" panose="020B0503020204020204" pitchFamily="34" charset="-122"/>
                        </a:rPr>
                        <a:t>52.5</a:t>
                      </a:r>
                      <a:endParaRPr lang="en-US" altLang="en-US" sz="1600" dirty="0" smtClean="0">
                        <a:latin typeface="微软雅黑" panose="020B0503020204020204" pitchFamily="34" charset="-122"/>
                        <a:ea typeface="微软雅黑" panose="020B0503020204020204" pitchFamily="34" charset="-122"/>
                      </a:endParaRPr>
                    </a:p>
                  </a:txBody>
                  <a:tcPr marL="12700" marR="12700" marT="12698" marB="45715" anchor="ctr"/>
                </a:tc>
              </a:tr>
              <a:tr h="311132">
                <a:tc gridSpan="2">
                  <a:txBody>
                    <a:bodyPr/>
                    <a:lstStyle/>
                    <a:p>
                      <a:pPr indent="0" algn="ctr">
                        <a:buNone/>
                      </a:pPr>
                      <a:r>
                        <a:rPr lang="zh-CN" sz="1600">
                          <a:solidFill>
                            <a:srgbClr val="152E52"/>
                          </a:solidFill>
                          <a:latin typeface="微软雅黑" panose="020B0503020204020204" pitchFamily="34" charset="-122"/>
                          <a:ea typeface="微软雅黑" panose="020B0503020204020204" pitchFamily="34" charset="-122"/>
                        </a:rPr>
                        <a:t>Inlet/Outlet Water Pipe Diameter</a:t>
                      </a:r>
                      <a:endParaRPr 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hMerge="1">
                  <a:tcPr/>
                </a:tc>
                <a:tc>
                  <a:txBody>
                    <a:bodyPr/>
                    <a:lstStyle/>
                    <a:p>
                      <a:pPr indent="0" algn="ctr">
                        <a:buNone/>
                      </a:pPr>
                      <a:r>
                        <a:rPr lang="en-US" sz="1600">
                          <a:solidFill>
                            <a:srgbClr val="152E52"/>
                          </a:solidFill>
                          <a:latin typeface="微软雅黑" panose="020B0503020204020204" pitchFamily="34" charset="-122"/>
                          <a:ea typeface="微软雅黑" panose="020B0503020204020204" pitchFamily="34" charset="-122"/>
                        </a:rPr>
                        <a:t>mm</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gridSpan="2">
                  <a:txBody>
                    <a:bodyPr/>
                    <a:lstStyle/>
                    <a:p>
                      <a:pPr indent="0" algn="ctr">
                        <a:buNone/>
                      </a:pPr>
                      <a:r>
                        <a:rPr lang="en-US" sz="1600" dirty="0">
                          <a:solidFill>
                            <a:schemeClr val="tx1"/>
                          </a:solidFill>
                          <a:latin typeface="微软雅黑" panose="020B0503020204020204" pitchFamily="34" charset="-122"/>
                          <a:ea typeface="微软雅黑" panose="020B0503020204020204" pitchFamily="34" charset="-122"/>
                        </a:rPr>
                        <a:t>50/50</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PVC</a:t>
                      </a:r>
                      <a:r>
                        <a:rPr lang="zh-CN" altLang="en-US" sz="1600" dirty="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latin typeface="微软雅黑" panose="020B0503020204020204" pitchFamily="34" charset="-122"/>
                        <a:ea typeface="微软雅黑" panose="020B0503020204020204" pitchFamily="34" charset="-122"/>
                      </a:endParaRPr>
                    </a:p>
                  </a:txBody>
                  <a:tcPr marL="12700" marR="12700" marT="12698" marB="45715" anchor="ctr"/>
                </a:tc>
                <a:tc hMerge="1">
                  <a:tcPr marL="12700" marR="12700" marT="12699" marB="45717" anchor="ctr"/>
                </a:tc>
              </a:tr>
              <a:tr h="310497">
                <a:tc gridSpan="2">
                  <a:txBody>
                    <a:bodyPr/>
                    <a:lstStyle/>
                    <a:p>
                      <a:pPr indent="0" algn="ctr">
                        <a:buNone/>
                      </a:pPr>
                      <a:r>
                        <a:rPr lang="en-US" altLang="zh-CN" sz="1600">
                          <a:solidFill>
                            <a:srgbClr val="152E52"/>
                          </a:solidFill>
                          <a:latin typeface="微软雅黑" panose="020B0503020204020204" pitchFamily="34" charset="-122"/>
                          <a:ea typeface="微软雅黑" panose="020B0503020204020204" pitchFamily="34" charset="-122"/>
                        </a:rPr>
                        <a:t>Compressor</a:t>
                      </a:r>
                      <a:endParaRPr lang="en-US" alt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hMerge="1">
                  <a:tcPr/>
                </a:tc>
                <a:tc>
                  <a:txBody>
                    <a:bodyPr/>
                    <a:lstStyle/>
                    <a:p>
                      <a:pPr indent="0" algn="ctr">
                        <a:buNone/>
                      </a:pPr>
                      <a:r>
                        <a:rPr lang="en-US" altLang="en-US" sz="1600">
                          <a:solidFill>
                            <a:srgbClr val="152E52"/>
                          </a:solidFill>
                          <a:latin typeface="微软雅黑" panose="020B0503020204020204" pitchFamily="34" charset="-122"/>
                          <a:ea typeface="微软雅黑" panose="020B0503020204020204" pitchFamily="34" charset="-122"/>
                        </a:rPr>
                        <a:t>/</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gridSpan="2">
                  <a:txBody>
                    <a:bodyPr/>
                    <a:lstStyle/>
                    <a:p>
                      <a:pPr indent="0" algn="ctr">
                        <a:buNone/>
                      </a:pPr>
                      <a:r>
                        <a:rPr lang="en-US" altLang="zh-CN" sz="1600" dirty="0">
                          <a:latin typeface="微软雅黑" panose="020B0503020204020204" pitchFamily="34" charset="-122"/>
                          <a:ea typeface="微软雅黑" panose="020B0503020204020204" pitchFamily="34" charset="-122"/>
                        </a:rPr>
                        <a:t>DC inverter</a:t>
                      </a:r>
                      <a:endParaRPr lang="en-US" altLang="zh-CN" sz="1600" dirty="0">
                        <a:latin typeface="微软雅黑" panose="020B0503020204020204" pitchFamily="34" charset="-122"/>
                        <a:ea typeface="微软雅黑" panose="020B0503020204020204" pitchFamily="34" charset="-122"/>
                        <a:sym typeface="+mn-ea"/>
                      </a:endParaRPr>
                    </a:p>
                  </a:txBody>
                  <a:tcPr marL="12700" marR="12700" marT="12698" marB="45715" anchor="ctr"/>
                </a:tc>
                <a:tc hMerge="1">
                  <a:tcPr marL="12700" marR="12700" marT="12699" marB="45717" anchor="ctr"/>
                </a:tc>
              </a:tr>
              <a:tr h="311132">
                <a:tc gridSpan="2">
                  <a:txBody>
                    <a:bodyPr/>
                    <a:lstStyle/>
                    <a:p>
                      <a:pPr indent="0" algn="ctr">
                        <a:buNone/>
                      </a:pPr>
                      <a:r>
                        <a:rPr lang="en-US" altLang="zh-CN" sz="1600">
                          <a:solidFill>
                            <a:srgbClr val="152E52"/>
                          </a:solidFill>
                          <a:latin typeface="微软雅黑" panose="020B0503020204020204" pitchFamily="34" charset="-122"/>
                          <a:ea typeface="微软雅黑" panose="020B0503020204020204" pitchFamily="34" charset="-122"/>
                        </a:rPr>
                        <a:t>Motor</a:t>
                      </a:r>
                      <a:endParaRPr lang="en-US" alt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hMerge="1">
                  <a:tcPr/>
                </a:tc>
                <a:tc>
                  <a:txBody>
                    <a:bodyPr/>
                    <a:lstStyle/>
                    <a:p>
                      <a:pPr indent="0" algn="ctr">
                        <a:buNone/>
                      </a:pPr>
                      <a:r>
                        <a:rPr lang="en-US" altLang="en-US" sz="1600">
                          <a:solidFill>
                            <a:srgbClr val="152E52"/>
                          </a:solidFill>
                          <a:latin typeface="微软雅黑" panose="020B0503020204020204" pitchFamily="34" charset="-122"/>
                          <a:ea typeface="微软雅黑" panose="020B0503020204020204" pitchFamily="34" charset="-122"/>
                        </a:rPr>
                        <a:t>/</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gridSpan="2">
                  <a:txBody>
                    <a:bodyPr/>
                    <a:lstStyle/>
                    <a:p>
                      <a:pPr indent="0" algn="ctr">
                        <a:buNone/>
                      </a:pPr>
                      <a:r>
                        <a:rPr lang="en-US" altLang="zh-CN" sz="1600" dirty="0">
                          <a:latin typeface="微软雅黑" panose="020B0503020204020204" pitchFamily="34" charset="-122"/>
                          <a:ea typeface="微软雅黑" panose="020B0503020204020204" pitchFamily="34" charset="-122"/>
                        </a:rPr>
                        <a:t>DC</a:t>
                      </a:r>
                      <a:endParaRPr lang="en-US" altLang="zh-CN" sz="1600" dirty="0">
                        <a:latin typeface="微软雅黑" panose="020B0503020204020204" pitchFamily="34" charset="-122"/>
                        <a:ea typeface="微软雅黑" panose="020B0503020204020204" pitchFamily="34" charset="-122"/>
                      </a:endParaRPr>
                    </a:p>
                  </a:txBody>
                  <a:tcPr marL="12700" marR="12700" marT="12698" marB="45715" anchor="ctr"/>
                </a:tc>
                <a:tc hMerge="1">
                  <a:tcPr marL="12700" marR="12700" marT="12699" marB="45717" anchor="ctr"/>
                </a:tc>
              </a:tr>
              <a:tr h="310497">
                <a:tc gridSpan="2">
                  <a:txBody>
                    <a:bodyPr/>
                    <a:lstStyle/>
                    <a:p>
                      <a:pPr indent="0" algn="ctr">
                        <a:buNone/>
                      </a:pPr>
                      <a:r>
                        <a:rPr lang="en-US" altLang="zh-CN" sz="1600">
                          <a:solidFill>
                            <a:srgbClr val="152E52"/>
                          </a:solidFill>
                          <a:latin typeface="微软雅黑" panose="020B0503020204020204" pitchFamily="34" charset="-122"/>
                          <a:ea typeface="微软雅黑" panose="020B0503020204020204" pitchFamily="34" charset="-122"/>
                        </a:rPr>
                        <a:t>Refrigerant</a:t>
                      </a:r>
                      <a:endParaRPr lang="en-US" alt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hMerge="1">
                  <a:tcPr marL="12700" marR="12700" marT="12700" anchor="ctr"/>
                </a:tc>
                <a:tc>
                  <a:txBody>
                    <a:bodyPr/>
                    <a:lstStyle/>
                    <a:p>
                      <a:pPr indent="0" algn="ctr">
                        <a:buNone/>
                      </a:pPr>
                      <a:r>
                        <a:rPr lang="en-US" altLang="en-US" sz="1600">
                          <a:solidFill>
                            <a:srgbClr val="152E52"/>
                          </a:solidFill>
                          <a:latin typeface="微软雅黑" panose="020B0503020204020204" pitchFamily="34" charset="-122"/>
                          <a:ea typeface="微软雅黑" panose="020B0503020204020204" pitchFamily="34" charset="-122"/>
                        </a:rPr>
                        <a:t>/</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gridSpan="2">
                  <a:txBody>
                    <a:bodyPr/>
                    <a:lstStyle/>
                    <a:p>
                      <a:pPr indent="0" algn="ctr">
                        <a:buNone/>
                      </a:pPr>
                      <a:r>
                        <a:rPr lang="en-US" sz="1600" dirty="0">
                          <a:latin typeface="微软雅黑" panose="020B0503020204020204" pitchFamily="34" charset="-122"/>
                          <a:ea typeface="微软雅黑" panose="020B0503020204020204" pitchFamily="34" charset="-122"/>
                        </a:rPr>
                        <a:t>R32</a:t>
                      </a:r>
                      <a:endParaRPr lang="en-US" sz="1600" dirty="0">
                        <a:latin typeface="微软雅黑" panose="020B0503020204020204" pitchFamily="34" charset="-122"/>
                        <a:ea typeface="微软雅黑" panose="020B0503020204020204" pitchFamily="34" charset="-122"/>
                      </a:endParaRPr>
                    </a:p>
                  </a:txBody>
                  <a:tcPr marL="12700" marR="12700" marT="12698" marB="45715" anchor="ctr"/>
                </a:tc>
                <a:tc hMerge="1">
                  <a:tcPr marL="12700" marR="12700" marT="12699" marB="45717" anchor="ctr"/>
                </a:tc>
              </a:tr>
              <a:tr h="311132">
                <a:tc gridSpan="2">
                  <a:txBody>
                    <a:bodyPr/>
                    <a:lstStyle/>
                    <a:p>
                      <a:pPr indent="0" algn="ctr">
                        <a:buNone/>
                      </a:pPr>
                      <a:r>
                        <a:rPr lang="en-US" altLang="zh-CN" sz="1600">
                          <a:solidFill>
                            <a:srgbClr val="152E52"/>
                          </a:solidFill>
                          <a:latin typeface="微软雅黑" panose="020B0503020204020204" pitchFamily="34" charset="-122"/>
                          <a:ea typeface="微软雅黑" panose="020B0503020204020204" pitchFamily="34" charset="-122"/>
                        </a:rPr>
                        <a:t>Power Supply</a:t>
                      </a:r>
                      <a:endParaRPr lang="en-US" altLang="zh-CN"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hMerge="1">
                  <a:tcPr/>
                </a:tc>
                <a:tc>
                  <a:txBody>
                    <a:bodyPr/>
                    <a:lstStyle/>
                    <a:p>
                      <a:pPr indent="0" algn="ctr">
                        <a:buNone/>
                      </a:pPr>
                      <a:r>
                        <a:rPr lang="en-US" altLang="en-US" sz="1600">
                          <a:solidFill>
                            <a:srgbClr val="152E52"/>
                          </a:solidFill>
                          <a:latin typeface="微软雅黑" panose="020B0503020204020204" pitchFamily="34" charset="-122"/>
                          <a:ea typeface="微软雅黑" panose="020B0503020204020204" pitchFamily="34" charset="-122"/>
                        </a:rPr>
                        <a:t>/</a:t>
                      </a:r>
                      <a:endParaRPr lang="en-US" altLang="en-US" sz="1600">
                        <a:solidFill>
                          <a:srgbClr val="152E52"/>
                        </a:solidFill>
                        <a:latin typeface="微软雅黑" panose="020B0503020204020204" pitchFamily="34" charset="-122"/>
                        <a:ea typeface="微软雅黑" panose="020B0503020204020204" pitchFamily="34" charset="-122"/>
                      </a:endParaRPr>
                    </a:p>
                  </a:txBody>
                  <a:tcPr marL="12700" marR="12700" marT="12698" marB="45715" anchor="ctr"/>
                </a:tc>
                <a:tc gridSpan="2">
                  <a:txBody>
                    <a:bodyPr/>
                    <a:lstStyle/>
                    <a:p>
                      <a:pPr indent="0" algn="ctr">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1Ph</a:t>
                      </a:r>
                      <a:r>
                        <a:rPr lang="zh-CN" sz="1600" dirty="0">
                          <a:latin typeface="微软雅黑" panose="020B0503020204020204" pitchFamily="34" charset="-122"/>
                          <a:ea typeface="微软雅黑" panose="020B0503020204020204" pitchFamily="34" charset="-122"/>
                          <a:cs typeface="微软雅黑" panose="020B0503020204020204" pitchFamily="34" charset="-122"/>
                        </a:rPr>
                        <a:t>/220~2</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40</a:t>
                      </a:r>
                      <a:r>
                        <a:rPr lang="zh-CN" sz="1600" dirty="0">
                          <a:latin typeface="微软雅黑" panose="020B0503020204020204" pitchFamily="34" charset="-122"/>
                          <a:ea typeface="微软雅黑" panose="020B0503020204020204" pitchFamily="34" charset="-122"/>
                          <a:cs typeface="微软雅黑" panose="020B0503020204020204" pitchFamily="34" charset="-122"/>
                        </a:rPr>
                        <a:t>V/50</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/60</a:t>
                      </a:r>
                      <a:r>
                        <a:rPr lang="zh-CN" sz="1600" dirty="0">
                          <a:latin typeface="微软雅黑" panose="020B0503020204020204" pitchFamily="34" charset="-122"/>
                          <a:ea typeface="微软雅黑" panose="020B0503020204020204" pitchFamily="34" charset="-122"/>
                          <a:cs typeface="微软雅黑" panose="020B0503020204020204" pitchFamily="34" charset="-122"/>
                        </a:rPr>
                        <a:t>Hz</a:t>
                      </a:r>
                      <a:endParaRPr lang="zh-CN" sz="1600" dirty="0">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698" marB="45715" anchor="ctr"/>
                </a:tc>
                <a:tc hMerge="1">
                  <a:tcPr marL="12700" marR="12700" marT="12699" marB="45717" anchor="ctr"/>
                </a:tc>
              </a:tr>
            </a:tbl>
          </a:graphicData>
        </a:graphic>
      </p:graphicFrame>
      <p:sp>
        <p:nvSpPr>
          <p:cNvPr id="24665" name="文本框 11"/>
          <p:cNvSpPr txBox="1"/>
          <p:nvPr/>
        </p:nvSpPr>
        <p:spPr>
          <a:xfrm>
            <a:off x="2263775" y="196850"/>
            <a:ext cx="6478588"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rPr>
              <a:t>01 Product Overview</a:t>
            </a:r>
            <a:endParaRPr lang="en-US" altLang="zh-CN" sz="3600" b="1" dirty="0">
              <a:solidFill>
                <a:srgbClr val="152E52"/>
              </a:solidFill>
              <a:latin typeface="微软雅黑" panose="020B0503020204020204" pitchFamily="34"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8"/>
          <p:cNvSpPr txBox="1"/>
          <p:nvPr/>
        </p:nvSpPr>
        <p:spPr>
          <a:xfrm>
            <a:off x="998538" y="1246823"/>
            <a:ext cx="10431462" cy="2030412"/>
          </a:xfrm>
          <a:prstGeom prst="rect">
            <a:avLst/>
          </a:prstGeom>
          <a:noFill/>
          <a:ln w="9525">
            <a:noFill/>
          </a:ln>
        </p:spPr>
        <p:txBody>
          <a:bodyPr>
            <a:spAutoFit/>
          </a:bodyPr>
          <a:p>
            <a:pPr algn="just">
              <a:lnSpc>
                <a:spcPct val="150000"/>
              </a:lnSpc>
            </a:pPr>
            <a:r>
              <a:rPr lang="en-US" altLang="zh-CN" sz="2400" b="1" dirty="0">
                <a:latin typeface="微软雅黑" panose="020B0503020204020204" pitchFamily="34" charset="-122"/>
              </a:rPr>
              <a:t>R32 DC Inverter Technology</a:t>
            </a:r>
            <a:endParaRPr lang="en-US" altLang="zh-CN" sz="2000" b="1" dirty="0">
              <a:latin typeface="微软雅黑" panose="020B0503020204020204" pitchFamily="34" charset="-122"/>
            </a:endParaRPr>
          </a:p>
          <a:p>
            <a:pPr algn="just">
              <a:lnSpc>
                <a:spcPct val="150000"/>
              </a:lnSpc>
            </a:pPr>
            <a:r>
              <a:rPr lang="en-US" altLang="zh-CN" sz="2000" dirty="0">
                <a:latin typeface="微软雅黑" panose="020B0503020204020204" pitchFamily="34" charset="-122"/>
              </a:rPr>
              <a:t>The adoption of DC inverter fan, compressor and electronic expansion valve contributes to </a:t>
            </a:r>
            <a:r>
              <a:rPr lang="en-US" altLang="zh-CN" sz="2000" dirty="0">
                <a:solidFill>
                  <a:srgbClr val="152E52"/>
                </a:solidFill>
                <a:latin typeface="微软雅黑" panose="020B0503020204020204" pitchFamily="34" charset="-122"/>
              </a:rPr>
              <a:t>a constant temperature control of the swimming pool and high-efficient operation of the system</a:t>
            </a:r>
            <a:r>
              <a:rPr lang="en-US" altLang="zh-CN" sz="2000" dirty="0">
                <a:latin typeface="微软雅黑" panose="020B0503020204020204" pitchFamily="34" charset="-122"/>
              </a:rPr>
              <a:t>.</a:t>
            </a:r>
            <a:endParaRPr lang="zh-CN" altLang="en-US" sz="1600" dirty="0">
              <a:latin typeface="微软雅黑" panose="020B0503020204020204" pitchFamily="34" charset="-122"/>
            </a:endParaRPr>
          </a:p>
        </p:txBody>
      </p:sp>
      <p:sp>
        <p:nvSpPr>
          <p:cNvPr id="25604" name="文本框 12"/>
          <p:cNvSpPr txBox="1"/>
          <p:nvPr/>
        </p:nvSpPr>
        <p:spPr>
          <a:xfrm>
            <a:off x="-115887" y="606425"/>
            <a:ext cx="2206625" cy="368300"/>
          </a:xfrm>
          <a:prstGeom prst="rect">
            <a:avLst/>
          </a:prstGeom>
          <a:noFill/>
          <a:ln w="9525">
            <a:noFill/>
          </a:ln>
        </p:spPr>
        <p:txBody>
          <a:bodyPr>
            <a:spAutoFit/>
          </a:bodyPr>
          <a:p>
            <a:pPr algn="ctr" eaLnBrk="0" hangingPunct="0"/>
            <a:r>
              <a:rPr lang="en-US" altLang="zh-CN" b="1" dirty="0">
                <a:solidFill>
                  <a:srgbClr val="152E52"/>
                </a:solidFill>
                <a:latin typeface="微软雅黑" panose="020B0503020204020204" pitchFamily="34" charset="-122"/>
              </a:rPr>
              <a:t>R32 DC Inverter</a:t>
            </a:r>
            <a:endParaRPr lang="en-US" altLang="zh-CN" b="1" dirty="0">
              <a:solidFill>
                <a:srgbClr val="152E52"/>
              </a:solidFill>
              <a:latin typeface="微软雅黑" panose="020B0503020204020204" pitchFamily="34" charset="-122"/>
            </a:endParaRPr>
          </a:p>
        </p:txBody>
      </p:sp>
      <p:sp>
        <p:nvSpPr>
          <p:cNvPr id="25605" name="文本框 11"/>
          <p:cNvSpPr txBox="1"/>
          <p:nvPr/>
        </p:nvSpPr>
        <p:spPr>
          <a:xfrm>
            <a:off x="2263775" y="196850"/>
            <a:ext cx="6694488"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02 Product Highlights</a:t>
            </a:r>
            <a:endParaRPr lang="zh-CN" altLang="en-US" sz="3600" b="1" dirty="0">
              <a:solidFill>
                <a:srgbClr val="152E52"/>
              </a:solidFill>
              <a:latin typeface="微软雅黑" panose="020B0503020204020204" pitchFamily="34" charset="-122"/>
            </a:endParaRPr>
          </a:p>
        </p:txBody>
      </p:sp>
      <p:graphicFrame>
        <p:nvGraphicFramePr>
          <p:cNvPr id="8" name="图表 7"/>
          <p:cNvGraphicFramePr/>
          <p:nvPr/>
        </p:nvGraphicFramePr>
        <p:xfrm>
          <a:off x="998855" y="3549650"/>
          <a:ext cx="4572000" cy="2743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6524625" y="354965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椭圆 20"/>
          <p:cNvSpPr/>
          <p:nvPr/>
        </p:nvSpPr>
        <p:spPr>
          <a:xfrm>
            <a:off x="349250" y="1416050"/>
            <a:ext cx="260350" cy="260350"/>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图片 5"/>
          <p:cNvPicPr>
            <a:picLocks noChangeAspect="1"/>
          </p:cNvPicPr>
          <p:nvPr/>
        </p:nvPicPr>
        <p:blipFill>
          <a:blip r:embed="rId1"/>
          <a:stretch>
            <a:fillRect/>
          </a:stretch>
        </p:blipFill>
        <p:spPr>
          <a:xfrm>
            <a:off x="9253538" y="2986088"/>
            <a:ext cx="1814512" cy="3227387"/>
          </a:xfrm>
          <a:prstGeom prst="rect">
            <a:avLst/>
          </a:prstGeom>
          <a:noFill/>
          <a:ln w="9525">
            <a:noFill/>
          </a:ln>
        </p:spPr>
      </p:pic>
      <p:pic>
        <p:nvPicPr>
          <p:cNvPr id="26627" name="图片 4"/>
          <p:cNvPicPr>
            <a:picLocks noChangeAspect="1"/>
          </p:cNvPicPr>
          <p:nvPr/>
        </p:nvPicPr>
        <p:blipFill>
          <a:blip r:embed="rId2"/>
          <a:stretch>
            <a:fillRect/>
          </a:stretch>
        </p:blipFill>
        <p:spPr>
          <a:xfrm>
            <a:off x="7885113" y="3206750"/>
            <a:ext cx="1814512" cy="3227388"/>
          </a:xfrm>
          <a:prstGeom prst="rect">
            <a:avLst/>
          </a:prstGeom>
          <a:noFill/>
          <a:ln w="9525">
            <a:noFill/>
          </a:ln>
        </p:spPr>
      </p:pic>
      <p:sp>
        <p:nvSpPr>
          <p:cNvPr id="49" name="椭圆 20"/>
          <p:cNvSpPr/>
          <p:nvPr/>
        </p:nvSpPr>
        <p:spPr>
          <a:xfrm>
            <a:off x="349250" y="1416050"/>
            <a:ext cx="260350" cy="260350"/>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6629" name="文本框 12"/>
          <p:cNvSpPr txBox="1"/>
          <p:nvPr/>
        </p:nvSpPr>
        <p:spPr>
          <a:xfrm>
            <a:off x="-239712" y="641350"/>
            <a:ext cx="2455862" cy="338138"/>
          </a:xfrm>
          <a:prstGeom prst="rect">
            <a:avLst/>
          </a:prstGeom>
          <a:noFill/>
          <a:ln w="9525">
            <a:noFill/>
          </a:ln>
        </p:spPr>
        <p:txBody>
          <a:bodyPr>
            <a:spAutoFit/>
          </a:bodyPr>
          <a:p>
            <a:pPr algn="ctr" eaLnBrk="0" hangingPunct="0"/>
            <a:r>
              <a:rPr lang="en-US" altLang="zh-CN" sz="1600" b="1" dirty="0">
                <a:solidFill>
                  <a:srgbClr val="152E52"/>
                </a:solidFill>
                <a:latin typeface="微软雅黑" panose="020B0503020204020204" pitchFamily="34" charset="-122"/>
                <a:sym typeface="微软雅黑" panose="020B0503020204020204" pitchFamily="34" charset="-122"/>
              </a:rPr>
              <a:t>Intelligent Control</a:t>
            </a:r>
            <a:endParaRPr lang="en-US" altLang="en-US" sz="1600" b="1" dirty="0">
              <a:solidFill>
                <a:srgbClr val="152E52"/>
              </a:solidFill>
              <a:latin typeface="微软雅黑" panose="020B0503020204020204" pitchFamily="34" charset="-122"/>
              <a:sym typeface="微软雅黑" panose="020B0503020204020204" pitchFamily="34" charset="-122"/>
            </a:endParaRPr>
          </a:p>
        </p:txBody>
      </p:sp>
      <p:sp>
        <p:nvSpPr>
          <p:cNvPr id="26630" name="文本框 11"/>
          <p:cNvSpPr txBox="1"/>
          <p:nvPr/>
        </p:nvSpPr>
        <p:spPr>
          <a:xfrm>
            <a:off x="2263775" y="196850"/>
            <a:ext cx="6099175"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02 Product Highlights</a:t>
            </a:r>
            <a:endParaRPr lang="zh-CN" altLang="en-US" sz="3600" b="1" dirty="0">
              <a:solidFill>
                <a:srgbClr val="152E52"/>
              </a:solidFill>
              <a:latin typeface="微软雅黑" panose="020B0503020204020204" pitchFamily="34" charset="-122"/>
            </a:endParaRPr>
          </a:p>
        </p:txBody>
      </p:sp>
      <p:grpSp>
        <p:nvGrpSpPr>
          <p:cNvPr id="26631" name="组合 589"/>
          <p:cNvGrpSpPr/>
          <p:nvPr/>
        </p:nvGrpSpPr>
        <p:grpSpPr>
          <a:xfrm>
            <a:off x="1708468" y="3612198"/>
            <a:ext cx="3216275" cy="2725737"/>
            <a:chOff x="0" y="0"/>
            <a:chExt cx="3954145" cy="3954145"/>
          </a:xfrm>
        </p:grpSpPr>
        <p:pic>
          <p:nvPicPr>
            <p:cNvPr id="26634" name="图片 587" descr="D:\2.0控制逻辑\线控器\出口泳池机\丝印.png"/>
            <p:cNvPicPr>
              <a:picLocks noChangeAspect="1"/>
            </p:cNvPicPr>
            <p:nvPr/>
          </p:nvPicPr>
          <p:blipFill>
            <a:blip r:embed="rId3"/>
            <a:stretch>
              <a:fillRect/>
            </a:stretch>
          </p:blipFill>
          <p:spPr>
            <a:xfrm>
              <a:off x="0" y="0"/>
              <a:ext cx="3954145" cy="3954145"/>
            </a:xfrm>
            <a:prstGeom prst="rect">
              <a:avLst/>
            </a:prstGeom>
            <a:noFill/>
            <a:ln w="9525">
              <a:noFill/>
            </a:ln>
          </p:spPr>
        </p:pic>
        <p:pic>
          <p:nvPicPr>
            <p:cNvPr id="26635" name="图片 588"/>
            <p:cNvPicPr>
              <a:picLocks noChangeAspect="1"/>
            </p:cNvPicPr>
            <p:nvPr/>
          </p:nvPicPr>
          <p:blipFill>
            <a:blip r:embed="rId4"/>
            <a:stretch>
              <a:fillRect/>
            </a:stretch>
          </p:blipFill>
          <p:spPr>
            <a:xfrm>
              <a:off x="475861" y="550506"/>
              <a:ext cx="3018155" cy="1765300"/>
            </a:xfrm>
            <a:prstGeom prst="rect">
              <a:avLst/>
            </a:prstGeom>
            <a:solidFill>
              <a:schemeClr val="bg1"/>
            </a:solidFill>
            <a:ln w="9525">
              <a:noFill/>
            </a:ln>
          </p:spPr>
        </p:pic>
      </p:grpSp>
      <p:sp>
        <p:nvSpPr>
          <p:cNvPr id="26632" name="文本框 8"/>
          <p:cNvSpPr txBox="1"/>
          <p:nvPr/>
        </p:nvSpPr>
        <p:spPr>
          <a:xfrm>
            <a:off x="635000" y="1176338"/>
            <a:ext cx="11441113" cy="2491740"/>
          </a:xfrm>
          <a:prstGeom prst="rect">
            <a:avLst/>
          </a:prstGeom>
          <a:noFill/>
          <a:ln w="9525">
            <a:noFill/>
          </a:ln>
        </p:spPr>
        <p:txBody>
          <a:bodyPr>
            <a:spAutoFit/>
          </a:bodyPr>
          <a:p>
            <a:pPr algn="just">
              <a:lnSpc>
                <a:spcPct val="150000"/>
              </a:lnSpc>
            </a:pPr>
            <a:r>
              <a:rPr lang="en-US" altLang="zh-CN" sz="2400" b="1" dirty="0">
                <a:latin typeface="微软雅黑" panose="020B0503020204020204" pitchFamily="34" charset="-122"/>
              </a:rPr>
              <a:t>Multi-function Intelligent Control</a:t>
            </a:r>
            <a:endParaRPr lang="en-US" altLang="zh-CN" sz="2000" b="1" dirty="0">
              <a:latin typeface="微软雅黑" panose="020B0503020204020204" pitchFamily="34" charset="-122"/>
            </a:endParaRPr>
          </a:p>
          <a:p>
            <a:pPr algn="just">
              <a:lnSpc>
                <a:spcPct val="150000"/>
              </a:lnSpc>
            </a:pPr>
            <a:r>
              <a:rPr lang="en-US" altLang="zh-CN" sz="2000" b="1" dirty="0">
                <a:latin typeface="微软雅黑" panose="020B0503020204020204" pitchFamily="34" charset="-122"/>
              </a:rPr>
              <a:t>Controller</a:t>
            </a:r>
            <a:r>
              <a:rPr lang="zh-CN" altLang="en-US" sz="2000" b="1" dirty="0">
                <a:latin typeface="微软雅黑" panose="020B0503020204020204" pitchFamily="34" charset="-122"/>
              </a:rPr>
              <a:t>（</a:t>
            </a:r>
            <a:r>
              <a:rPr lang="en-US" altLang="zh-CN" sz="2000" b="1" dirty="0">
                <a:latin typeface="微软雅黑" panose="020B0503020204020204" pitchFamily="34" charset="-122"/>
              </a:rPr>
              <a:t>D</a:t>
            </a:r>
            <a:r>
              <a:rPr lang="en-US" altLang="zh-CN" sz="2000" b="1" dirty="0">
                <a:latin typeface="微软雅黑" panose="020B0503020204020204" pitchFamily="34" charset="-122"/>
              </a:rPr>
              <a:t>isplay board</a:t>
            </a:r>
            <a:r>
              <a:rPr lang="zh-CN" altLang="en-US" sz="2000" b="1" dirty="0">
                <a:latin typeface="微软雅黑" panose="020B0503020204020204" pitchFamily="34" charset="-122"/>
              </a:rPr>
              <a:t>）</a:t>
            </a:r>
            <a:r>
              <a:rPr lang="en-US" altLang="zh-CN" sz="2000" dirty="0">
                <a:latin typeface="微软雅黑" panose="020B0503020204020204" pitchFamily="34" charset="-122"/>
              </a:rPr>
              <a:t>: ON/OFF, </a:t>
            </a:r>
            <a:r>
              <a:rPr lang="en-US" altLang="zh-CN" sz="2000" dirty="0">
                <a:solidFill>
                  <a:srgbClr val="152E52"/>
                </a:solidFill>
                <a:latin typeface="微软雅黑" panose="020B0503020204020204" pitchFamily="34" charset="-122"/>
              </a:rPr>
              <a:t>Cooling, Heating, AUTO, Timer, </a:t>
            </a:r>
            <a:r>
              <a:rPr lang="en-US" altLang="zh-CN" sz="2000" dirty="0">
                <a:solidFill>
                  <a:srgbClr val="152E52"/>
                </a:solidFill>
                <a:latin typeface="微软雅黑" panose="020B0503020204020204" pitchFamily="34" charset="-122"/>
                <a:sym typeface="微软雅黑" panose="020B0503020204020204" pitchFamily="34" charset="-122"/>
              </a:rPr>
              <a:t>Energy saving mode</a:t>
            </a:r>
            <a:r>
              <a:rPr lang="en-US" altLang="zh-CN" sz="2000" dirty="0">
                <a:solidFill>
                  <a:srgbClr val="152E52"/>
                </a:solidFill>
                <a:latin typeface="微软雅黑" panose="020B0503020204020204" pitchFamily="34" charset="-122"/>
              </a:rPr>
              <a:t>, Fast heating, etc.</a:t>
            </a:r>
            <a:endParaRPr lang="en-US" altLang="zh-CN" sz="2000" dirty="0">
              <a:solidFill>
                <a:srgbClr val="152E52"/>
              </a:solidFill>
              <a:latin typeface="微软雅黑" panose="020B0503020204020204" pitchFamily="34" charset="-122"/>
            </a:endParaRPr>
          </a:p>
          <a:p>
            <a:pPr algn="just">
              <a:lnSpc>
                <a:spcPct val="150000"/>
              </a:lnSpc>
            </a:pPr>
            <a:r>
              <a:rPr lang="en-US" altLang="zh-CN" sz="2000" b="1" dirty="0">
                <a:solidFill>
                  <a:srgbClr val="152E52"/>
                </a:solidFill>
                <a:latin typeface="微软雅黑" panose="020B0503020204020204" pitchFamily="34" charset="-122"/>
              </a:rPr>
              <a:t>WiFi (on Gree+ APP)</a:t>
            </a:r>
            <a:r>
              <a:rPr lang="en-US" altLang="zh-CN" sz="2000" dirty="0">
                <a:solidFill>
                  <a:srgbClr val="152E52"/>
                </a:solidFill>
                <a:latin typeface="微软雅黑" panose="020B0503020204020204" pitchFamily="34" charset="-122"/>
              </a:rPr>
              <a:t>: </a:t>
            </a:r>
            <a:r>
              <a:rPr lang="en-US" altLang="zh-CN" sz="2000" dirty="0">
                <a:solidFill>
                  <a:srgbClr val="152E52"/>
                </a:solidFill>
                <a:latin typeface="微软雅黑" panose="020B0503020204020204" pitchFamily="34" charset="-122"/>
                <a:sym typeface="微软雅黑" panose="020B0503020204020204" pitchFamily="34" charset="-122"/>
              </a:rPr>
              <a:t>ON/OFF, Cooling, Heating, AUTO, Timer, Energy saving mode, Fast heating, etc.</a:t>
            </a:r>
            <a:endParaRPr lang="en-US" altLang="zh-CN" sz="2000" dirty="0">
              <a:solidFill>
                <a:srgbClr val="152E52"/>
              </a:solidFill>
              <a:latin typeface="微软雅黑" panose="020B0503020204020204" pitchFamily="34" charset="-122"/>
              <a:sym typeface="微软雅黑" panose="020B0503020204020204" pitchFamily="34" charset="-122"/>
            </a:endParaRPr>
          </a:p>
        </p:txBody>
      </p:sp>
      <p:pic>
        <p:nvPicPr>
          <p:cNvPr id="26633" name="图片 3"/>
          <p:cNvPicPr>
            <a:picLocks noChangeAspect="1"/>
          </p:cNvPicPr>
          <p:nvPr/>
        </p:nvPicPr>
        <p:blipFill>
          <a:blip r:embed="rId5"/>
          <a:stretch>
            <a:fillRect/>
          </a:stretch>
        </p:blipFill>
        <p:spPr>
          <a:xfrm>
            <a:off x="6469063" y="3441700"/>
            <a:ext cx="1808162" cy="3216275"/>
          </a:xfrm>
          <a:prstGeom prst="rect">
            <a:avLst/>
          </a:prstGeom>
          <a:noFill/>
          <a:ln w="9525">
            <a:noFill/>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框 12"/>
          <p:cNvSpPr txBox="1"/>
          <p:nvPr/>
        </p:nvSpPr>
        <p:spPr>
          <a:xfrm>
            <a:off x="-195262" y="633413"/>
            <a:ext cx="2381250" cy="336550"/>
          </a:xfrm>
          <a:prstGeom prst="rect">
            <a:avLst/>
          </a:prstGeom>
          <a:noFill/>
          <a:ln w="9525">
            <a:noFill/>
          </a:ln>
        </p:spPr>
        <p:txBody>
          <a:bodyPr>
            <a:spAutoFit/>
          </a:bodyPr>
          <a:p>
            <a:pPr algn="ctr" eaLnBrk="0" hangingPunct="0"/>
            <a:r>
              <a:rPr lang="en-US" altLang="zh-CN" sz="1600" b="1" dirty="0">
                <a:solidFill>
                  <a:srgbClr val="152E52"/>
                </a:solidFill>
                <a:latin typeface="微软雅黑" panose="020B0503020204020204" pitchFamily="34" charset="-122"/>
                <a:sym typeface="微软雅黑" panose="020B0503020204020204" pitchFamily="34" charset="-122"/>
              </a:rPr>
              <a:t>Intelligent Control</a:t>
            </a:r>
            <a:endParaRPr lang="en-US" altLang="zh-CN" sz="1600" b="1" dirty="0">
              <a:solidFill>
                <a:srgbClr val="152E52"/>
              </a:solidFill>
              <a:latin typeface="微软雅黑" panose="020B0503020204020204" pitchFamily="34" charset="-122"/>
              <a:sym typeface="微软雅黑" panose="020B0503020204020204" pitchFamily="34" charset="-122"/>
            </a:endParaRPr>
          </a:p>
        </p:txBody>
      </p:sp>
      <p:sp>
        <p:nvSpPr>
          <p:cNvPr id="27651" name="文本框 11"/>
          <p:cNvSpPr txBox="1"/>
          <p:nvPr/>
        </p:nvSpPr>
        <p:spPr>
          <a:xfrm>
            <a:off x="2263775" y="196850"/>
            <a:ext cx="7278688"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02 Product Highlights</a:t>
            </a:r>
            <a:endParaRPr lang="en-US" altLang="zh-CN" sz="3600" b="1" dirty="0">
              <a:solidFill>
                <a:srgbClr val="152E52"/>
              </a:solidFill>
              <a:latin typeface="微软雅黑" panose="020B0503020204020204" pitchFamily="34" charset="-122"/>
              <a:sym typeface="微软雅黑" panose="020B0503020204020204" pitchFamily="34" charset="-122"/>
            </a:endParaRPr>
          </a:p>
        </p:txBody>
      </p:sp>
      <p:sp>
        <p:nvSpPr>
          <p:cNvPr id="27652" name="文本框 8"/>
          <p:cNvSpPr txBox="1"/>
          <p:nvPr/>
        </p:nvSpPr>
        <p:spPr>
          <a:xfrm>
            <a:off x="938530" y="1316355"/>
            <a:ext cx="6162675" cy="460375"/>
          </a:xfrm>
          <a:prstGeom prst="rect">
            <a:avLst/>
          </a:prstGeom>
          <a:noFill/>
          <a:ln w="9525">
            <a:noFill/>
          </a:ln>
        </p:spPr>
        <p:txBody>
          <a:bodyPr>
            <a:spAutoFit/>
          </a:bodyPr>
          <a:p>
            <a:r>
              <a:rPr lang="en-US" altLang="zh-CN" sz="2400" b="1" dirty="0">
                <a:latin typeface="微软雅黑" panose="020B0503020204020204" pitchFamily="34" charset="-122"/>
                <a:sym typeface="+mn-ea"/>
              </a:rPr>
              <a:t>Multi-function Intelligent Control</a:t>
            </a:r>
            <a:endParaRPr lang="en-US" altLang="zh-CN" sz="2400" b="1" dirty="0">
              <a:solidFill>
                <a:srgbClr val="404040"/>
              </a:solidFill>
              <a:latin typeface="微软雅黑" panose="020B0503020204020204" pitchFamily="34" charset="-122"/>
              <a:sym typeface="微软雅黑" panose="020B0503020204020204" pitchFamily="34" charset="-122"/>
            </a:endParaRPr>
          </a:p>
        </p:txBody>
      </p:sp>
      <p:pic>
        <p:nvPicPr>
          <p:cNvPr id="27653" name="图片 139"/>
          <p:cNvPicPr/>
          <p:nvPr/>
        </p:nvPicPr>
        <p:blipFill>
          <a:blip r:embed="rId1"/>
          <a:stretch>
            <a:fillRect/>
          </a:stretch>
        </p:blipFill>
        <p:spPr>
          <a:xfrm>
            <a:off x="938213" y="1990725"/>
            <a:ext cx="4630737" cy="4068763"/>
          </a:xfrm>
          <a:prstGeom prst="rect">
            <a:avLst/>
          </a:prstGeom>
          <a:noFill/>
          <a:ln w="9525">
            <a:noFill/>
          </a:ln>
        </p:spPr>
      </p:pic>
      <p:pic>
        <p:nvPicPr>
          <p:cNvPr id="27654" name="图片 9"/>
          <p:cNvPicPr>
            <a:picLocks noChangeAspect="1"/>
          </p:cNvPicPr>
          <p:nvPr/>
        </p:nvPicPr>
        <p:blipFill>
          <a:blip r:embed="rId2"/>
          <a:stretch>
            <a:fillRect/>
          </a:stretch>
        </p:blipFill>
        <p:spPr>
          <a:xfrm>
            <a:off x="5762625" y="1990725"/>
            <a:ext cx="4637088" cy="4483100"/>
          </a:xfrm>
          <a:prstGeom prst="rect">
            <a:avLst/>
          </a:prstGeom>
          <a:noFill/>
          <a:ln w="9525">
            <a:noFill/>
          </a:ln>
        </p:spPr>
      </p:pic>
      <p:sp>
        <p:nvSpPr>
          <p:cNvPr id="49" name="椭圆 20"/>
          <p:cNvSpPr/>
          <p:nvPr/>
        </p:nvSpPr>
        <p:spPr>
          <a:xfrm>
            <a:off x="349250" y="1416050"/>
            <a:ext cx="260350" cy="260350"/>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框 12"/>
          <p:cNvSpPr txBox="1"/>
          <p:nvPr/>
        </p:nvSpPr>
        <p:spPr>
          <a:xfrm>
            <a:off x="-195262" y="633413"/>
            <a:ext cx="2381250" cy="336550"/>
          </a:xfrm>
          <a:prstGeom prst="rect">
            <a:avLst/>
          </a:prstGeom>
          <a:noFill/>
          <a:ln w="9525">
            <a:noFill/>
          </a:ln>
        </p:spPr>
        <p:txBody>
          <a:bodyPr>
            <a:spAutoFit/>
          </a:bodyPr>
          <a:p>
            <a:pPr algn="ctr" eaLnBrk="0" hangingPunct="0"/>
            <a:r>
              <a:rPr lang="en-US" altLang="zh-CN" sz="1600" b="1" dirty="0">
                <a:solidFill>
                  <a:srgbClr val="152E52"/>
                </a:solidFill>
                <a:latin typeface="微软雅黑" panose="020B0503020204020204" pitchFamily="34" charset="-122"/>
                <a:sym typeface="微软雅黑" panose="020B0503020204020204" pitchFamily="34" charset="-122"/>
              </a:rPr>
              <a:t>Intelligent Control</a:t>
            </a:r>
            <a:endParaRPr lang="en-US" altLang="zh-CN" sz="1600" b="1" dirty="0">
              <a:solidFill>
                <a:srgbClr val="152E52"/>
              </a:solidFill>
              <a:latin typeface="微软雅黑" panose="020B0503020204020204" pitchFamily="34" charset="-122"/>
              <a:sym typeface="微软雅黑" panose="020B0503020204020204" pitchFamily="34" charset="-122"/>
            </a:endParaRPr>
          </a:p>
        </p:txBody>
      </p:sp>
      <p:sp>
        <p:nvSpPr>
          <p:cNvPr id="28675" name="文本框 11"/>
          <p:cNvSpPr txBox="1"/>
          <p:nvPr/>
        </p:nvSpPr>
        <p:spPr>
          <a:xfrm>
            <a:off x="2263775" y="196850"/>
            <a:ext cx="7278688"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02 Product Highlights</a:t>
            </a:r>
            <a:endParaRPr lang="en-US" altLang="zh-CN" sz="3600" b="1" dirty="0">
              <a:solidFill>
                <a:srgbClr val="152E52"/>
              </a:solidFill>
              <a:latin typeface="微软雅黑" panose="020B0503020204020204" pitchFamily="34" charset="-122"/>
              <a:sym typeface="微软雅黑" panose="020B0503020204020204" pitchFamily="34" charset="-122"/>
            </a:endParaRPr>
          </a:p>
        </p:txBody>
      </p:sp>
      <p:pic>
        <p:nvPicPr>
          <p:cNvPr id="28676" name="图片 13"/>
          <p:cNvPicPr>
            <a:picLocks noChangeAspect="1"/>
          </p:cNvPicPr>
          <p:nvPr/>
        </p:nvPicPr>
        <p:blipFill>
          <a:blip r:embed="rId1"/>
          <a:stretch>
            <a:fillRect/>
          </a:stretch>
        </p:blipFill>
        <p:spPr>
          <a:xfrm>
            <a:off x="5654675" y="3125788"/>
            <a:ext cx="4806950" cy="2933700"/>
          </a:xfrm>
          <a:prstGeom prst="rect">
            <a:avLst/>
          </a:prstGeom>
          <a:noFill/>
          <a:ln w="9525">
            <a:noFill/>
          </a:ln>
        </p:spPr>
      </p:pic>
      <p:pic>
        <p:nvPicPr>
          <p:cNvPr id="28677" name="图片 139"/>
          <p:cNvPicPr/>
          <p:nvPr/>
        </p:nvPicPr>
        <p:blipFill>
          <a:blip r:embed="rId2"/>
          <a:stretch>
            <a:fillRect/>
          </a:stretch>
        </p:blipFill>
        <p:spPr>
          <a:xfrm>
            <a:off x="930275" y="1990725"/>
            <a:ext cx="4630738" cy="4068763"/>
          </a:xfrm>
          <a:prstGeom prst="rect">
            <a:avLst/>
          </a:prstGeom>
          <a:noFill/>
          <a:ln w="9525">
            <a:noFill/>
          </a:ln>
        </p:spPr>
      </p:pic>
      <p:sp>
        <p:nvSpPr>
          <p:cNvPr id="28678" name="文本框 8"/>
          <p:cNvSpPr txBox="1"/>
          <p:nvPr/>
        </p:nvSpPr>
        <p:spPr>
          <a:xfrm>
            <a:off x="930275" y="1315720"/>
            <a:ext cx="6162675" cy="460375"/>
          </a:xfrm>
          <a:prstGeom prst="rect">
            <a:avLst/>
          </a:prstGeom>
          <a:noFill/>
          <a:ln w="9525">
            <a:noFill/>
          </a:ln>
        </p:spPr>
        <p:txBody>
          <a:bodyPr>
            <a:spAutoFit/>
          </a:bodyPr>
          <a:p>
            <a:r>
              <a:rPr lang="en-US" altLang="zh-CN" sz="2400" b="1" dirty="0">
                <a:latin typeface="微软雅黑" panose="020B0503020204020204" pitchFamily="34" charset="-122"/>
                <a:sym typeface="+mn-ea"/>
              </a:rPr>
              <a:t>Multi-function Intelligent Control</a:t>
            </a:r>
            <a:endParaRPr lang="en-US" altLang="zh-CN" sz="2400" b="1" dirty="0">
              <a:solidFill>
                <a:srgbClr val="404040"/>
              </a:solidFill>
              <a:latin typeface="微软雅黑" panose="020B0503020204020204" pitchFamily="34" charset="-122"/>
              <a:sym typeface="微软雅黑" panose="020B0503020204020204" pitchFamily="34" charset="-122"/>
            </a:endParaRPr>
          </a:p>
        </p:txBody>
      </p:sp>
      <p:sp>
        <p:nvSpPr>
          <p:cNvPr id="49" name="椭圆 20"/>
          <p:cNvSpPr/>
          <p:nvPr/>
        </p:nvSpPr>
        <p:spPr>
          <a:xfrm>
            <a:off x="349250" y="1416050"/>
            <a:ext cx="260350" cy="260350"/>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文本框 12"/>
          <p:cNvSpPr txBox="1"/>
          <p:nvPr/>
        </p:nvSpPr>
        <p:spPr>
          <a:xfrm>
            <a:off x="-257175" y="606425"/>
            <a:ext cx="2486025" cy="368300"/>
          </a:xfrm>
          <a:prstGeom prst="rect">
            <a:avLst/>
          </a:prstGeom>
          <a:noFill/>
          <a:ln w="9525">
            <a:noFill/>
          </a:ln>
        </p:spPr>
        <p:txBody>
          <a:bodyPr>
            <a:spAutoFit/>
          </a:bodyPr>
          <a:p>
            <a:pPr algn="ctr" eaLnBrk="0" hangingPunct="0"/>
            <a:r>
              <a:rPr lang="en-US" altLang="zh-CN" b="1" dirty="0">
                <a:solidFill>
                  <a:srgbClr val="152E52"/>
                </a:solidFill>
                <a:latin typeface="微软雅黑" panose="020B0503020204020204" pitchFamily="34" charset="-122"/>
                <a:sym typeface="微软雅黑" panose="020B0503020204020204" pitchFamily="34" charset="-122"/>
              </a:rPr>
              <a:t>Compact Design</a:t>
            </a:r>
            <a:endParaRPr lang="en-US" altLang="en-US" b="1" dirty="0">
              <a:solidFill>
                <a:srgbClr val="152E52"/>
              </a:solidFill>
              <a:latin typeface="微软雅黑" panose="020B0503020204020204" pitchFamily="34" charset="-122"/>
              <a:sym typeface="微软雅黑" panose="020B0503020204020204" pitchFamily="34" charset="-122"/>
            </a:endParaRPr>
          </a:p>
        </p:txBody>
      </p:sp>
      <p:sp>
        <p:nvSpPr>
          <p:cNvPr id="29700" name="文本框 11"/>
          <p:cNvSpPr txBox="1"/>
          <p:nvPr/>
        </p:nvSpPr>
        <p:spPr>
          <a:xfrm>
            <a:off x="2263775" y="196850"/>
            <a:ext cx="7112000" cy="644525"/>
          </a:xfrm>
          <a:prstGeom prst="rect">
            <a:avLst/>
          </a:prstGeom>
          <a:noFill/>
          <a:ln w="9525">
            <a:noFill/>
          </a:ln>
        </p:spPr>
        <p:txBody>
          <a:bodyPr>
            <a:spAutoFit/>
          </a:bodyPr>
          <a:p>
            <a:r>
              <a:rPr lang="en-US" altLang="zh-CN" sz="3600" b="1" dirty="0">
                <a:solidFill>
                  <a:srgbClr val="152E52"/>
                </a:solidFill>
                <a:latin typeface="微软雅黑" panose="020B0503020204020204" pitchFamily="34" charset="-122"/>
                <a:sym typeface="微软雅黑" panose="020B0503020204020204" pitchFamily="34" charset="-122"/>
              </a:rPr>
              <a:t>02 Product Highlights</a:t>
            </a:r>
            <a:endParaRPr lang="zh-CN" altLang="en-US" sz="3600" b="1" dirty="0">
              <a:solidFill>
                <a:srgbClr val="152E52"/>
              </a:solidFill>
              <a:latin typeface="微软雅黑" panose="020B0503020204020204" pitchFamily="34" charset="-122"/>
            </a:endParaRPr>
          </a:p>
        </p:txBody>
      </p:sp>
      <p:pic>
        <p:nvPicPr>
          <p:cNvPr id="29701" name="图片 8"/>
          <p:cNvPicPr>
            <a:picLocks noChangeAspect="1"/>
          </p:cNvPicPr>
          <p:nvPr/>
        </p:nvPicPr>
        <p:blipFill>
          <a:blip r:embed="rId1"/>
          <a:stretch>
            <a:fillRect/>
          </a:stretch>
        </p:blipFill>
        <p:spPr>
          <a:xfrm>
            <a:off x="1576388" y="3954463"/>
            <a:ext cx="3482975" cy="2297112"/>
          </a:xfrm>
          <a:prstGeom prst="rect">
            <a:avLst/>
          </a:prstGeom>
          <a:noFill/>
          <a:ln w="9525">
            <a:noFill/>
          </a:ln>
        </p:spPr>
      </p:pic>
      <p:sp>
        <p:nvSpPr>
          <p:cNvPr id="29702" name="文本框 8"/>
          <p:cNvSpPr txBox="1"/>
          <p:nvPr/>
        </p:nvSpPr>
        <p:spPr>
          <a:xfrm>
            <a:off x="823278" y="1193165"/>
            <a:ext cx="9993312" cy="2492375"/>
          </a:xfrm>
          <a:prstGeom prst="rect">
            <a:avLst/>
          </a:prstGeom>
          <a:noFill/>
          <a:ln w="9525">
            <a:noFill/>
          </a:ln>
        </p:spPr>
        <p:txBody>
          <a:bodyPr>
            <a:spAutoFit/>
          </a:bodyPr>
          <a:p>
            <a:pPr algn="just">
              <a:lnSpc>
                <a:spcPct val="150000"/>
              </a:lnSpc>
            </a:pPr>
            <a:r>
              <a:rPr lang="en-US" altLang="zh-CN" sz="2400" b="1" dirty="0">
                <a:latin typeface="微软雅黑" panose="020B0503020204020204" pitchFamily="34" charset="-122"/>
              </a:rPr>
              <a:t>Compact Design &amp; Easy </a:t>
            </a:r>
            <a:r>
              <a:rPr lang="en-US" altLang="zh-CN" sz="2400" b="1" dirty="0">
                <a:latin typeface="微软雅黑" panose="020B0503020204020204" pitchFamily="34" charset="-122"/>
                <a:sym typeface="微软雅黑" panose="020B0503020204020204" pitchFamily="34" charset="-122"/>
              </a:rPr>
              <a:t>Maintenance</a:t>
            </a:r>
            <a:endParaRPr lang="en-US" altLang="zh-CN" sz="2400" b="1" dirty="0">
              <a:latin typeface="微软雅黑" panose="020B0503020204020204" pitchFamily="34" charset="-122"/>
            </a:endParaRPr>
          </a:p>
          <a:p>
            <a:pPr algn="just">
              <a:lnSpc>
                <a:spcPct val="150000"/>
              </a:lnSpc>
            </a:pPr>
            <a:r>
              <a:rPr lang="en-US" altLang="zh-CN" sz="2000" dirty="0">
                <a:solidFill>
                  <a:srgbClr val="152E52"/>
                </a:solidFill>
                <a:latin typeface="微软雅黑" panose="020B0503020204020204" pitchFamily="34" charset="-122"/>
                <a:sym typeface="微软雅黑" panose="020B0503020204020204" pitchFamily="34" charset="-122"/>
              </a:rPr>
              <a:t>Thanks to the dedicated of fan heat exchange system and electronic control system, as well as the three-dimensional space layout of electronic control system, Gree swimming pool heat pump has concise appearance and compact structure which contributes to easy maintenance.</a:t>
            </a:r>
            <a:endParaRPr lang="en-US" altLang="zh-CN" sz="2000" dirty="0">
              <a:solidFill>
                <a:srgbClr val="152E52"/>
              </a:solidFill>
              <a:latin typeface="微软雅黑" panose="020B0503020204020204" pitchFamily="34" charset="-122"/>
              <a:sym typeface="微软雅黑" panose="020B0503020204020204" pitchFamily="34" charset="-122"/>
            </a:endParaRPr>
          </a:p>
        </p:txBody>
      </p:sp>
      <p:sp>
        <p:nvSpPr>
          <p:cNvPr id="49" name="椭圆 20"/>
          <p:cNvSpPr/>
          <p:nvPr/>
        </p:nvSpPr>
        <p:spPr>
          <a:xfrm>
            <a:off x="349250" y="1416050"/>
            <a:ext cx="260350" cy="260350"/>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 name="图片 -2147482584" descr="出口泳池用空气能热泵热水机_机组部件示意图"/>
          <p:cNvPicPr>
            <a:picLocks noChangeAspect="1"/>
          </p:cNvPicPr>
          <p:nvPr/>
        </p:nvPicPr>
        <p:blipFill>
          <a:blip r:embed="rId2"/>
          <a:stretch>
            <a:fillRect/>
          </a:stretch>
        </p:blipFill>
        <p:spPr>
          <a:xfrm>
            <a:off x="5830570" y="3566160"/>
            <a:ext cx="4986020" cy="2766695"/>
          </a:xfrm>
          <a:prstGeom prst="rect">
            <a:avLst/>
          </a:prstGeom>
          <a:noFill/>
          <a:ln w="9525">
            <a:noFill/>
          </a:ln>
        </p:spPr>
      </p:pic>
    </p:spTree>
  </p:cSld>
  <p:clrMapOvr>
    <a:masterClrMapping/>
  </p:clrMapOvr>
  <p:transition spd="slow"/>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8086</Words>
  <Application>WPS 演示</Application>
  <PresentationFormat/>
  <Paragraphs>548</Paragraphs>
  <Slides>19</Slides>
  <Notes>18</Notes>
  <HiddenSlides>0</HiddenSlides>
  <MMClips>0</MMClips>
  <ScaleCrop>false</ScaleCrop>
  <HeadingPairs>
    <vt:vector size="6" baseType="variant">
      <vt:variant>
        <vt:lpstr>已用的字体</vt:lpstr>
      </vt:variant>
      <vt:variant>
        <vt:i4>12</vt:i4>
      </vt:variant>
      <vt:variant>
        <vt:lpstr>主题</vt:lpstr>
      </vt:variant>
      <vt:variant>
        <vt:i4>5</vt:i4>
      </vt:variant>
      <vt:variant>
        <vt:lpstr>幻灯片标题</vt:lpstr>
      </vt:variant>
      <vt:variant>
        <vt:i4>19</vt:i4>
      </vt:variant>
    </vt:vector>
  </HeadingPairs>
  <TitlesOfParts>
    <vt:vector size="36" baseType="lpstr">
      <vt:lpstr>Arial</vt:lpstr>
      <vt:lpstr>宋体</vt:lpstr>
      <vt:lpstr>Wingdings</vt:lpstr>
      <vt:lpstr>微软雅黑</vt:lpstr>
      <vt:lpstr>Arial</vt:lpstr>
      <vt:lpstr>Lato</vt:lpstr>
      <vt:lpstr>Segoe Print</vt:lpstr>
      <vt:lpstr>Calibri</vt:lpstr>
      <vt:lpstr>Calibri</vt:lpstr>
      <vt:lpstr>等线</vt:lpstr>
      <vt:lpstr>Times New Roman</vt:lpstr>
      <vt:lpstr>Arial Unicode MS</vt:lpstr>
      <vt:lpstr>Office 主题​​</vt:lpstr>
      <vt:lpstr>2_自定义设计方案</vt:lpstr>
      <vt:lpstr>1_自定义设计方案</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360527</cp:lastModifiedBy>
  <cp:revision>453</cp:revision>
  <dcterms:created xsi:type="dcterms:W3CDTF">2017-06-22T13:04:00Z</dcterms:created>
  <dcterms:modified xsi:type="dcterms:W3CDTF">2023-05-25T00:59:43Z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2052-11.8.2.11813</vt:lpwstr>
  </property>
  <property fmtid="{D5CDD505-2E9C-101B-9397-08002B2CF9AE}" pid="3" name="ICV">
    <vt:lpwstr>AEE3B26D6D4044F9810D9DBFC7E32540</vt:lpwstr>
  </property>
</Properties>
</file>